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0" r:id="rId1"/>
    <p:sldMasterId id="2147483664" r:id="rId2"/>
    <p:sldMasterId id="2147483688" r:id="rId3"/>
  </p:sldMasterIdLst>
  <p:notesMasterIdLst>
    <p:notesMasterId r:id="rId27"/>
  </p:notesMasterIdLst>
  <p:handoutMasterIdLst>
    <p:handoutMasterId r:id="rId28"/>
  </p:handoutMasterIdLst>
  <p:sldIdLst>
    <p:sldId id="361" r:id="rId4"/>
    <p:sldId id="387" r:id="rId5"/>
    <p:sldId id="388" r:id="rId6"/>
    <p:sldId id="419" r:id="rId7"/>
    <p:sldId id="415" r:id="rId8"/>
    <p:sldId id="401" r:id="rId9"/>
    <p:sldId id="402" r:id="rId10"/>
    <p:sldId id="405" r:id="rId11"/>
    <p:sldId id="406" r:id="rId12"/>
    <p:sldId id="391" r:id="rId13"/>
    <p:sldId id="418" r:id="rId14"/>
    <p:sldId id="417" r:id="rId15"/>
    <p:sldId id="392" r:id="rId16"/>
    <p:sldId id="393" r:id="rId17"/>
    <p:sldId id="407" r:id="rId18"/>
    <p:sldId id="414" r:id="rId19"/>
    <p:sldId id="408" r:id="rId20"/>
    <p:sldId id="409" r:id="rId21"/>
    <p:sldId id="410" r:id="rId22"/>
    <p:sldId id="411" r:id="rId23"/>
    <p:sldId id="412" r:id="rId24"/>
    <p:sldId id="416" r:id="rId25"/>
    <p:sldId id="413" r:id="rId26"/>
  </p:sldIdLst>
  <p:sldSz cx="9144000" cy="5143500" type="screen16x9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7E7E8"/>
    <a:srgbClr val="E6E5D8"/>
    <a:srgbClr val="58585A"/>
    <a:srgbClr val="005DAA"/>
    <a:srgbClr val="FF7600"/>
    <a:srgbClr val="D91B5C"/>
    <a:srgbClr val="872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84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EA65FD0A-1AF6-4A39-866F-3D4B1CF549A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EC4F833-A649-4793-8E4F-32010F4C59F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80E06589-B723-4B27-9B15-500F7C221C6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46D12E81-489D-4C31-AD03-F42D4F2F387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ea typeface="ヒラギノ角ゴ Pro W3" charset="-128"/>
              </a:defRPr>
            </a:lvl1pPr>
          </a:lstStyle>
          <a:p>
            <a:pPr>
              <a:defRPr/>
            </a:pPr>
            <a:fld id="{48C9A9FE-4A15-4602-8228-10BAB9B978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068D762-2DB5-4180-B52E-1534C2BE044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911A2ED-A02D-4CD6-896A-C14AD41A8D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DDB1F4E1-1037-41C2-989E-F4B52997D14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91F3A88-8475-4C6A-A068-45312EEEA6B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614E2A7-80C7-497C-A3F5-6851F7CDBF4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5F44D487-9D6A-4DF9-860C-163DC50FE5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ea typeface="ヒラギノ角ゴ Pro W3" charset="-128"/>
              </a:defRPr>
            </a:lvl1pPr>
          </a:lstStyle>
          <a:p>
            <a:pPr>
              <a:defRPr/>
            </a:pPr>
            <a:fld id="{0467A283-F2E8-4CF2-A2AB-95A0AB0462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MS PGothic" panose="020B0600070205080204" pitchFamily="34" charset="-128"/>
        <a:cs typeface="ヒラギノ角ゴ Pro W3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261D4C17-52C9-45C0-BAD0-5B2D637D0B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531FE9D-9460-4FD6-B1CA-8F617E442F68}" type="slidenum">
              <a:rPr lang="en-US" altLang="en-US" sz="1200" smtClean="0">
                <a:ea typeface="ヒラギノ角ゴ Pro W3" charset="-128"/>
              </a:rPr>
              <a:pPr/>
              <a:t>1</a:t>
            </a:fld>
            <a:endParaRPr lang="en-US" altLang="en-US" sz="1200">
              <a:ea typeface="ヒラギノ角ゴ Pro W3" charset="-128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9239BD6A-6318-4BD0-B8C4-477CC1E13A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952828E-F8C7-4C60-A1B9-3AE9F9D214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2571750"/>
            <a:ext cx="9296400" cy="742950"/>
          </a:xfrm>
          <a:prstGeom prst="rect">
            <a:avLst/>
          </a:prstGeom>
          <a:solidFill>
            <a:srgbClr val="00AEEF"/>
          </a:solidFill>
          <a:effectLst/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3458808"/>
            <a:ext cx="6400800" cy="71314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rgbClr val="00AEEF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12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3884AB1-DFFB-40CE-B20E-C30EAD752A8D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0F11DF-F519-4CE8-AD6A-46BA406E0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200" y="342900"/>
            <a:ext cx="9296400" cy="400050"/>
          </a:xfrm>
          <a:prstGeom prst="rect">
            <a:avLst/>
          </a:prstGeom>
          <a:solidFill>
            <a:srgbClr val="009999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42900"/>
            <a:ext cx="8763000" cy="40005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9B7992-E4D6-452D-BE80-BF4C161672B5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6B4F96-27A8-4AD7-AAB8-B8E7E1BB2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200" y="342900"/>
            <a:ext cx="9296400" cy="400050"/>
          </a:xfrm>
          <a:prstGeom prst="rect">
            <a:avLst/>
          </a:prstGeom>
          <a:solidFill>
            <a:srgbClr val="FF7600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42900"/>
            <a:ext cx="8763000" cy="40005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99141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71450"/>
            <a:ext cx="8763000" cy="40005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2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90256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solidFill>
                  <a:srgbClr val="000000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000000"/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666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rgbClr val="000000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4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0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800">
                <a:solidFill>
                  <a:srgbClr val="000000"/>
                </a:solidFill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4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0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800">
                <a:solidFill>
                  <a:srgbClr val="000000"/>
                </a:solidFill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5793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rgbClr val="000000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0000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0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18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6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0000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0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18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6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5496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0000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20215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84938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0000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8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4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20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2000">
                <a:solidFill>
                  <a:srgbClr val="000000"/>
                </a:solidFill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90967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0000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799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2571750"/>
            <a:ext cx="9296400" cy="742950"/>
          </a:xfrm>
          <a:prstGeom prst="rect">
            <a:avLst/>
          </a:prstGeom>
          <a:solidFill>
            <a:srgbClr val="005DAA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3458808"/>
            <a:ext cx="6400800" cy="71314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rgbClr val="005DAA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8706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0862274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5405421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80563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070BE545-C5C3-400A-9B62-C136FB4685C1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06BE40F-9EEF-45AE-8725-09F26BFF5C71}"/>
              </a:ext>
            </a:extLst>
          </p:cNvPr>
          <p:cNvSpPr/>
          <p:nvPr/>
        </p:nvSpPr>
        <p:spPr>
          <a:xfrm>
            <a:off x="-152400" y="2000250"/>
            <a:ext cx="9525000" cy="12001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00250"/>
            <a:ext cx="8839200" cy="120015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4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14962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8012582A-E9A6-435A-89AA-246B2618DA8C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23AD523-4756-4577-A020-EA1937E0E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" y="2000250"/>
            <a:ext cx="9525000" cy="120015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00250"/>
            <a:ext cx="8839200" cy="120015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4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43939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243AE0EF-1758-408D-80B9-FE8D6069814D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BBD1E7F-F04B-4E00-87D1-FC98F749F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" y="2000250"/>
            <a:ext cx="9525000" cy="120015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00250"/>
            <a:ext cx="8839200" cy="120015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4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65925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606C9698-710B-4876-AB60-41CB24148D1F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77C4F52-9003-4176-B7FD-94E5A9F07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" y="2000250"/>
            <a:ext cx="9525000" cy="1200150"/>
          </a:xfrm>
          <a:prstGeom prst="rect">
            <a:avLst/>
          </a:prstGeom>
          <a:solidFill>
            <a:srgbClr val="009999"/>
          </a:solidFill>
          <a:ln>
            <a:noFill/>
          </a:ln>
          <a:effectLst>
            <a:outerShdw blurRad="88900" dist="61087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00250"/>
            <a:ext cx="8839200" cy="120015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4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824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409FC921-BB05-42A4-A82B-0DDAA7F69769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221C300-272B-4A0C-A07E-C748EADF9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" y="2000250"/>
            <a:ext cx="9525000" cy="1200150"/>
          </a:xfrm>
          <a:prstGeom prst="rect">
            <a:avLst/>
          </a:prstGeom>
          <a:solidFill>
            <a:srgbClr val="FF7600"/>
          </a:solidFill>
          <a:ln>
            <a:noFill/>
          </a:ln>
          <a:effectLst>
            <a:outerShdw blurRad="88900" dist="61087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00250"/>
            <a:ext cx="8839200" cy="120015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4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507318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2EC00B90-F7F8-40AA-B8C7-217145B61719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00250"/>
            <a:ext cx="8839200" cy="120015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4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8980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2571750"/>
            <a:ext cx="9296400" cy="742950"/>
          </a:xfrm>
          <a:prstGeom prst="rect">
            <a:avLst/>
          </a:prstGeom>
          <a:solidFill>
            <a:schemeClr val="tx2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3458808"/>
            <a:ext cx="6400800" cy="71314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28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2571750"/>
            <a:ext cx="9296400" cy="742950"/>
          </a:xfrm>
          <a:prstGeom prst="rect">
            <a:avLst/>
          </a:prstGeom>
          <a:solidFill>
            <a:schemeClr val="accent3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3458808"/>
            <a:ext cx="6400800" cy="71314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3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629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2571750"/>
            <a:ext cx="9296400" cy="742950"/>
          </a:xfrm>
          <a:prstGeom prst="rect">
            <a:avLst/>
          </a:prstGeom>
          <a:solidFill>
            <a:schemeClr val="accent6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3458808"/>
            <a:ext cx="6400800" cy="71314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6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46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379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B67854-BCEF-4EAA-AF61-237772A8838B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E42436-A4E8-42E7-B54C-78CCD6A4214D}"/>
              </a:ext>
            </a:extLst>
          </p:cNvPr>
          <p:cNvSpPr/>
          <p:nvPr/>
        </p:nvSpPr>
        <p:spPr>
          <a:xfrm>
            <a:off x="-76200" y="342900"/>
            <a:ext cx="9296400" cy="4000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42900"/>
            <a:ext cx="8763000" cy="40005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9196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2AE9330-31BD-42A2-874E-E7B77B52C544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196E72-47B6-4755-9159-039B35665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200" y="342900"/>
            <a:ext cx="9296400" cy="40005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42900"/>
            <a:ext cx="8763000" cy="40005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0456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ABC716-EEDA-4F0D-B53B-E5CC35D4A9EB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0276E0-DE18-41E2-A7C4-09E30DED6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200" y="342900"/>
            <a:ext cx="9296400" cy="40005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42900"/>
            <a:ext cx="8763000" cy="40005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000000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000000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000000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000000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656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6" Type="http://schemas.openxmlformats.org/officeDocument/2006/relationships/slideLayout" Target="../slideLayouts/slideLayout22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6E5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>
            <a:extLst>
              <a:ext uri="{FF2B5EF4-FFF2-40B4-BE49-F238E27FC236}">
                <a16:creationId xmlns:a16="http://schemas.microsoft.com/office/drawing/2014/main" id="{43C8407F-3149-49DC-805A-70DBD6445D51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09550"/>
            <a:ext cx="2133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4">
            <a:extLst>
              <a:ext uri="{FF2B5EF4-FFF2-40B4-BE49-F238E27FC236}">
                <a16:creationId xmlns:a16="http://schemas.microsoft.com/office/drawing/2014/main" id="{A116F555-18EA-440B-9AAB-3BB42EDA0C5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7675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19" r:id="rId1"/>
    <p:sldLayoutId id="2147484720" r:id="rId2"/>
    <p:sldLayoutId id="2147484721" r:id="rId3"/>
    <p:sldLayoutId id="2147484722" r:id="rId4"/>
    <p:sldLayoutId id="2147484723" r:id="rId5"/>
    <p:sldLayoutId id="2147484724" r:id="rId6"/>
  </p:sldLayoutIdLst>
  <p:hf sldNum="0"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DE3CC5-552B-416A-93AD-E6F53BE08E76}"/>
              </a:ext>
            </a:extLst>
          </p:cNvPr>
          <p:cNvSpPr txBox="1"/>
          <p:nvPr/>
        </p:nvSpPr>
        <p:spPr>
          <a:xfrm>
            <a:off x="7086600" y="4857750"/>
            <a:ext cx="1600200" cy="1381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defRPr/>
            </a:pPr>
            <a:fld id="{012FFD4F-25C1-43C4-BB69-43139BF1D62E}" type="slidenum">
              <a:rPr lang="en-US" altLang="en-US" sz="900" smtClean="0">
                <a:solidFill>
                  <a:srgbClr val="58585A"/>
                </a:solidFill>
                <a:latin typeface="Arial Narrow" panose="020B0606020202030204" pitchFamily="34" charset="0"/>
              </a:rPr>
              <a:pPr algn="r">
                <a:defRPr/>
              </a:pPr>
              <a:t>‹#›</a:t>
            </a:fld>
            <a:r>
              <a:rPr lang="en-US" altLang="en-US" sz="900">
                <a:solidFill>
                  <a:srgbClr val="58585A"/>
                </a:solidFill>
                <a:latin typeface="Arial Narrow" panose="020B0606020202030204" pitchFamily="34" charset="0"/>
              </a:rPr>
              <a:t>  </a:t>
            </a:r>
          </a:p>
        </p:txBody>
      </p:sp>
      <p:pic>
        <p:nvPicPr>
          <p:cNvPr id="2051" name="Picture 3">
            <a:extLst>
              <a:ext uri="{FF2B5EF4-FFF2-40B4-BE49-F238E27FC236}">
                <a16:creationId xmlns:a16="http://schemas.microsoft.com/office/drawing/2014/main" id="{980283CE-A19B-47A4-A51B-D5C27D233B1B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7675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34" r:id="rId1"/>
    <p:sldLayoutId id="2147484735" r:id="rId2"/>
    <p:sldLayoutId id="2147484736" r:id="rId3"/>
    <p:sldLayoutId id="2147484737" r:id="rId4"/>
    <p:sldLayoutId id="2147484738" r:id="rId5"/>
    <p:sldLayoutId id="2147484725" r:id="rId6"/>
    <p:sldLayoutId id="2147484726" r:id="rId7"/>
    <p:sldLayoutId id="2147484727" r:id="rId8"/>
    <p:sldLayoutId id="2147484728" r:id="rId9"/>
    <p:sldLayoutId id="2147484729" r:id="rId10"/>
    <p:sldLayoutId id="2147484730" r:id="rId11"/>
    <p:sldLayoutId id="2147484731" r:id="rId12"/>
    <p:sldLayoutId id="2147484732" r:id="rId13"/>
    <p:sldLayoutId id="2147484739" r:id="rId14"/>
    <p:sldLayoutId id="2147484740" r:id="rId15"/>
    <p:sldLayoutId id="2147484733" r:id="rId16"/>
  </p:sldLayoutIdLst>
  <p:hf sldNum="0"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DF341F7-A55C-44C6-8EBF-7776EC4A5F9B}"/>
              </a:ext>
            </a:extLst>
          </p:cNvPr>
          <p:cNvSpPr txBox="1"/>
          <p:nvPr/>
        </p:nvSpPr>
        <p:spPr>
          <a:xfrm>
            <a:off x="7086600" y="4857750"/>
            <a:ext cx="1600200" cy="1381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defRPr/>
            </a:pPr>
            <a:fld id="{E0AA3AD8-60A1-487C-ADAB-DEE11809DB36}" type="slidenum">
              <a:rPr lang="en-US" altLang="en-US" sz="900" smtClean="0">
                <a:solidFill>
                  <a:srgbClr val="58585A"/>
                </a:solidFill>
                <a:latin typeface="Arial Narrow" panose="020B0606020202030204" pitchFamily="34" charset="0"/>
              </a:rPr>
              <a:pPr algn="r">
                <a:defRPr/>
              </a:pPr>
              <a:t>‹#›</a:t>
            </a:fld>
            <a:r>
              <a:rPr lang="en-US" altLang="en-US" sz="900">
                <a:solidFill>
                  <a:srgbClr val="58585A"/>
                </a:solidFill>
                <a:latin typeface="Arial Narrow" panose="020B0606020202030204" pitchFamily="34" charset="0"/>
              </a:rPr>
              <a:t>  </a:t>
            </a:r>
          </a:p>
        </p:txBody>
      </p:sp>
      <p:pic>
        <p:nvPicPr>
          <p:cNvPr id="3075" name="Picture 4">
            <a:extLst>
              <a:ext uri="{FF2B5EF4-FFF2-40B4-BE49-F238E27FC236}">
                <a16:creationId xmlns:a16="http://schemas.microsoft.com/office/drawing/2014/main" id="{BB8EA4E1-9EAC-4CB3-868F-0FB66CEC071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7675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41" r:id="rId1"/>
    <p:sldLayoutId id="2147484742" r:id="rId2"/>
    <p:sldLayoutId id="2147484743" r:id="rId3"/>
    <p:sldLayoutId id="2147484744" r:id="rId4"/>
    <p:sldLayoutId id="2147484745" r:id="rId5"/>
    <p:sldLayoutId id="2147484746" r:id="rId6"/>
  </p:sldLayoutIdLst>
  <p:hf sldNum="0"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5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7D89F80-4F51-4950-8B45-C2C3FE14E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1000" y="2571750"/>
            <a:ext cx="9677400" cy="66833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0483" name="Rectangle 10">
            <a:extLst>
              <a:ext uri="{FF2B5EF4-FFF2-40B4-BE49-F238E27FC236}">
                <a16:creationId xmlns:a16="http://schemas.microsoft.com/office/drawing/2014/main" id="{84A7AF4C-1DF4-4397-9251-BA8E8F2FD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333750"/>
            <a:ext cx="6858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000" dirty="0">
              <a:solidFill>
                <a:srgbClr val="01B4E7"/>
              </a:solidFill>
              <a:latin typeface="Georgia" panose="02040502050405020303" pitchFamily="18" charset="0"/>
            </a:endParaRPr>
          </a:p>
          <a:p>
            <a:pPr algn="ctr" eaLnBrk="1" hangingPunct="1"/>
            <a:r>
              <a:rPr lang="sk-SK" altLang="en-US" sz="2000" dirty="0">
                <a:solidFill>
                  <a:srgbClr val="01B4E7"/>
                </a:solidFill>
                <a:latin typeface="Georgia" panose="02040502050405020303" pitchFamily="18" charset="0"/>
              </a:rPr>
              <a:t>Dátum : 20. 5. - 22. 5. 2022</a:t>
            </a:r>
            <a:endParaRPr lang="en-US" altLang="en-US" sz="2000" dirty="0">
              <a:solidFill>
                <a:srgbClr val="01B4E7"/>
              </a:solidFill>
              <a:latin typeface="Georgia" panose="02040502050405020303" pitchFamily="18" charset="0"/>
            </a:endParaRPr>
          </a:p>
        </p:txBody>
      </p:sp>
      <p:sp>
        <p:nvSpPr>
          <p:cNvPr id="20484" name="Title 1">
            <a:extLst>
              <a:ext uri="{FF2B5EF4-FFF2-40B4-BE49-F238E27FC236}">
                <a16:creationId xmlns:a16="http://schemas.microsoft.com/office/drawing/2014/main" id="{896C063B-013D-43FC-AD78-AB6EC0DCD6E7}"/>
              </a:ext>
            </a:extLst>
          </p:cNvPr>
          <p:cNvSpPr txBox="1">
            <a:spLocks/>
          </p:cNvSpPr>
          <p:nvPr/>
        </p:nvSpPr>
        <p:spPr bwMode="auto">
          <a:xfrm>
            <a:off x="-76200" y="2724150"/>
            <a:ext cx="8991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0" tIns="0" bIns="91440" anchor="b"/>
          <a:lstStyle>
            <a:lvl1pPr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sk-SK" altLang="en-US" sz="3600" dirty="0" err="1">
                <a:solidFill>
                  <a:schemeClr val="bg1"/>
                </a:solidFill>
                <a:latin typeface="Arial Narrow" panose="020B0606020202030204" pitchFamily="34" charset="0"/>
              </a:rPr>
              <a:t>Distriktní</a:t>
            </a:r>
            <a:r>
              <a:rPr lang="sk-SK" altLang="en-US" sz="360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sk-SK" altLang="en-US" sz="3600" dirty="0" err="1">
                <a:solidFill>
                  <a:schemeClr val="bg1"/>
                </a:solidFill>
                <a:latin typeface="Arial Narrow" panose="020B0606020202030204" pitchFamily="34" charset="0"/>
              </a:rPr>
              <a:t>konference</a:t>
            </a:r>
            <a:r>
              <a:rPr lang="sk-SK" altLang="en-US" sz="3600" dirty="0">
                <a:solidFill>
                  <a:schemeClr val="bg1"/>
                </a:solidFill>
                <a:latin typeface="Arial Narrow" panose="020B0606020202030204" pitchFamily="34" charset="0"/>
              </a:rPr>
              <a:t> 2022 Zlín</a:t>
            </a:r>
            <a:endParaRPr lang="en-US" altLang="en-US" sz="3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DB8B6752-48F9-07CD-A5E3-318C5042E4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590550"/>
            <a:ext cx="3733800" cy="123215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II. Schválení návrhu programu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sz="1400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sk-SK" sz="1400" b="1" dirty="0">
                <a:latin typeface="Georgia" panose="02040502050405020303" pitchFamily="18" charset="0"/>
              </a:rPr>
              <a:t>	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Výzva delegátům DK 2022 k doplnění, případně úpravu programu DK 2022</a:t>
            </a:r>
          </a:p>
          <a:p>
            <a:pPr marL="0" indent="0"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Hlasování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Zdržel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endParaRPr lang="sk-SK" sz="1400" dirty="0"/>
          </a:p>
          <a:p>
            <a:pPr marL="0" indent="0">
              <a:buNone/>
            </a:pPr>
            <a:r>
              <a:rPr lang="sk-SK" sz="1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57094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II. Schválení návrhu programu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sz="1400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sk-SK" sz="1400" b="1" dirty="0">
                <a:latin typeface="Georgia" panose="02040502050405020303" pitchFamily="18" charset="0"/>
              </a:rPr>
              <a:t>	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Distriktní konference schvaluje program DK 2022</a:t>
            </a:r>
          </a:p>
          <a:p>
            <a:pPr marL="0" indent="0"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Hlasování:</a:t>
            </a:r>
          </a:p>
          <a:p>
            <a:pPr marL="0" indent="0"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Ano:</a:t>
            </a: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Ne:</a:t>
            </a:r>
          </a:p>
          <a:p>
            <a:pPr marL="0" indent="0"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Zdržel se:</a:t>
            </a:r>
          </a:p>
          <a:p>
            <a:pPr marL="0" indent="0"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endParaRPr lang="sk-SK" sz="1400" dirty="0"/>
          </a:p>
          <a:p>
            <a:pPr marL="0" indent="0">
              <a:buNone/>
            </a:pPr>
            <a:r>
              <a:rPr lang="sk-SK" sz="1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4208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II. Schválení návrhu programu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sz="1400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sk-SK" sz="1400" b="1" dirty="0">
                <a:latin typeface="Georgia" panose="02040502050405020303" pitchFamily="18" charset="0"/>
              </a:rPr>
              <a:t>	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Distriktní konference schvaluje program DK 2022</a:t>
            </a:r>
          </a:p>
          <a:p>
            <a:pPr marL="0" indent="0"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Hlasování:</a:t>
            </a:r>
          </a:p>
          <a:p>
            <a:pPr marL="0" indent="0"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Ano:</a:t>
            </a: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Ne:</a:t>
            </a:r>
          </a:p>
          <a:p>
            <a:pPr marL="0" indent="0"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Zdržel se:</a:t>
            </a:r>
          </a:p>
          <a:p>
            <a:pPr marL="0" indent="0"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endParaRPr lang="sk-SK" sz="1400" dirty="0"/>
          </a:p>
          <a:p>
            <a:pPr marL="0" indent="0">
              <a:buNone/>
            </a:pPr>
            <a:r>
              <a:rPr lang="sk-SK" sz="1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94276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III.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r>
              <a:rPr lang="sk-SK" sz="2400" dirty="0"/>
              <a:t> </a:t>
            </a:r>
            <a:r>
              <a:rPr lang="sk-SK" sz="2400" dirty="0" err="1"/>
              <a:t>bere</a:t>
            </a:r>
            <a:r>
              <a:rPr lang="sk-SK" sz="2400" dirty="0"/>
              <a:t> na </a:t>
            </a:r>
            <a:r>
              <a:rPr lang="sk-SK" sz="2400" dirty="0" err="1"/>
              <a:t>vědomí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Distriktní konference bere na vědomí</a:t>
            </a:r>
          </a:p>
          <a:p>
            <a:pPr marL="0" lvl="0" indent="0" algn="just">
              <a:buNone/>
            </a:pPr>
            <a:r>
              <a:rPr lang="cs-CZ" sz="1400" b="1" i="1" dirty="0">
                <a:latin typeface="Georgia" panose="02040502050405020303" pitchFamily="18" charset="0"/>
              </a:rPr>
              <a:t>	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1. Pozdravný projev zástupce prezidenta RI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Herberta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Ederera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pPr marL="0" lvl="0" indent="0" algn="just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2.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Zprávu distriktního guvernéra Jaroslava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Šuranského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 činnosti RI Distriktu 2240 v současném</a:t>
            </a:r>
          </a:p>
          <a:p>
            <a:pPr marL="0" lvl="0" indent="0" algn="just"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          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roce</a:t>
            </a:r>
          </a:p>
          <a:p>
            <a:pPr marL="0" lvl="0" indent="0" algn="just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3. Zprávu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představitele RAC Tomáše Tvrzníka,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Rotaract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Most, DRR</a:t>
            </a: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4. Vystoupení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nastupujícího guvernéra 2022/2023 George J. Podzimka, RC Praha Staré Město,</a:t>
            </a: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	   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 prioritách a cílech RI Distrikt 2240 Česká republika a Slovenská republika pro rok 2022/2023</a:t>
            </a: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	5. Vystoupení DGN Kateřiny Čechové, RC Bratislava International, před jejím zvolením do 		    funkce guvernéra RI Distriktu 2240 Světovým kongresem RI pro rok 2023/2024</a:t>
            </a:r>
          </a:p>
          <a:p>
            <a:pPr marL="0" indent="0"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	6.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Představení nominace Josefa </a:t>
            </a:r>
            <a:r>
              <a:rPr lang="cs-CZ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Meleckého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, RC Ostrava International, na funkci guvernéra</a:t>
            </a: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             distriktu  pro rok 2024/2025 PDG </a:t>
            </a:r>
            <a:r>
              <a:rPr lang="cs-CZ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JúliusemTomkem</a:t>
            </a:r>
            <a:endParaRPr lang="cs-CZ" sz="1400" i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	 </a:t>
            </a:r>
            <a:endParaRPr lang="cs-CZ" sz="1400" i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Hlasování:    	Ano:    	Ne:      	Zdržel se:</a:t>
            </a:r>
          </a:p>
          <a:p>
            <a:pPr marL="0" indent="0"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52954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IV.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r>
              <a:rPr lang="sk-SK" sz="2400" dirty="0"/>
              <a:t> 2022 </a:t>
            </a:r>
            <a:r>
              <a:rPr lang="sk-SK" sz="2400" dirty="0" err="1"/>
              <a:t>potvrzuje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sz="1000" dirty="0">
              <a:solidFill>
                <a:srgbClr val="0B5394"/>
              </a:solidFill>
              <a:effectLst/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k-SK" sz="1000" dirty="0">
                <a:solidFill>
                  <a:srgbClr val="0B5394"/>
                </a:solidFill>
                <a:effectLst/>
                <a:latin typeface="trebuchet ms" panose="020B0603020202020204" pitchFamily="34" charset="0"/>
              </a:rPr>
              <a:t>	</a:t>
            </a:r>
            <a:r>
              <a:rPr lang="cs-CZ" sz="1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Distriktní konference potvrzuje volbu distriktního guvernéra RI Distriktu 2240 Jiřího Podzimka, 	RC Praha Staré Město, provedenou virtuálním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sz="1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větovým shromážděním v červnu 2021 na 	rotariánský rok 2022/2023. Funkční období Jiřího Podzimka jako distriktního guvernéra je od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1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7. 2022 a končí 30. 6. 2023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Hlasování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Zdržel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238791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 V.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r>
              <a:rPr lang="sk-SK" sz="2400" dirty="0"/>
              <a:t> 2022 </a:t>
            </a:r>
            <a:r>
              <a:rPr lang="sk-SK" sz="2400" dirty="0" err="1"/>
              <a:t>potvrzuje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1"/>
            <a:ext cx="8280000" cy="3394472"/>
          </a:xfrm>
        </p:spPr>
        <p:txBody>
          <a:bodyPr/>
          <a:lstStyle/>
          <a:p>
            <a:pPr marL="0" indent="0">
              <a:buNone/>
            </a:pPr>
            <a:endParaRPr lang="sk-SK" sz="1000" dirty="0">
              <a:solidFill>
                <a:srgbClr val="0B5394"/>
              </a:solidFill>
              <a:effectLst/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k-SK" sz="1000" dirty="0">
                <a:solidFill>
                  <a:srgbClr val="0B5394"/>
                </a:solidFill>
                <a:effectLst/>
                <a:latin typeface="trebuchet ms" panose="020B0603020202020204" pitchFamily="34" charset="0"/>
              </a:rPr>
              <a:t>	</a:t>
            </a:r>
            <a:r>
              <a:rPr lang="cs-CZ" sz="1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Distriktní konference potvrzuje nominaci Kataríny Čechové, RC Bratislava International, do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cs-CZ" sz="1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funkce DGE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cs-CZ" sz="1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rok 2022/2023 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Hlasování: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Ano: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Ne: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Zdržel se:</a:t>
            </a:r>
          </a:p>
          <a:p>
            <a:pPr marL="0" indent="0">
              <a:lnSpc>
                <a:spcPct val="150000"/>
              </a:lnSpc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1129897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 V.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r>
              <a:rPr lang="sk-SK" sz="2400" dirty="0"/>
              <a:t> 2022 </a:t>
            </a:r>
            <a:r>
              <a:rPr lang="sk-SK" sz="2400" dirty="0" err="1"/>
              <a:t>potvrzuje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1"/>
            <a:ext cx="8280000" cy="3394472"/>
          </a:xfrm>
        </p:spPr>
        <p:txBody>
          <a:bodyPr/>
          <a:lstStyle/>
          <a:p>
            <a:pPr marL="0" indent="0">
              <a:buNone/>
            </a:pPr>
            <a:endParaRPr lang="sk-SK" sz="1000" dirty="0">
              <a:solidFill>
                <a:srgbClr val="0B5394"/>
              </a:solidFill>
              <a:effectLst/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k-SK" sz="1000" dirty="0">
                <a:solidFill>
                  <a:srgbClr val="0B5394"/>
                </a:solidFill>
                <a:effectLst/>
                <a:latin typeface="trebuchet ms" panose="020B0603020202020204" pitchFamily="34" charset="0"/>
              </a:rPr>
              <a:t>	</a:t>
            </a:r>
            <a:r>
              <a:rPr lang="cs-CZ" sz="1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Distriktní konference potvrzuje nominaci Josefa </a:t>
            </a:r>
            <a:r>
              <a:rPr lang="cs-CZ" sz="140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Meleckého</a:t>
            </a:r>
            <a:r>
              <a:rPr lang="cs-CZ" sz="1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RC Ostrava International, do funkce 	DGN 	pro rok 2023/2024 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Hlasování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Zdržel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3537502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 VI.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r>
              <a:rPr lang="sk-SK" sz="2400" dirty="0"/>
              <a:t> 2022 </a:t>
            </a:r>
            <a:r>
              <a:rPr lang="sk-SK" sz="2400" dirty="0" err="1"/>
              <a:t>schvaluje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1"/>
            <a:ext cx="8280000" cy="3394472"/>
          </a:xfrm>
        </p:spPr>
        <p:txBody>
          <a:bodyPr/>
          <a:lstStyle/>
          <a:p>
            <a:pPr marL="0" indent="0">
              <a:buNone/>
            </a:pPr>
            <a:endParaRPr lang="sk-SK" sz="1000" dirty="0">
              <a:solidFill>
                <a:srgbClr val="0B5394"/>
              </a:solidFill>
              <a:effectLst/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k-SK" sz="1000" dirty="0">
                <a:solidFill>
                  <a:srgbClr val="0B5394"/>
                </a:solidFill>
                <a:effectLst/>
                <a:latin typeface="trebuchet ms" panose="020B0603020202020204" pitchFamily="34" charset="0"/>
              </a:rPr>
              <a:t>	</a:t>
            </a:r>
            <a:r>
              <a:rPr kumimoji="0" lang="cs-CZ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</a:rPr>
              <a:t>Distriktní konference 2022 schvaluje Zprávu o hospodaření RI Distriktu 2240 a roční účetní 	závěrku za rok 2020/2021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Hlasování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Zdržel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926262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 VI.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r>
              <a:rPr lang="sk-SK" sz="2400" dirty="0"/>
              <a:t> 2022 </a:t>
            </a:r>
            <a:r>
              <a:rPr lang="sk-SK" sz="2400" dirty="0" err="1"/>
              <a:t>schvaluje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1"/>
            <a:ext cx="8280000" cy="3394472"/>
          </a:xfrm>
        </p:spPr>
        <p:txBody>
          <a:bodyPr/>
          <a:lstStyle/>
          <a:p>
            <a:pPr marL="0" indent="0">
              <a:buNone/>
            </a:pPr>
            <a:endParaRPr lang="sk-SK" sz="1000" dirty="0">
              <a:solidFill>
                <a:srgbClr val="0B5394"/>
              </a:solidFill>
              <a:effectLst/>
              <a:latin typeface="trebuchet ms" panose="020B0603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sk-SK" sz="1000" dirty="0">
                <a:solidFill>
                  <a:srgbClr val="0B5394"/>
                </a:solidFill>
                <a:effectLst/>
                <a:latin typeface="trebuchet ms" panose="020B0603020202020204" pitchFamily="34" charset="0"/>
              </a:rPr>
              <a:t>	</a:t>
            </a:r>
            <a:r>
              <a:rPr kumimoji="0" lang="cs-CZ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</a:rPr>
              <a:t>Distriktní konference 2022 schvaluje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Zprávu revizní komise o přezkoumání zprávy o hospodaření 	RI Distriktu 2240 a roční účetní závěrky za rok 2020/2021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Hlasování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Zdržel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325174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 VI.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r>
              <a:rPr lang="sk-SK" sz="2400" dirty="0"/>
              <a:t> 2022 </a:t>
            </a:r>
            <a:r>
              <a:rPr lang="sk-SK" sz="2400" dirty="0" err="1"/>
              <a:t>schvaluje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1"/>
            <a:ext cx="8280000" cy="3394472"/>
          </a:xfrm>
        </p:spPr>
        <p:txBody>
          <a:bodyPr/>
          <a:lstStyle/>
          <a:p>
            <a:pPr marL="0" indent="0">
              <a:buNone/>
            </a:pPr>
            <a:endParaRPr lang="sk-SK" sz="1000" dirty="0">
              <a:solidFill>
                <a:srgbClr val="0B5394"/>
              </a:solidFill>
              <a:effectLst/>
              <a:latin typeface="trebuchet ms" panose="020B0603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sk-SK" sz="1000" dirty="0">
                <a:solidFill>
                  <a:srgbClr val="0B5394"/>
                </a:solidFill>
                <a:effectLst/>
                <a:latin typeface="trebuchet ms" panose="020B0603020202020204" pitchFamily="34" charset="0"/>
              </a:rPr>
              <a:t>	</a:t>
            </a:r>
            <a:r>
              <a:rPr kumimoji="0" lang="cs-CZ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</a:rPr>
              <a:t>Distriktní konference 2022 schvaluje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Návrh rozpočtu RI Distriktu 2240 na rok 2022/2023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Hlasování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Zdržel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1736625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F29B39-69E1-418F-99A4-8AC93F416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Program DK 2022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7BC08681-24B0-4FE5-9653-D0546B648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1. Zahájení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Distriktní konference 2022 (J.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Šuranský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DG)</a:t>
            </a:r>
          </a:p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   Hymny</a:t>
            </a:r>
          </a:p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   Úvodní slovo:		Ing. Vladimír Polášek, </a:t>
            </a:r>
            <a:r>
              <a:rPr lang="cs-CZ" sz="1400" i="1" dirty="0" err="1">
                <a:latin typeface="Arial" panose="020B0604020202020204" pitchFamily="34" charset="0"/>
                <a:ea typeface="Arial" panose="020B0604020202020204" pitchFamily="34" charset="0"/>
              </a:rPr>
              <a:t>Prezidnet</a:t>
            </a: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RC Zlín</a:t>
            </a:r>
          </a:p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2. Úvodní slova: 		Ing. Radim Holiš, Hejtman Zlínského kraje</a:t>
            </a: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   			 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	Ing. et Ing. Jiří Korec, Primátor Města Zlína</a:t>
            </a: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				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Dr. Herbert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Ederer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zástupce prezidenta RI </a:t>
            </a: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				Ing. Jaroslav </a:t>
            </a:r>
            <a:r>
              <a:rPr lang="cs-CZ" sz="1400" i="1" dirty="0" err="1">
                <a:latin typeface="Arial" panose="020B0604020202020204" pitchFamily="34" charset="0"/>
                <a:ea typeface="Arial" panose="020B0604020202020204" pitchFamily="34" charset="0"/>
              </a:rPr>
              <a:t>Šuranský</a:t>
            </a: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, CSc., MBA, guvernér </a:t>
            </a:r>
            <a:r>
              <a:rPr lang="cs-CZ" sz="1400" i="1" dirty="0" err="1">
                <a:latin typeface="Arial" panose="020B0604020202020204" pitchFamily="34" charset="0"/>
                <a:ea typeface="Arial" panose="020B0604020202020204" pitchFamily="34" charset="0"/>
              </a:rPr>
              <a:t>disktriktu</a:t>
            </a: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				Mgr. Bc. Tomáš Tvrzník, RAC Most, DRR</a:t>
            </a: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3. Kontrola přítomnosti delegátů, kontrola usnášení schopnosti konference. Hlasování o návrhu na </a:t>
            </a:r>
          </a:p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   složení mandátové komise, návrhové komise a o ověřovatelích zápisu </a:t>
            </a:r>
          </a:p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4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Zpráva DG Jaroslava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Šuranského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 činnosti RI Distriktu 2240 v současném roce</a:t>
            </a: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endParaRPr lang="sk-SK" sz="1400" i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366105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 VI.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r>
              <a:rPr lang="sk-SK" sz="2400" dirty="0"/>
              <a:t> 2022 </a:t>
            </a:r>
            <a:r>
              <a:rPr lang="sk-SK" sz="2400" dirty="0" err="1"/>
              <a:t>schvaluje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1"/>
            <a:ext cx="8280000" cy="3394472"/>
          </a:xfrm>
        </p:spPr>
        <p:txBody>
          <a:bodyPr/>
          <a:lstStyle/>
          <a:p>
            <a:pPr marL="0" indent="0">
              <a:buNone/>
            </a:pPr>
            <a:endParaRPr lang="sk-SK" sz="1000" dirty="0">
              <a:solidFill>
                <a:srgbClr val="0B5394"/>
              </a:solidFill>
              <a:effectLst/>
              <a:latin typeface="trebuchet ms" panose="020B0603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sk-SK" sz="1000" dirty="0">
                <a:solidFill>
                  <a:srgbClr val="0B5394"/>
                </a:solidFill>
                <a:effectLst/>
                <a:latin typeface="trebuchet ms" panose="020B0603020202020204" pitchFamily="34" charset="0"/>
              </a:rPr>
              <a:t>	</a:t>
            </a:r>
            <a:r>
              <a:rPr kumimoji="0" lang="cs-CZ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</a:rPr>
              <a:t>Distriktní konference 2022 schvaluje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Návrh členů RI Distriktu 2240 do nominační komise pro 	volbu ředitele RI Zóny 21A. Návrh: Irena Brichta, RC Prague International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Zdržel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281763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 VII.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r>
              <a:rPr lang="sk-SK" sz="2400" dirty="0"/>
              <a:t> 2022 </a:t>
            </a:r>
            <a:r>
              <a:rPr lang="sk-SK" sz="2400" dirty="0" err="1"/>
              <a:t>bere</a:t>
            </a:r>
            <a:r>
              <a:rPr lang="sk-SK" sz="2400" dirty="0"/>
              <a:t> na </a:t>
            </a:r>
            <a:r>
              <a:rPr lang="sk-SK" sz="2400" dirty="0" err="1"/>
              <a:t>vědomí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1"/>
            <a:ext cx="8280000" cy="3394472"/>
          </a:xfrm>
        </p:spPr>
        <p:txBody>
          <a:bodyPr/>
          <a:lstStyle/>
          <a:p>
            <a:pPr marL="0" indent="0">
              <a:buNone/>
            </a:pPr>
            <a:endParaRPr lang="sk-SK" sz="1000" dirty="0">
              <a:solidFill>
                <a:srgbClr val="0B5394"/>
              </a:solidFill>
              <a:effectLst/>
              <a:latin typeface="trebuchet ms" panose="020B0603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sk-SK" sz="1000" dirty="0">
                <a:solidFill>
                  <a:srgbClr val="0B5394"/>
                </a:solidFill>
                <a:effectLst/>
                <a:latin typeface="trebuchet ms" panose="020B0603020202020204" pitchFamily="34" charset="0"/>
              </a:rPr>
              <a:t>	</a:t>
            </a:r>
            <a:r>
              <a:rPr kumimoji="0" lang="cs-CZ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</a:rPr>
              <a:t>Distriktní konference 2022 bere na vědomí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Informaci o Účetní závěrce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Rotary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Youth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Exchange 	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Czechia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&amp; Slovakia,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z.ú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za rok 2020/2021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Hlasování: 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Zdržel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3493185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 VII.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r>
              <a:rPr lang="sk-SK" sz="2400" dirty="0"/>
              <a:t> 2022 </a:t>
            </a:r>
            <a:r>
              <a:rPr lang="sk-SK" sz="2400" dirty="0" err="1"/>
              <a:t>bere</a:t>
            </a:r>
            <a:r>
              <a:rPr lang="sk-SK" sz="2400" dirty="0"/>
              <a:t> na </a:t>
            </a:r>
            <a:r>
              <a:rPr lang="sk-SK" sz="2400" dirty="0" err="1"/>
              <a:t>vědomí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1"/>
            <a:ext cx="8280000" cy="3394472"/>
          </a:xfrm>
        </p:spPr>
        <p:txBody>
          <a:bodyPr/>
          <a:lstStyle/>
          <a:p>
            <a:pPr marL="0" indent="0">
              <a:buNone/>
            </a:pPr>
            <a:endParaRPr lang="sk-SK" sz="1000" dirty="0">
              <a:solidFill>
                <a:srgbClr val="0B5394"/>
              </a:solidFill>
              <a:effectLst/>
              <a:latin typeface="trebuchet ms" panose="020B0603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sk-SK" sz="1000" dirty="0">
                <a:solidFill>
                  <a:srgbClr val="0B5394"/>
                </a:solidFill>
                <a:effectLst/>
                <a:latin typeface="trebuchet ms" panose="020B0603020202020204" pitchFamily="34" charset="0"/>
              </a:rPr>
              <a:t>	</a:t>
            </a:r>
            <a:r>
              <a:rPr kumimoji="0" lang="cs-CZ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</a:rPr>
              <a:t>Distriktní konference 2022</a:t>
            </a: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bere na vědomí Informaci o Usnesení z Mimořádné distriktní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        konference č. 2 </a:t>
            </a:r>
            <a:r>
              <a:rPr lang="cs-CZ" sz="1400" i="1" dirty="0" err="1">
                <a:latin typeface="Arial" panose="020B0604020202020204" pitchFamily="34" charset="0"/>
                <a:ea typeface="Arial" panose="020B0604020202020204" pitchFamily="34" charset="0"/>
              </a:rPr>
              <a:t>Rotary</a:t>
            </a: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International Distrikt 2240 – Česká republika a Slovenská republika, z. s.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        uskutečněné per rollam 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Hlasování: 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Zdržel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27098377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 VIII. </a:t>
            </a:r>
            <a:r>
              <a:rPr lang="sk-SK" sz="2400" dirty="0" err="1"/>
              <a:t>Distriktní</a:t>
            </a:r>
            <a:r>
              <a:rPr lang="sk-SK" sz="2400" dirty="0"/>
              <a:t> </a:t>
            </a:r>
            <a:r>
              <a:rPr lang="sk-SK" sz="2400" dirty="0" err="1"/>
              <a:t>konference</a:t>
            </a:r>
            <a:r>
              <a:rPr lang="sk-SK" sz="2400" dirty="0"/>
              <a:t> 2022 </a:t>
            </a:r>
            <a:r>
              <a:rPr lang="sk-SK" sz="2400" dirty="0" err="1"/>
              <a:t>schvaluje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1"/>
            <a:ext cx="8280000" cy="3394472"/>
          </a:xfrm>
        </p:spPr>
        <p:txBody>
          <a:bodyPr/>
          <a:lstStyle/>
          <a:p>
            <a:pPr marL="0" indent="0">
              <a:buNone/>
            </a:pPr>
            <a:endParaRPr lang="sk-SK" sz="1000" dirty="0">
              <a:solidFill>
                <a:srgbClr val="0B5394"/>
              </a:solidFill>
              <a:effectLst/>
              <a:latin typeface="trebuchet ms" panose="020B0603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sk-SK" sz="1000" dirty="0">
                <a:solidFill>
                  <a:srgbClr val="0B5394"/>
                </a:solidFill>
                <a:effectLst/>
                <a:latin typeface="trebuchet ms" panose="020B0603020202020204" pitchFamily="34" charset="0"/>
              </a:rPr>
              <a:t>	</a:t>
            </a:r>
            <a:r>
              <a:rPr kumimoji="0" lang="cs-CZ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</a:rPr>
              <a:t>Distriktní konference 2022 schvaluje </a:t>
            </a: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program, </a:t>
            </a:r>
            <a:r>
              <a:rPr kumimoji="0" lang="cs-CZ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</a:rPr>
              <a:t>řízení, </a:t>
            </a:r>
            <a:r>
              <a:rPr kumimoji="0" lang="cs-CZ" sz="1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</a:rPr>
              <a:t>pr</a:t>
            </a:r>
            <a:r>
              <a:rPr lang="cs-CZ" sz="1400" i="1" dirty="0" err="1">
                <a:latin typeface="Arial" panose="020B0604020202020204" pitchFamily="34" charset="0"/>
                <a:ea typeface="Arial" panose="020B0604020202020204" pitchFamily="34" charset="0"/>
              </a:rPr>
              <a:t>ůběh</a:t>
            </a: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, způsob hlasování a výsledky 	hlasování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Hlasování: 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Zdržel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3532178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Program DK 2022</a:t>
            </a:r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sk-SK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5. </a:t>
            </a: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Vystoupení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nastupujícího guvernéra 2022/2023 George J. Podzimka, RC Praha Staré Město, </a:t>
            </a: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  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 prioritách a cílech RI Distrikt 2240 Česká republika a Slovenská republika pro rok 2022/2023,</a:t>
            </a: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 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hlasování o potvrzení zvoleného guvernéra</a:t>
            </a: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endParaRPr lang="cs-CZ" sz="1400" i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r>
              <a:rPr lang="sk-SK" sz="1400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Přestávka</a:t>
            </a:r>
            <a:endParaRPr lang="cs-CZ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6. Představení DGN Kateřiny Čechové, RC Bratislava International, před jejím zvolením do funkce guvernéra RI Distriktu 2240 Světovým kongresem RI pro rok 2023/2024 a hlasování o potvrzení nominace Kataríny Čechové, RC Bratislava International na post guvernéra Světovým kongresem RI pro rok 2023/2024 (potvrzení nominace na DGE na DGE)</a:t>
            </a: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10"/>
              </a:spcBef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k-SK" sz="1400" i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k-SK" sz="1400" i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sk-SK" sz="1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442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Program DK 2022</a:t>
            </a:r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Představení nominace Josefa </a:t>
            </a:r>
            <a:r>
              <a:rPr lang="cs-CZ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Meleckého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, RC Ostrava International na funkci guvernéra distriktu </a:t>
            </a: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    pro rok 2024/2025 PDG </a:t>
            </a:r>
            <a:r>
              <a:rPr lang="cs-CZ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JúliusemTomkem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 a hlasování o schválení nominovaného kandidáta </a:t>
            </a: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    na funkci guvernéra RI Distriktu 2240 Česká republika a Slovenská republika pro rok 2024/2025</a:t>
            </a:r>
          </a:p>
          <a:p>
            <a:pPr marL="0" indent="0"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Zpráva o hospodaření RI Distriktu 2240 a roční účetní závěrky za rok 2020/2021 (PDG G.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Vjeszt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  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V. Jandík, předseda finančního výboru)</a:t>
            </a:r>
          </a:p>
          <a:p>
            <a:pPr marL="0" indent="0">
              <a:buNone/>
            </a:pPr>
            <a:endParaRPr lang="cs-CZ" sz="1400" i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Zpráva revizní komise o přezkoumání zprávy o hospodaření RI Distriktu 2240 a roční účetní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  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závěrky za rok 2020/2021 (V. Kasal, předseda revizní komise)</a:t>
            </a: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solidFill>
                  <a:srgbClr val="548DD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Polední přestávka</a:t>
            </a:r>
            <a:r>
              <a:rPr lang="cs-CZ" sz="14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      </a:t>
            </a: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sk-SK" sz="1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51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Program DK 2022</a:t>
            </a:r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10. Návrh rozpočtu RI Distriktu 2240 na rok 2022/2023 (V. Jandík, předseda finančního výboru)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11.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Informace o Účetní závěrce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Rotary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Youth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Exchange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Czechia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&amp; Slovakia,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z.ú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za rok 2020/2021 (J.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  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Barák, ředitel z.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ú.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RYE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Czechia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&amp; Slovakia, z.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ú.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k-SK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12. Návrh členů Distriktu 2240 do nominační komise pro volbu ředitele RI Zóny 21 A (DG J.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Šuranský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13. Informace o Usnesení z Mimořádné distriktní konference č. 2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Rotary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International Distrikt 2240 –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    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Česká republika a Slovenská republika, z. s. uskutečněné per rollam (L. </a:t>
            </a:r>
            <a:r>
              <a:rPr lang="cs-CZ" sz="1400" i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Gáll</a:t>
            </a: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sekretář distriktu)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14. Hlasování o navržených usneseních </a:t>
            </a:r>
            <a:endParaRPr lang="sk-SK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400" i="1" dirty="0">
                <a:solidFill>
                  <a:srgbClr val="548DD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Předání ocenění</a:t>
            </a: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400" b="1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sk-SK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sk-SK" sz="1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58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DK 2022 – návrhy na </a:t>
            </a:r>
            <a:r>
              <a:rPr lang="sk-SK" sz="2400" dirty="0" err="1"/>
              <a:t>složení</a:t>
            </a:r>
            <a:r>
              <a:rPr lang="sk-SK" sz="2400" dirty="0"/>
              <a:t> </a:t>
            </a:r>
            <a:r>
              <a:rPr lang="sk-SK" sz="2400" dirty="0" err="1"/>
              <a:t>komisí</a:t>
            </a:r>
            <a:endParaRPr lang="sk-SK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Kontrola přítomnosti delegátů, kontrola usnášení schopnosti konference. Hlasování o návrhu na složení mandátové komise, návrhové komise a o ověřovatelích zápisu.</a:t>
            </a:r>
          </a:p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Návrh na složení mandátové komise: 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Jiří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Karvánek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RC Český 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Krumlov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předseda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Jan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Krejčí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, RC Olomouc, Juraj Píš, RC Praha Staré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Město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Návrh na složení návrhové komise: Lukáš Prudil, RC Brno City, předseda, </a:t>
            </a: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Peter J. </a:t>
            </a:r>
            <a:r>
              <a:rPr lang="cs-CZ" sz="1400" i="1" dirty="0" err="1">
                <a:latin typeface="Arial" panose="020B0604020202020204" pitchFamily="34" charset="0"/>
                <a:ea typeface="Arial" panose="020B0604020202020204" pitchFamily="34" charset="0"/>
              </a:rPr>
              <a:t>Pajas</a:t>
            </a: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, PDG, RC Praha City, Ladislav </a:t>
            </a:r>
            <a:r>
              <a:rPr lang="cs-CZ" sz="1400" i="1" dirty="0" err="1">
                <a:latin typeface="Arial" panose="020B0604020202020204" pitchFamily="34" charset="0"/>
                <a:ea typeface="Arial" panose="020B0604020202020204" pitchFamily="34" charset="0"/>
              </a:rPr>
              <a:t>Gáll</a:t>
            </a: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, DS, RC Nitra</a:t>
            </a:r>
            <a:endParaRPr lang="sk-SK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cs-CZ" sz="1400" i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Návrh na ověřovatele zápisu: </a:t>
            </a:r>
            <a:r>
              <a:rPr lang="cs-CZ" sz="1400" i="1" dirty="0">
                <a:latin typeface="Arial" panose="020B0604020202020204" pitchFamily="34" charset="0"/>
                <a:ea typeface="Arial" panose="020B0604020202020204" pitchFamily="34" charset="0"/>
              </a:rPr>
              <a:t>Július Tomka, PDG, RC Banská Bystrica, Lenka Deverová, RC Praha City, </a:t>
            </a:r>
            <a:endParaRPr lang="sk-SK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k-SK" sz="1400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sk-SK" sz="1400" b="1" dirty="0">
                <a:latin typeface="Georgia" panose="02040502050405020303" pitchFamily="18" charset="0"/>
              </a:rPr>
              <a:t>       </a:t>
            </a:r>
            <a:endParaRPr lang="sk-SK" sz="14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sk-SK" sz="1400" dirty="0">
                <a:latin typeface="Georgia" panose="02040502050405020303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31724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I. </a:t>
            </a:r>
            <a:r>
              <a:rPr lang="sk-SK" sz="2400" dirty="0" err="1"/>
              <a:t>Volba</a:t>
            </a:r>
            <a:r>
              <a:rPr lang="sk-SK" sz="2400" dirty="0"/>
              <a:t> mandátové </a:t>
            </a:r>
            <a:r>
              <a:rPr lang="sk-SK" sz="2400" dirty="0" err="1"/>
              <a:t>komise</a:t>
            </a:r>
            <a:r>
              <a:rPr lang="sk-SK" sz="2400" dirty="0"/>
              <a:t>, návrhové </a:t>
            </a:r>
            <a:r>
              <a:rPr lang="sk-SK" sz="2400" dirty="0" err="1"/>
              <a:t>komise</a:t>
            </a:r>
            <a:r>
              <a:rPr lang="sk-SK" sz="2400" dirty="0"/>
              <a:t> a </a:t>
            </a:r>
            <a:r>
              <a:rPr lang="sk-SK" sz="2400" dirty="0" err="1"/>
              <a:t>ověřovatelů</a:t>
            </a:r>
            <a:r>
              <a:rPr lang="sk-SK" sz="2400" dirty="0"/>
              <a:t> zápisu</a:t>
            </a:r>
            <a:endParaRPr lang="cs-CZ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1200"/>
              </a:spcAft>
              <a:buNone/>
            </a:pPr>
            <a:r>
              <a:rPr lang="sk-SK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cs-CZ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Distriktní konference schvaluje návrh na složení mandátové komise: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Jiří </a:t>
            </a:r>
            <a:r>
              <a:rPr lang="cs-CZ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Karvánek</a:t>
            </a:r>
            <a:r>
              <a:rPr lang="cs-CZ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RC Český Krumlov, předseda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Jan Krejčí, RC Olomouc,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Juraj </a:t>
            </a:r>
            <a:r>
              <a:rPr lang="cs-CZ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Píš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, RC Praha Staré Město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Hlasování: </a:t>
            </a: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Ano:</a:t>
            </a: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Ne:</a:t>
            </a: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Zdržel se: </a:t>
            </a:r>
          </a:p>
          <a:p>
            <a:pPr marL="0" indent="0" algn="just">
              <a:spcAft>
                <a:spcPts val="1200"/>
              </a:spcAft>
              <a:buNone/>
            </a:pPr>
            <a:endParaRPr lang="sk-SK" sz="14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k-SK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b="1" dirty="0">
                <a:latin typeface="Georgia" panose="02040502050405020303" pitchFamily="18" charset="0"/>
              </a:rPr>
              <a:t>       </a:t>
            </a:r>
            <a:endParaRPr lang="sk-SK" sz="14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sk-SK" sz="1400" dirty="0">
                <a:latin typeface="Georgia" panose="02040502050405020303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70528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I. </a:t>
            </a:r>
            <a:r>
              <a:rPr lang="sk-SK" sz="2400" dirty="0" err="1"/>
              <a:t>Volba</a:t>
            </a:r>
            <a:r>
              <a:rPr lang="sk-SK" sz="2400" dirty="0"/>
              <a:t> mandátové </a:t>
            </a:r>
            <a:r>
              <a:rPr lang="sk-SK" sz="2400" dirty="0" err="1"/>
              <a:t>komise</a:t>
            </a:r>
            <a:r>
              <a:rPr lang="sk-SK" sz="2400" dirty="0"/>
              <a:t>, návrhové </a:t>
            </a:r>
            <a:r>
              <a:rPr lang="sk-SK" sz="2400" dirty="0" err="1"/>
              <a:t>komise</a:t>
            </a:r>
            <a:r>
              <a:rPr lang="sk-SK" sz="2400" dirty="0"/>
              <a:t> a </a:t>
            </a:r>
            <a:r>
              <a:rPr lang="sk-SK" sz="2400" dirty="0" err="1"/>
              <a:t>ověřovatelů</a:t>
            </a:r>
            <a:r>
              <a:rPr lang="sk-SK" sz="2400" dirty="0"/>
              <a:t> zápisu</a:t>
            </a:r>
            <a:endParaRPr lang="cs-CZ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120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sk-SK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cs-CZ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Distriktní konference schvaluje návrh na složení návrhové komise: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Lukáš Prudil, RC Brno City, předseda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Petr Jan </a:t>
            </a:r>
            <a:r>
              <a:rPr lang="cs-CZ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Pajas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, PDG, RC Praha City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Ladislav </a:t>
            </a:r>
            <a:r>
              <a:rPr lang="cs-CZ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Gáll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, DS, RC Nitra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Hlasování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Zdržel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just">
              <a:spcAft>
                <a:spcPts val="1200"/>
              </a:spcAft>
              <a:buNone/>
            </a:pPr>
            <a:endParaRPr lang="sk-SK" sz="14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k-SK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b="1" dirty="0">
                <a:latin typeface="Georgia" panose="02040502050405020303" pitchFamily="18" charset="0"/>
              </a:rPr>
              <a:t>       </a:t>
            </a:r>
            <a:endParaRPr lang="sk-SK" sz="14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sk-SK" sz="1400" dirty="0">
                <a:latin typeface="Georgia" panose="02040502050405020303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31920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E8ADF-94F3-410E-9C41-0795AF49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/>
              <a:t>I. </a:t>
            </a:r>
            <a:r>
              <a:rPr lang="sk-SK" sz="2400" dirty="0" err="1"/>
              <a:t>Volba</a:t>
            </a:r>
            <a:r>
              <a:rPr lang="sk-SK" sz="2400" dirty="0"/>
              <a:t> mandátové </a:t>
            </a:r>
            <a:r>
              <a:rPr lang="sk-SK" sz="2400" dirty="0" err="1"/>
              <a:t>komise</a:t>
            </a:r>
            <a:r>
              <a:rPr lang="sk-SK" sz="2400" dirty="0"/>
              <a:t>, návrhové </a:t>
            </a:r>
            <a:r>
              <a:rPr lang="sk-SK" sz="2400" dirty="0" err="1"/>
              <a:t>komise</a:t>
            </a:r>
            <a:r>
              <a:rPr lang="sk-SK" sz="2400" dirty="0"/>
              <a:t> a </a:t>
            </a:r>
            <a:r>
              <a:rPr lang="sk-SK" sz="2400" dirty="0" err="1"/>
              <a:t>ověřovatelů</a:t>
            </a:r>
            <a:r>
              <a:rPr lang="sk-SK" sz="2400" dirty="0"/>
              <a:t> zápisu</a:t>
            </a:r>
            <a:endParaRPr lang="cs-CZ" sz="2400" dirty="0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E65F52E3-99AE-460C-922A-73ECF359C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1200"/>
              </a:spcAft>
              <a:buNone/>
            </a:pPr>
            <a:r>
              <a:rPr lang="sk-SK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cs-CZ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Distriktní konference schvaluje návrh na složení ověřovatele zápisu: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Július Tomka, PDG RC Banská Bystrica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	Lenka </a:t>
            </a:r>
            <a:r>
              <a:rPr lang="sk-SK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Deverová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, RC Praha City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Hlasování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600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Zdržel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k-SK" sz="14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</a:t>
            </a:r>
            <a:r>
              <a:rPr lang="sk-SK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just">
              <a:spcAft>
                <a:spcPts val="1200"/>
              </a:spcAft>
              <a:buNone/>
            </a:pPr>
            <a:endParaRPr lang="sk-SK" sz="14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k-SK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400" b="1" dirty="0">
                <a:latin typeface="Georgia" panose="02040502050405020303" pitchFamily="18" charset="0"/>
              </a:rPr>
              <a:t>       </a:t>
            </a:r>
            <a:endParaRPr lang="sk-SK" sz="14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sk-SK" sz="1400" dirty="0">
                <a:latin typeface="Georgia" panose="02040502050405020303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77138520"/>
      </p:ext>
    </p:extLst>
  </p:cSld>
  <p:clrMapOvr>
    <a:masterClrMapping/>
  </p:clrMapOvr>
</p:sld>
</file>

<file path=ppt/theme/theme1.xml><?xml version="1.0" encoding="utf-8"?>
<a:theme xmlns:a="http://schemas.openxmlformats.org/drawingml/2006/main" name="TRF-PowerpointDesignEN_Light_DRAFT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TRF-PowerpointDesignEN_Light_DRAFT.pot</Template>
  <TotalTime>31385</TotalTime>
  <Words>1526</Words>
  <Application>Microsoft Office PowerPoint</Application>
  <PresentationFormat>Prezentácia na obrazovke (16:9)</PresentationFormat>
  <Paragraphs>294</Paragraphs>
  <Slides>23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3</vt:i4>
      </vt:variant>
      <vt:variant>
        <vt:lpstr>Nadpisy snímok</vt:lpstr>
      </vt:variant>
      <vt:variant>
        <vt:i4>23</vt:i4>
      </vt:variant>
    </vt:vector>
  </HeadingPairs>
  <TitlesOfParts>
    <vt:vector size="31" baseType="lpstr">
      <vt:lpstr>Arial</vt:lpstr>
      <vt:lpstr>Arial Narrow</vt:lpstr>
      <vt:lpstr>Calibri</vt:lpstr>
      <vt:lpstr>Georgia</vt:lpstr>
      <vt:lpstr>trebuchet ms</vt:lpstr>
      <vt:lpstr>TRF-PowerpointDesignEN_Light_DRAFT</vt:lpstr>
      <vt:lpstr>Custom Design</vt:lpstr>
      <vt:lpstr>2_Custom Design</vt:lpstr>
      <vt:lpstr>Prezentácia programu PowerPoint</vt:lpstr>
      <vt:lpstr>Program DK 2022</vt:lpstr>
      <vt:lpstr>Program DK 2022</vt:lpstr>
      <vt:lpstr>Program DK 2022</vt:lpstr>
      <vt:lpstr>Program DK 2022</vt:lpstr>
      <vt:lpstr>DK 2022 – návrhy na složení komisí</vt:lpstr>
      <vt:lpstr>I. Volba mandátové komise, návrhové komise a ověřovatelů zápisu</vt:lpstr>
      <vt:lpstr>I. Volba mandátové komise, návrhové komise a ověřovatelů zápisu</vt:lpstr>
      <vt:lpstr>I. Volba mandátové komise, návrhové komise a ověřovatelů zápisu</vt:lpstr>
      <vt:lpstr>II. Schválení návrhu programu distriktní konference</vt:lpstr>
      <vt:lpstr>II. Schválení návrhu programu distriktní konference</vt:lpstr>
      <vt:lpstr>II. Schválení návrhu programu distriktní konference</vt:lpstr>
      <vt:lpstr>III. Distriktní konference bere na vědomí</vt:lpstr>
      <vt:lpstr>IV. Distriktní konference 2022 potvrzuje</vt:lpstr>
      <vt:lpstr> V. Distriktní konference 2022 potvrzuje</vt:lpstr>
      <vt:lpstr> V. Distriktní konference 2022 potvrzuje</vt:lpstr>
      <vt:lpstr> VI. Distriktní konference 2022 schvaluje</vt:lpstr>
      <vt:lpstr> VI. Distriktní konference 2022 schvaluje</vt:lpstr>
      <vt:lpstr> VI. Distriktní konference 2022 schvaluje</vt:lpstr>
      <vt:lpstr> VI. Distriktní konference 2022 schvaluje</vt:lpstr>
      <vt:lpstr> VII. Distriktní konference 2022 bere na vědomí</vt:lpstr>
      <vt:lpstr> VII. Distriktní konference 2022 bere na vědomí</vt:lpstr>
      <vt:lpstr> VIII. Distriktní konference 2022 schvaluje</vt:lpstr>
    </vt:vector>
  </TitlesOfParts>
  <Company>Rotary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 WS-06</dc:creator>
  <cp:lastModifiedBy>Ladislav Gall</cp:lastModifiedBy>
  <cp:revision>730</cp:revision>
  <cp:lastPrinted>2015-06-15T16:20:08Z</cp:lastPrinted>
  <dcterms:created xsi:type="dcterms:W3CDTF">2010-04-16T20:11:30Z</dcterms:created>
  <dcterms:modified xsi:type="dcterms:W3CDTF">2022-05-15T17:00:10Z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Bob Kiolbassa</vt:lpwstr>
  </property>
  <property fmtid="{D5CDD505-2E9C-101B-9397-08002B2CF9AE}" pid="3" name="Description0">
    <vt:lpwstr>16:9 (Widescreen)</vt:lpwstr>
  </property>
  <property fmtid="{D5CDD505-2E9C-101B-9397-08002B2CF9AE}" pid="4" name="Status">
    <vt:lpwstr>In Review</vt:lpwstr>
  </property>
  <property fmtid="{D5CDD505-2E9C-101B-9397-08002B2CF9AE}" pid="5" name="WhenToUse">
    <vt:lpwstr/>
  </property>
</Properties>
</file>