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9"/>
  </p:notesMasterIdLst>
  <p:sldIdLst>
    <p:sldId id="273" r:id="rId3"/>
    <p:sldId id="257" r:id="rId4"/>
    <p:sldId id="270" r:id="rId5"/>
    <p:sldId id="275" r:id="rId6"/>
    <p:sldId id="262" r:id="rId7"/>
    <p:sldId id="258" r:id="rId8"/>
    <p:sldId id="259" r:id="rId9"/>
    <p:sldId id="272" r:id="rId10"/>
    <p:sldId id="266" r:id="rId11"/>
    <p:sldId id="267" r:id="rId12"/>
    <p:sldId id="276" r:id="rId13"/>
    <p:sldId id="261" r:id="rId14"/>
    <p:sldId id="269" r:id="rId15"/>
    <p:sldId id="268" r:id="rId16"/>
    <p:sldId id="278" r:id="rId17"/>
    <p:sldId id="271" r:id="rId18"/>
  </p:sldIdLst>
  <p:sldSz cx="9144000" cy="6858000" type="screen4x3"/>
  <p:notesSz cx="7004050" cy="92900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6"/>
    <a:srgbClr val="E7F2FA"/>
    <a:srgbClr val="D5F6FF"/>
    <a:srgbClr val="000000"/>
    <a:srgbClr val="B0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>
      <p:cViewPr varScale="1">
        <p:scale>
          <a:sx n="114" d="100"/>
          <a:sy n="114" d="100"/>
        </p:scale>
        <p:origin x="11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230E0B93-887B-4755-A9C9-25D4C4201E47}" type="datetimeFigureOut">
              <a:rPr lang="sk-SK" smtClean="0"/>
              <a:t>20. 6. 2022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AD2892D1-033B-4A41-9EE1-69378F67B7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539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676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507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7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707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519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51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52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37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56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79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84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53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88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30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bdĺžnik 5"/>
          <p:cNvSpPr/>
          <p:nvPr userDrawn="1"/>
        </p:nvSpPr>
        <p:spPr>
          <a:xfrm>
            <a:off x="8077200" y="64008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k-SK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7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5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71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97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981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67597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09650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51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42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01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9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09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2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00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48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4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51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57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33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sk-SK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75A59DD5-104D-4C7A-84DE-16C27F187336}" type="slidenum">
              <a:rPr lang="en-US" altLang="sk-SK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sk-SK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sk-SK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11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1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64671-DAEF-48D4-A9A3-0BFBCBC9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/>
              <a:t>RI </a:t>
            </a:r>
            <a:r>
              <a:rPr lang="sk-SK" sz="2400" dirty="0" err="1"/>
              <a:t>Distrikt</a:t>
            </a:r>
            <a:r>
              <a:rPr lang="sk-SK" sz="2400" dirty="0"/>
              <a:t> 2240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97BB4E-6705-4FFE-8F64-0C516F4D9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pPr marL="0" indent="0" algn="ctr">
              <a:buNone/>
            </a:pPr>
            <a:r>
              <a:rPr lang="sk-SK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Přehled</a:t>
            </a:r>
            <a:r>
              <a:rPr lang="sk-SK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k-SK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ocenění</a:t>
            </a:r>
            <a:r>
              <a:rPr lang="sk-SK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k-SK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udělených</a:t>
            </a:r>
            <a:r>
              <a:rPr lang="sk-SK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v </a:t>
            </a:r>
            <a:r>
              <a:rPr lang="sk-SK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roce</a:t>
            </a:r>
            <a:r>
              <a:rPr lang="sk-SK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2021–2022
RI D2240
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A6CDEFA-167A-4223-9138-5B9157DD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3573016"/>
            <a:ext cx="18859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6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856" y="1311938"/>
            <a:ext cx="5880328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PAUL HARRIS FELLOW </a:t>
            </a:r>
            <a:r>
              <a:rPr lang="cs-CZ" altLang="cs-CZ" sz="2400" u="sng" kern="0">
                <a:solidFill>
                  <a:srgbClr val="002060"/>
                </a:solidFill>
              </a:rPr>
              <a:t>s 4 </a:t>
            </a:r>
            <a:r>
              <a:rPr lang="cs-CZ" altLang="cs-CZ" sz="2400" u="sng" kern="0" dirty="0">
                <a:solidFill>
                  <a:srgbClr val="002060"/>
                </a:solidFill>
              </a:rPr>
              <a:t>safíry</a:t>
            </a: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66138"/>
              </p:ext>
            </p:extLst>
          </p:nvPr>
        </p:nvGraphicFramePr>
        <p:xfrm>
          <a:off x="2411760" y="2078232"/>
          <a:ext cx="6264696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Pajas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Petr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Jan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Praha City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83F38591-E5C1-4875-9667-D0AF24CF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800" cap="all" dirty="0" err="1">
                <a:latin typeface="Arial Narrow" panose="020B0606020202030204" pitchFamily="34" charset="0"/>
              </a:rPr>
              <a:t>OcenĚní</a:t>
            </a:r>
            <a:r>
              <a:rPr lang="cs-CZ" altLang="sk-SK" sz="2800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pŘÁTELÉ</a:t>
            </a:r>
            <a:r>
              <a:rPr lang="cs-CZ" altLang="sk-SK" sz="2800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rotary</a:t>
            </a:r>
            <a:endParaRPr lang="cs-CZ" sz="28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D48E9D7-1625-4C55-B9CD-AEBC013AE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56" y="3639102"/>
            <a:ext cx="4896544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PAUL HARRIS FELLOW s 1 rubínem</a:t>
            </a: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id="{8A70AE26-9813-488C-8E52-529946BE3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05969"/>
              </p:ext>
            </p:extLst>
          </p:nvPr>
        </p:nvGraphicFramePr>
        <p:xfrm>
          <a:off x="2377024" y="4293096"/>
          <a:ext cx="6299432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Bečica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Róbert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Piešťany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Obrázok 4" descr="Obrázok, na ktorom je modré, keramický riad, porcelán, smalt&#10;&#10;Automaticky generovaný popis">
            <a:extLst>
              <a:ext uri="{FF2B5EF4-FFF2-40B4-BE49-F238E27FC236}">
                <a16:creationId xmlns:a16="http://schemas.microsoft.com/office/drawing/2014/main" id="{3BC80A24-030E-4A4C-893D-3C210539E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0" y="1949030"/>
            <a:ext cx="1353728" cy="1435772"/>
          </a:xfrm>
          <a:prstGeom prst="rect">
            <a:avLst/>
          </a:prstGeom>
        </p:spPr>
      </p:pic>
      <p:pic>
        <p:nvPicPr>
          <p:cNvPr id="12" name="Obrázok 11" descr="Obrázok, na ktorom je modré, zavrieť, porcelán&#10;&#10;Automaticky generovaný popis">
            <a:extLst>
              <a:ext uri="{FF2B5EF4-FFF2-40B4-BE49-F238E27FC236}">
                <a16:creationId xmlns:a16="http://schemas.microsoft.com/office/drawing/2014/main" id="{040EA98A-E82D-4460-8698-1BE0A9908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6" y="4154579"/>
            <a:ext cx="1473416" cy="15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4665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856" y="1311938"/>
            <a:ext cx="5880328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58D85"/>
              </a:buClr>
              <a:buSzPct val="80000"/>
              <a:buFont typeface="Monotype Sorts" pitchFamily="1" charset="2"/>
              <a:buNone/>
              <a:tabLst/>
              <a:defRPr/>
            </a:pPr>
            <a:r>
              <a:rPr kumimoji="0" lang="cs-CZ" altLang="cs-CZ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 HARRIS FELLOW se 2 </a:t>
            </a:r>
            <a:r>
              <a:rPr lang="cs-CZ" altLang="cs-CZ" sz="2400" u="sng" kern="0" dirty="0">
                <a:solidFill>
                  <a:srgbClr val="002060"/>
                </a:solidFill>
                <a:latin typeface="Calibri"/>
              </a:rPr>
              <a:t>r</a:t>
            </a:r>
            <a:r>
              <a:rPr kumimoji="0" lang="cs-CZ" altLang="cs-CZ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ubíny</a:t>
            </a: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58D85"/>
              </a:buClr>
              <a:buSzPct val="80000"/>
              <a:buFont typeface="Monotype Sorts" pitchFamily="1" charset="2"/>
              <a:buNone/>
              <a:tabLst/>
              <a:defRPr/>
            </a:pP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58D85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24311"/>
              </p:ext>
            </p:extLst>
          </p:nvPr>
        </p:nvGraphicFramePr>
        <p:xfrm>
          <a:off x="2411760" y="2078232"/>
          <a:ext cx="6264696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Píš Juraj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Praha Staré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Město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83F38591-E5C1-4875-9667-D0AF24CF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800" cap="all" dirty="0" err="1">
                <a:latin typeface="Arial Narrow" panose="020B0606020202030204" pitchFamily="34" charset="0"/>
              </a:rPr>
              <a:t>OcenĚní</a:t>
            </a:r>
            <a:r>
              <a:rPr lang="cs-CZ" altLang="sk-SK" sz="2800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pŘÁTELÉ</a:t>
            </a:r>
            <a:r>
              <a:rPr lang="cs-CZ" altLang="sk-SK" sz="2800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rotary</a:t>
            </a:r>
            <a:endParaRPr lang="cs-CZ" sz="2800" dirty="0"/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72600CA7-9CC7-4114-ABE7-413F05192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8840"/>
            <a:ext cx="1847880" cy="23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3535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827584" y="476672"/>
            <a:ext cx="8186145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cap="all" dirty="0" err="1">
                <a:latin typeface="Arial Narrow" panose="020B0606020202030204" pitchFamily="34" charset="0"/>
              </a:rPr>
              <a:t>OcenĚní</a:t>
            </a:r>
            <a:r>
              <a:rPr lang="cs-CZ" altLang="sk-SK" sz="2800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pŘÁTELÉ</a:t>
            </a:r>
            <a:r>
              <a:rPr lang="cs-CZ" altLang="sk-SK" sz="2800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rotary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1712" y="1170139"/>
            <a:ext cx="6048672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Cena </a:t>
            </a:r>
            <a:r>
              <a:rPr lang="cs-CZ" altLang="cs-CZ" sz="2400" u="sng" kern="0" dirty="0" err="1">
                <a:solidFill>
                  <a:srgbClr val="002060"/>
                </a:solidFill>
              </a:rPr>
              <a:t>Tomáša</a:t>
            </a:r>
            <a:r>
              <a:rPr lang="cs-CZ" altLang="cs-CZ" sz="2400" u="sng" kern="0" dirty="0">
                <a:solidFill>
                  <a:srgbClr val="002060"/>
                </a:solidFill>
              </a:rPr>
              <a:t> J. BAŤU</a:t>
            </a:r>
          </a:p>
          <a:p>
            <a:pPr algn="l" defTabSz="914400">
              <a:defRPr/>
            </a:pPr>
            <a:endParaRPr lang="cs-CZ" altLang="cs-CZ" sz="2400" u="sng" kern="0" dirty="0">
              <a:solidFill>
                <a:srgbClr val="002060"/>
              </a:solidFill>
            </a:endParaRPr>
          </a:p>
          <a:p>
            <a:pPr algn="l" defTabSz="914400">
              <a:defRPr/>
            </a:pPr>
            <a:endParaRPr lang="cs-CZ" altLang="cs-CZ" sz="2000" kern="0" dirty="0">
              <a:solidFill>
                <a:srgbClr val="00206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5110"/>
            <a:ext cx="1224136" cy="1668921"/>
          </a:xfrm>
          <a:prstGeom prst="rect">
            <a:avLst/>
          </a:prstGeom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A6415B0A-FAB4-4527-A9C7-AD1702D51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6614"/>
              </p:ext>
            </p:extLst>
          </p:nvPr>
        </p:nvGraphicFramePr>
        <p:xfrm>
          <a:off x="2339752" y="1845110"/>
          <a:ext cx="5904656" cy="454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5562">
                  <a:extLst>
                    <a:ext uri="{9D8B030D-6E8A-4147-A177-3AD203B41FA5}">
                      <a16:colId xmlns:a16="http://schemas.microsoft.com/office/drawing/2014/main" val="2133487663"/>
                    </a:ext>
                  </a:extLst>
                </a:gridCol>
                <a:gridCol w="2739094">
                  <a:extLst>
                    <a:ext uri="{9D8B030D-6E8A-4147-A177-3AD203B41FA5}">
                      <a16:colId xmlns:a16="http://schemas.microsoft.com/office/drawing/2014/main" val="3118758750"/>
                    </a:ext>
                  </a:extLst>
                </a:gridCol>
              </a:tblGrid>
              <a:tr h="256027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Baganich</a:t>
                      </a:r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Andryi</a:t>
                      </a:r>
                      <a:endParaRPr lang="sk-SK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Košice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1299898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Duditš</a:t>
                      </a:r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Ladislav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Košice </a:t>
                      </a:r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Classic</a:t>
                      </a:r>
                      <a:endParaRPr lang="sk-SK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050379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Flandera Václav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</a:t>
                      </a:r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Trutnov</a:t>
                      </a:r>
                      <a:endParaRPr lang="sk-SK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1718893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Guráň René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Martin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872573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Hýbner Aleš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Hradec Králové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140098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Jaklovský Štefan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Košice - Country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3145598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Jehlář Pavel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</a:t>
                      </a:r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Prostějov</a:t>
                      </a:r>
                      <a:endParaRPr lang="sk-SK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592543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Julény Milan</a:t>
                      </a: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Levice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9683066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Káš Jan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Ostrava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4280397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Klanica Karel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</a:t>
                      </a:r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Valtice</a:t>
                      </a:r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-Břeclav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6152597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Kmety Miloš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Bratislava Danube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3707386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Kocian František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Žilina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807979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Kornaj František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Spišská Nová Ves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754463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Košalko Ivan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Nitra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0710877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Kuneš Petr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</a:t>
                      </a:r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Karlovy</a:t>
                      </a:r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Vary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9913679"/>
                  </a:ext>
                </a:extLst>
              </a:tr>
              <a:tr h="25602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Liška Marek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Trenčín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017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22627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827584" y="476672"/>
            <a:ext cx="8186145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cap="all" dirty="0" err="1">
                <a:latin typeface="Arial Narrow" panose="020B0606020202030204" pitchFamily="34" charset="0"/>
              </a:rPr>
              <a:t>OcenĚní</a:t>
            </a:r>
            <a:r>
              <a:rPr lang="cs-CZ" altLang="sk-SK" sz="2800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pŘÁTELÉ</a:t>
            </a:r>
            <a:r>
              <a:rPr lang="cs-CZ" altLang="sk-SK" sz="2800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rotary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1712" y="1170139"/>
            <a:ext cx="6048672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Cena Tomáše J. BAŤI</a:t>
            </a:r>
          </a:p>
          <a:p>
            <a:pPr algn="l" defTabSz="914400">
              <a:defRPr/>
            </a:pPr>
            <a:endParaRPr lang="cs-CZ" altLang="cs-CZ" sz="2400" u="sng" kern="0" dirty="0">
              <a:solidFill>
                <a:srgbClr val="002060"/>
              </a:solidFill>
            </a:endParaRPr>
          </a:p>
          <a:p>
            <a:pPr algn="l" defTabSz="914400">
              <a:defRPr/>
            </a:pPr>
            <a:endParaRPr lang="cs-CZ" altLang="cs-CZ" sz="2000" kern="0" dirty="0">
              <a:solidFill>
                <a:srgbClr val="00206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5110"/>
            <a:ext cx="1224136" cy="1668921"/>
          </a:xfrm>
          <a:prstGeom prst="rect">
            <a:avLst/>
          </a:prstGeom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A6415B0A-FAB4-4527-A9C7-AD1702D51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683602"/>
              </p:ext>
            </p:extLst>
          </p:nvPr>
        </p:nvGraphicFramePr>
        <p:xfrm>
          <a:off x="2123728" y="1845110"/>
          <a:ext cx="5328592" cy="1583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624">
                  <a:extLst>
                    <a:ext uri="{9D8B030D-6E8A-4147-A177-3AD203B41FA5}">
                      <a16:colId xmlns:a16="http://schemas.microsoft.com/office/drawing/2014/main" val="2133487663"/>
                    </a:ext>
                  </a:extLst>
                </a:gridCol>
                <a:gridCol w="1962484">
                  <a:extLst>
                    <a:ext uri="{9D8B030D-6E8A-4147-A177-3AD203B41FA5}">
                      <a16:colId xmlns:a16="http://schemas.microsoft.com/office/drawing/2014/main" val="3118758750"/>
                    </a:ext>
                  </a:extLst>
                </a:gridCol>
                <a:gridCol w="1962484">
                  <a:extLst>
                    <a:ext uri="{9D8B030D-6E8A-4147-A177-3AD203B41FA5}">
                      <a16:colId xmlns:a16="http://schemas.microsoft.com/office/drawing/2014/main" val="3500796120"/>
                    </a:ext>
                  </a:extLst>
                </a:gridCol>
              </a:tblGrid>
              <a:tr h="267332"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1299898"/>
                  </a:ext>
                </a:extLst>
              </a:tr>
              <a:tr h="267332"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4523092"/>
                  </a:ext>
                </a:extLst>
              </a:tr>
              <a:tr h="267332"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7773787"/>
                  </a:ext>
                </a:extLst>
              </a:tr>
              <a:tr h="781895"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8481950"/>
                  </a:ext>
                </a:extLst>
              </a:tr>
            </a:tbl>
          </a:graphicData>
        </a:graphic>
      </p:graphicFrame>
      <p:graphicFrame>
        <p:nvGraphicFramePr>
          <p:cNvPr id="9" name="Tabuľka 9">
            <a:extLst>
              <a:ext uri="{FF2B5EF4-FFF2-40B4-BE49-F238E27FC236}">
                <a16:creationId xmlns:a16="http://schemas.microsoft.com/office/drawing/2014/main" id="{35003F85-8EA3-4CD0-AE88-D6E99382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661995"/>
              </p:ext>
            </p:extLst>
          </p:nvPr>
        </p:nvGraphicFramePr>
        <p:xfrm>
          <a:off x="2123727" y="1845106"/>
          <a:ext cx="6048672" cy="2200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856">
                  <a:extLst>
                    <a:ext uri="{9D8B030D-6E8A-4147-A177-3AD203B41FA5}">
                      <a16:colId xmlns:a16="http://schemas.microsoft.com/office/drawing/2014/main" val="9965984"/>
                    </a:ext>
                  </a:extLst>
                </a:gridCol>
                <a:gridCol w="3187816">
                  <a:extLst>
                    <a:ext uri="{9D8B030D-6E8A-4147-A177-3AD203B41FA5}">
                      <a16:colId xmlns:a16="http://schemas.microsoft.com/office/drawing/2014/main" val="1677973961"/>
                    </a:ext>
                  </a:extLst>
                </a:gridCol>
              </a:tblGrid>
              <a:tr h="333403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Michálek </a:t>
                      </a:r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  <a:endParaRPr lang="sk-SK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Hradec Králové</a:t>
                      </a: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29756"/>
                  </a:ext>
                </a:extLst>
              </a:tr>
              <a:tr h="311121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Pieta Karol</a:t>
                      </a: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Nitra</a:t>
                      </a: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15796"/>
                  </a:ext>
                </a:extLst>
              </a:tr>
              <a:tr h="311121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Sklenárová-Vančíková</a:t>
                      </a:r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Denisa</a:t>
                      </a: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Košice</a:t>
                      </a: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429502"/>
                  </a:ext>
                </a:extLst>
              </a:tr>
              <a:tr h="311121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Štefková Marie</a:t>
                      </a: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</a:t>
                      </a:r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OIomouc</a:t>
                      </a:r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- City</a:t>
                      </a: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046863"/>
                  </a:ext>
                </a:extLst>
              </a:tr>
              <a:tr h="311121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Vlach Ivo</a:t>
                      </a: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Olomouc - City</a:t>
                      </a: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165881"/>
                  </a:ext>
                </a:extLst>
              </a:tr>
              <a:tr h="311121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von </a:t>
                      </a:r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Hollen</a:t>
                      </a:r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Heinrich</a:t>
                      </a:r>
                      <a:endParaRPr lang="sk-SK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Bratislava Danube</a:t>
                      </a: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476457"/>
                  </a:ext>
                </a:extLst>
              </a:tr>
              <a:tr h="311121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Machů</a:t>
                      </a:r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Alice</a:t>
                      </a: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800" b="0" i="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Nerotarián</a:t>
                      </a:r>
                      <a:r>
                        <a:rPr lang="sk-SK" sz="1800" b="0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sk-SK" sz="1800" b="0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RC Zlín</a:t>
                      </a:r>
                      <a:endParaRPr lang="sk-SK" sz="18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86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23538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683568" y="409956"/>
            <a:ext cx="8330161" cy="6001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cap="all" dirty="0" err="1">
                <a:latin typeface="Arial Narrow" panose="020B0606020202030204" pitchFamily="34" charset="0"/>
              </a:rPr>
              <a:t>OcenĚní</a:t>
            </a:r>
            <a:r>
              <a:rPr lang="cs-CZ" altLang="sk-SK" sz="2800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pŘÁTELÉ</a:t>
            </a:r>
            <a:r>
              <a:rPr lang="cs-CZ" altLang="sk-SK" sz="2800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rotary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629B301-B3F9-4164-8858-049B32B5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996972"/>
            <a:ext cx="8064897" cy="54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81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683568" y="409956"/>
            <a:ext cx="8330161" cy="6001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cap="all" dirty="0" err="1">
                <a:latin typeface="Arial Narrow" panose="020B0606020202030204" pitchFamily="34" charset="0"/>
              </a:rPr>
              <a:t>OcenĚní</a:t>
            </a:r>
            <a:r>
              <a:rPr lang="cs-CZ" altLang="sk-SK" sz="2800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pŘÁTELÉ</a:t>
            </a:r>
            <a:r>
              <a:rPr lang="cs-CZ" altLang="sk-SK" sz="2800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rotary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E2AC0FB-34F4-67DD-C946-FDF0E0AB3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493454" cy="504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93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E9BD2-A2C4-44B7-9461-3115F44B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1" dirty="0"/>
              <a:t>                               </a:t>
            </a:r>
            <a:r>
              <a:rPr lang="sk-SK" sz="2800" b="1" dirty="0" err="1"/>
              <a:t>Srdečně</a:t>
            </a:r>
            <a:r>
              <a:rPr lang="sk-SK" sz="2800" b="1" dirty="0"/>
              <a:t> gratulujeme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93C5E5-1056-4FB2-81AB-8033A2F8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26" name="Picture 2" descr="Rochester Rotary | Where the leaders are">
            <a:extLst>
              <a:ext uri="{FF2B5EF4-FFF2-40B4-BE49-F238E27FC236}">
                <a16:creationId xmlns:a16="http://schemas.microsoft.com/office/drawing/2014/main" id="{B7B13B20-FD79-4C1C-B3FC-5288D869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4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683568" y="548680"/>
            <a:ext cx="8280921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it-IT" altLang="sk-SK" sz="2800" cap="all" dirty="0">
                <a:latin typeface="Arial Narrow" panose="020B0606020202030204" pitchFamily="34" charset="0"/>
              </a:rPr>
              <a:t>OcenEní rotariáni a p</a:t>
            </a:r>
            <a:r>
              <a:rPr lang="sk-SK" altLang="sk-SK" sz="2800" cap="all" dirty="0">
                <a:latin typeface="Arial Narrow" panose="020B0606020202030204" pitchFamily="34" charset="0"/>
              </a:rPr>
              <a:t>ŘÁTELÉ</a:t>
            </a:r>
            <a:r>
              <a:rPr lang="it-IT" altLang="sk-SK" sz="2800" cap="all" dirty="0">
                <a:latin typeface="Arial Narrow" panose="020B0606020202030204" pitchFamily="34" charset="0"/>
              </a:rPr>
              <a:t> rot</a:t>
            </a:r>
            <a:r>
              <a:rPr lang="sk-SK" altLang="sk-SK" sz="2800" cap="all" dirty="0">
                <a:latin typeface="Arial Narrow" panose="020B0606020202030204" pitchFamily="34" charset="0"/>
              </a:rPr>
              <a:t>ARY</a:t>
            </a:r>
            <a:r>
              <a:rPr lang="it-IT" altLang="sk-SK" sz="2800" cap="all" dirty="0">
                <a:latin typeface="Arial Narrow" panose="020B0606020202030204" pitchFamily="34" charset="0"/>
              </a:rPr>
              <a:t>
</a:t>
            </a:r>
            <a:endParaRPr lang="en-US" altLang="sk-SK" sz="2800" cap="all" dirty="0"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11760" y="1113324"/>
            <a:ext cx="4248472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endParaRPr lang="cs-CZ" altLang="cs-CZ" sz="2400" u="sng" kern="0" dirty="0">
              <a:solidFill>
                <a:srgbClr val="002060"/>
              </a:solidFill>
            </a:endParaRPr>
          </a:p>
          <a:p>
            <a:pPr algn="l" defTabSz="914400">
              <a:defRPr/>
            </a:pPr>
            <a:endParaRPr lang="cs-CZ" altLang="cs-CZ" sz="2400" u="sng" kern="0" dirty="0">
              <a:solidFill>
                <a:srgbClr val="002060"/>
              </a:solidFill>
            </a:endParaRPr>
          </a:p>
          <a:p>
            <a:pPr algn="l" defTabSz="914400">
              <a:defRPr/>
            </a:pPr>
            <a:endParaRPr lang="cs-CZ" altLang="cs-CZ" sz="2400" u="sng" kern="0" dirty="0">
              <a:solidFill>
                <a:srgbClr val="002060"/>
              </a:solidFill>
            </a:endParaRPr>
          </a:p>
          <a:p>
            <a:pPr algn="l" defTabSz="914400">
              <a:defRPr/>
            </a:pP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1BECB8B0-A606-4781-B446-F7A5F66E9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182591"/>
              </p:ext>
            </p:extLst>
          </p:nvPr>
        </p:nvGraphicFramePr>
        <p:xfrm>
          <a:off x="971600" y="1268760"/>
          <a:ext cx="7200800" cy="4435695"/>
        </p:xfrm>
        <a:graphic>
          <a:graphicData uri="http://schemas.openxmlformats.org/drawingml/2006/table">
            <a:tbl>
              <a:tblPr firstRow="1" firstCol="1" bandRow="1"/>
              <a:tblGrid>
                <a:gridCol w="4111700">
                  <a:extLst>
                    <a:ext uri="{9D8B030D-6E8A-4147-A177-3AD203B41FA5}">
                      <a16:colId xmlns:a16="http://schemas.microsoft.com/office/drawing/2014/main" val="1969813592"/>
                    </a:ext>
                  </a:extLst>
                </a:gridCol>
                <a:gridCol w="3089100">
                  <a:extLst>
                    <a:ext uri="{9D8B030D-6E8A-4147-A177-3AD203B41FA5}">
                      <a16:colId xmlns:a16="http://schemas.microsoft.com/office/drawing/2014/main" val="4042854559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Čestné </a:t>
                      </a:r>
                      <a:r>
                        <a:rPr lang="sk-SK" sz="1800" b="0" kern="12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uznání</a:t>
                      </a:r>
                      <a:r>
                        <a:rPr lang="sk-SK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DG 2021 - 2022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600293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856014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kern="12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Kociánová</a:t>
                      </a:r>
                      <a:r>
                        <a:rPr lang="sk-SK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Jana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Není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členkou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Rotary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076863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kern="12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Kovář</a:t>
                      </a:r>
                      <a:r>
                        <a:rPr lang="sk-SK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800" b="0" kern="12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Oldřich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RC Žilina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94909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Lazar Peter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RC Žilina 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181746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05415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292432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619948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96834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83026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452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37733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683568" y="475488"/>
            <a:ext cx="8330161" cy="5345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cap="all" dirty="0" err="1">
                <a:latin typeface="Arial Narrow" panose="020B0606020202030204" pitchFamily="34" charset="0"/>
              </a:rPr>
              <a:t>OcenĚní</a:t>
            </a:r>
            <a:r>
              <a:rPr lang="cs-CZ" altLang="sk-SK" sz="2800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pŘÁTELÉ</a:t>
            </a:r>
            <a:r>
              <a:rPr lang="cs-CZ" altLang="sk-SK" sz="2800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rotary</a:t>
            </a:r>
            <a:endParaRPr lang="en-US" altLang="sk-SK" sz="2800" cap="all" dirty="0"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11760" y="1113324"/>
            <a:ext cx="4964782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33A4B53-0A27-4CE0-8F3C-B2DFA40BC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45283"/>
              </p:ext>
            </p:extLst>
          </p:nvPr>
        </p:nvGraphicFramePr>
        <p:xfrm>
          <a:off x="899592" y="1113324"/>
          <a:ext cx="7344816" cy="4795986"/>
        </p:xfrm>
        <a:graphic>
          <a:graphicData uri="http://schemas.openxmlformats.org/drawingml/2006/table">
            <a:tbl>
              <a:tblPr firstRow="1" firstCol="1" bandRow="1"/>
              <a:tblGrid>
                <a:gridCol w="3773591">
                  <a:extLst>
                    <a:ext uri="{9D8B030D-6E8A-4147-A177-3AD203B41FA5}">
                      <a16:colId xmlns:a16="http://schemas.microsoft.com/office/drawing/2014/main" val="204684102"/>
                    </a:ext>
                  </a:extLst>
                </a:gridCol>
                <a:gridCol w="3571225">
                  <a:extLst>
                    <a:ext uri="{9D8B030D-6E8A-4147-A177-3AD203B41FA5}">
                      <a16:colId xmlns:a16="http://schemas.microsoft.com/office/drawing/2014/main" val="369259696"/>
                    </a:ext>
                  </a:extLst>
                </a:gridCol>
              </a:tblGrid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Poděkování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DG 2021 - 2022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149981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04868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Bártová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Dominika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RC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Kralovy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Vary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613978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Piškanin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František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RC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Karlovy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Vary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435229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Thýn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Ivan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RC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Karlovy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Vary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840496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Harastej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Jiří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RC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Karlovy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Vary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894651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Krausz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Jindřich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RC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Karlovy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Vary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180016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Prokop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Jiří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RC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Karlovy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Vary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244021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Samec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Jan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RC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Karlovy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Vary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869441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Škoda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Jan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RC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Karlovy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Vary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110342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Beneš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Petr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RC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Karlovy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Vary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963575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Urbanec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Zdeněk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RC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Karlovy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Vary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332702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084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22051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cap="all" dirty="0" err="1">
                <a:latin typeface="Arial Narrow" panose="020B0606020202030204" pitchFamily="34" charset="0"/>
              </a:rPr>
              <a:t>OcenĚní</a:t>
            </a:r>
            <a:r>
              <a:rPr lang="cs-CZ" altLang="sk-SK" sz="2800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pŘÁTELÉ</a:t>
            </a:r>
            <a:r>
              <a:rPr lang="cs-CZ" altLang="sk-SK" sz="2800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rotary</a:t>
            </a:r>
            <a:endParaRPr lang="cs-CZ" altLang="sk-SK" sz="2800" cap="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33A4B53-0A27-4CE0-8F3C-B2DFA40BC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673187"/>
              </p:ext>
            </p:extLst>
          </p:nvPr>
        </p:nvGraphicFramePr>
        <p:xfrm>
          <a:off x="899592" y="1596101"/>
          <a:ext cx="7200800" cy="7550165"/>
        </p:xfrm>
        <a:graphic>
          <a:graphicData uri="http://schemas.openxmlformats.org/drawingml/2006/table">
            <a:tbl>
              <a:tblPr firstRow="1" firstCol="1" bandRow="1"/>
              <a:tblGrid>
                <a:gridCol w="7056784">
                  <a:extLst>
                    <a:ext uri="{9D8B030D-6E8A-4147-A177-3AD203B41FA5}">
                      <a16:colId xmlns:a16="http://schemas.microsoft.com/office/drawing/2014/main" val="204684102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369259696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Beslerová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Milota                                            RC Trebišov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Ivana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Lengová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Ivana                                       RC Košice </a:t>
                      </a: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Classic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Joklová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Veronika                                             RAC Martin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Pitorák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Martin                                                 RC Košice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Veselý Pavol                                                     RC Bratislava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Poděkování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DG 2021 – 2022</a:t>
                      </a: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14998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04868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Rotary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klub Olomouc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Rotary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klub Olomouc – City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Rotary</a:t>
                      </a:r>
                      <a:r>
                        <a:rPr lang="sk-SK" sz="1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STXinwei" panose="020B0503020204020204" pitchFamily="2" charset="-122"/>
                          <a:cs typeface="Times New Roman" panose="02020603050405020304" pitchFamily="18" charset="0"/>
                        </a:rPr>
                        <a:t> klub Bratislava Danube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613978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435229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84049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89465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18001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24402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86944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110342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963575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332702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STXinwei" panose="020B0503020204020204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084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26530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153624" y="442290"/>
            <a:ext cx="8186145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90488" eaLnBrk="1" hangingPunct="1"/>
            <a:r>
              <a:rPr lang="cs-CZ" altLang="sk-SK" sz="2800" cap="all" dirty="0" err="1">
                <a:latin typeface="Arial Narrow" panose="020B0606020202030204" pitchFamily="34" charset="0"/>
              </a:rPr>
              <a:t>OcenĚní</a:t>
            </a:r>
            <a:r>
              <a:rPr lang="cs-CZ" altLang="sk-SK" sz="2800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pŘÁTELÉ</a:t>
            </a:r>
            <a:r>
              <a:rPr lang="cs-CZ" altLang="sk-SK" sz="2800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rotary</a:t>
            </a:r>
            <a:endParaRPr lang="en-US" altLang="sk-SK" sz="2800" b="1" cap="all" dirty="0"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8008" y="1207336"/>
            <a:ext cx="4104456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u="sng" kern="0" dirty="0">
                <a:solidFill>
                  <a:srgbClr val="002060"/>
                </a:solidFill>
              </a:rPr>
              <a:t>PAUL HARRIS FELLOW</a:t>
            </a:r>
            <a:endParaRPr lang="cs-CZ" altLang="cs-CZ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458"/>
            <a:ext cx="2060848" cy="2077494"/>
          </a:xfrm>
          <a:prstGeom prst="rect">
            <a:avLst/>
          </a:prstGeom>
        </p:spPr>
      </p:pic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98713"/>
              </p:ext>
            </p:extLst>
          </p:nvPr>
        </p:nvGraphicFramePr>
        <p:xfrm>
          <a:off x="2483768" y="2184673"/>
          <a:ext cx="6106244" cy="3771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9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492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Blumajerová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Greta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Praha City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Bradna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Miroslav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Frýdek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Místek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Burger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Petr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Český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Krumlov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Dóczy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Jaroslav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Nitra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Dráb Andrej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Žilina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Duchoslav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Jan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Pardubice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Holiš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Michal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Ostrava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Ištván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Pavol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Trenčín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Klatilová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Milada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Písek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Klein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Jiří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Frýdek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Místek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Kočiová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Monika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Košice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Krupička Imrich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RC Poprad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63972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5528" y="1087966"/>
            <a:ext cx="3024336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PAUL HARRIS FELLOW</a:t>
            </a: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2060848" cy="2077494"/>
          </a:xfrm>
          <a:prstGeom prst="rect">
            <a:avLst/>
          </a:prstGeom>
        </p:spPr>
      </p:pic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62169"/>
              </p:ext>
            </p:extLst>
          </p:nvPr>
        </p:nvGraphicFramePr>
        <p:xfrm>
          <a:off x="2483768" y="1628800"/>
          <a:ext cx="6048672" cy="4445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Leichter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Martin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Karlovy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Vary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Lipčei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Štefan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Košice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Classic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Machovec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Milan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Most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Málek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Bořek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Hradec Králové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Matýšek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Stanislav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Brno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Mižíková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Martina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Košice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Classic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Murko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Peter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Košice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Pačaiová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Hana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Rožňava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Peroutka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Bohumil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Karlovy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Vary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618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Potočková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Dana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Praha City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Roháček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Josef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Prostějov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Sláma Michal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Pardubice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Sopko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Milan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Košice Country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Šejvl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Josef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Hradec Králové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D0739B9C-D980-4666-828C-375DD291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800" cap="all" dirty="0" err="1">
                <a:latin typeface="Arial Narrow" panose="020B0606020202030204" pitchFamily="34" charset="0"/>
              </a:rPr>
              <a:t>OcenĚní</a:t>
            </a:r>
            <a:r>
              <a:rPr lang="cs-CZ" altLang="sk-SK" sz="2800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pŘÁTELÉ</a:t>
            </a:r>
            <a:r>
              <a:rPr lang="cs-CZ" altLang="sk-SK" sz="2800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rotary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4070095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776" y="1069052"/>
            <a:ext cx="3024336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PAUL HARRIS FELLOW</a:t>
            </a: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2060848" cy="2077494"/>
          </a:xfrm>
          <a:prstGeom prst="rect">
            <a:avLst/>
          </a:prstGeom>
        </p:spPr>
      </p:pic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85475"/>
              </p:ext>
            </p:extLst>
          </p:nvPr>
        </p:nvGraphicFramePr>
        <p:xfrm>
          <a:off x="2494052" y="1528368"/>
          <a:ext cx="6326420" cy="1779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9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Teichmann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Lubomír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Ostrava City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Vahančík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Jozef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Žilina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Válka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Brno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9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Weiszová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Jana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Opava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133807"/>
                  </a:ext>
                </a:extLst>
              </a:tr>
              <a:tr h="355956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Jaakko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Paatero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Finsko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– GG s RC Pardubice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uľka 7">
            <a:extLst>
              <a:ext uri="{FF2B5EF4-FFF2-40B4-BE49-F238E27FC236}">
                <a16:creationId xmlns:a16="http://schemas.microsoft.com/office/drawing/2014/main" id="{888AE74E-49B1-45DA-8E88-7B0B9B541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80795"/>
              </p:ext>
            </p:extLst>
          </p:nvPr>
        </p:nvGraphicFramePr>
        <p:xfrm>
          <a:off x="2483768" y="3308149"/>
          <a:ext cx="6330859" cy="50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000">
                  <a:extLst>
                    <a:ext uri="{9D8B030D-6E8A-4147-A177-3AD203B41FA5}">
                      <a16:colId xmlns:a16="http://schemas.microsoft.com/office/drawing/2014/main" val="2915453575"/>
                    </a:ext>
                  </a:extLst>
                </a:gridCol>
                <a:gridCol w="3162859">
                  <a:extLst>
                    <a:ext uri="{9D8B030D-6E8A-4147-A177-3AD203B41FA5}">
                      <a16:colId xmlns:a16="http://schemas.microsoft.com/office/drawing/2014/main" val="1423050509"/>
                    </a:ext>
                  </a:extLst>
                </a:gridCol>
              </a:tblGrid>
              <a:tr h="507565"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Lundmark</a:t>
                      </a:r>
                      <a:r>
                        <a:rPr lang="cs-CZ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Marie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Finsko- GG s RC Pardubice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29951"/>
                  </a:ext>
                </a:extLst>
              </a:tr>
            </a:tbl>
          </a:graphicData>
        </a:graphic>
      </p:graphicFrame>
      <p:sp>
        <p:nvSpPr>
          <p:cNvPr id="10" name="Nadpis 9">
            <a:extLst>
              <a:ext uri="{FF2B5EF4-FFF2-40B4-BE49-F238E27FC236}">
                <a16:creationId xmlns:a16="http://schemas.microsoft.com/office/drawing/2014/main" id="{F334D583-C003-4534-86E2-2F740428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800" cap="all" dirty="0" err="1">
                <a:latin typeface="Arial Narrow" panose="020B0606020202030204" pitchFamily="34" charset="0"/>
              </a:rPr>
              <a:t>OcenĚní</a:t>
            </a:r>
            <a:r>
              <a:rPr lang="cs-CZ" altLang="sk-SK" sz="2800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pŘÁTELÉ</a:t>
            </a:r>
            <a:r>
              <a:rPr lang="cs-CZ" altLang="sk-SK" sz="2800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rotary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8210849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0192" y="1294014"/>
            <a:ext cx="4896544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PAUL HARRIS FELLOW s 1 safírem</a:t>
            </a: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2905"/>
            <a:ext cx="2016224" cy="1988953"/>
          </a:xfrm>
          <a:prstGeom prst="rect">
            <a:avLst/>
          </a:prstGeom>
        </p:spPr>
      </p:pic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672479"/>
              </p:ext>
            </p:extLst>
          </p:nvPr>
        </p:nvGraphicFramePr>
        <p:xfrm>
          <a:off x="2411760" y="2112905"/>
          <a:ext cx="6048672" cy="4248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Bernáthová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Alexandra </a:t>
                      </a:r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Pizzamiglio</a:t>
                      </a:r>
                      <a:endParaRPr lang="sk-SK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Nitra </a:t>
                      </a:r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Harmony</a:t>
                      </a:r>
                      <a:endParaRPr lang="sk-SK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Deverová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Lenka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Praha City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Fehrens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Andreas</a:t>
                      </a:r>
                      <a:endParaRPr lang="sk-SK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</a:t>
                      </a:r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Prague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International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7253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Gamrot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Hana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</a:t>
                      </a:r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Prague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International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214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Gáll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Ladislav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Nitra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Javůrek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Karel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</a:t>
                      </a:r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Trutnov</a:t>
                      </a:r>
                      <a:endParaRPr lang="sk-SK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Jehličková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Marie</a:t>
                      </a:r>
                      <a:endParaRPr lang="sk-SK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</a:t>
                      </a:r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Telč</a:t>
                      </a:r>
                      <a:endParaRPr lang="sk-SK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Karvánek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Jiří</a:t>
                      </a:r>
                      <a:endParaRPr lang="sk-SK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Český </a:t>
                      </a:r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Krumlov</a:t>
                      </a:r>
                      <a:endParaRPr lang="sk-SK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Krejčí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Jan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Olomouc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Lang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Tomáš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Nové Zámky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498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Piškanin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František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</a:t>
                      </a:r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Karlovy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Vary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29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Radoš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Ladislav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Banská Bystrica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8977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Rosípal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Jozef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Levice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394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Simpartl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Josef</a:t>
                      </a:r>
                      <a:endParaRPr lang="sk-SK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RC </a:t>
                      </a:r>
                      <a:r>
                        <a:rPr lang="sk-SK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Prague</a:t>
                      </a:r>
                      <a:r>
                        <a:rPr lang="sk-SK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International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50354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83F38591-E5C1-4875-9667-D0AF24CF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800" cap="all" dirty="0" err="1">
                <a:latin typeface="Arial Narrow" panose="020B0606020202030204" pitchFamily="34" charset="0"/>
              </a:rPr>
              <a:t>OcenĚní</a:t>
            </a:r>
            <a:r>
              <a:rPr lang="cs-CZ" altLang="sk-SK" sz="2800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pŘÁTELÉ</a:t>
            </a:r>
            <a:r>
              <a:rPr lang="cs-CZ" altLang="sk-SK" sz="2800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rotary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7532583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856" y="1311938"/>
            <a:ext cx="4896544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PAUL HARRIS FELLOW se 2 safíry</a:t>
            </a: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99795"/>
              </p:ext>
            </p:extLst>
          </p:nvPr>
        </p:nvGraphicFramePr>
        <p:xfrm>
          <a:off x="2411760" y="2078232"/>
          <a:ext cx="6264696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Patráš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Igor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Banská Bystrica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Tomka Július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Banská Bystrica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Siska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František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Košice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Classic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Petřík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Theodor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Praha Staré </a:t>
                      </a:r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Město</a:t>
                      </a:r>
                      <a:endParaRPr lang="sk-SK" sz="2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83F38591-E5C1-4875-9667-D0AF24CF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2800" cap="all" dirty="0" err="1">
                <a:latin typeface="Arial Narrow" panose="020B0606020202030204" pitchFamily="34" charset="0"/>
              </a:rPr>
              <a:t>OcenĚní</a:t>
            </a:r>
            <a:r>
              <a:rPr lang="cs-CZ" altLang="sk-SK" sz="2800" cap="all" dirty="0">
                <a:latin typeface="Arial Narrow" panose="020B0606020202030204" pitchFamily="34" charset="0"/>
              </a:rPr>
              <a:t> rotariáni a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pŘÁTELÉ</a:t>
            </a:r>
            <a:r>
              <a:rPr lang="cs-CZ" altLang="sk-SK" sz="2800" cap="all" dirty="0">
                <a:latin typeface="Arial Narrow" panose="020B0606020202030204" pitchFamily="34" charset="0"/>
              </a:rPr>
              <a:t> </a:t>
            </a:r>
            <a:r>
              <a:rPr lang="cs-CZ" altLang="sk-SK" sz="2800" cap="all" dirty="0" err="1">
                <a:latin typeface="Arial Narrow" panose="020B0606020202030204" pitchFamily="34" charset="0"/>
              </a:rPr>
              <a:t>rotary</a:t>
            </a:r>
            <a:endParaRPr lang="cs-CZ" sz="2800" dirty="0"/>
          </a:p>
        </p:txBody>
      </p:sp>
      <p:pic>
        <p:nvPicPr>
          <p:cNvPr id="6" name="Obrázok 5" descr="Obrázok, na ktorom je keramický riad, riad, porcelán&#10;&#10;Automaticky generovaný popis">
            <a:extLst>
              <a:ext uri="{FF2B5EF4-FFF2-40B4-BE49-F238E27FC236}">
                <a16:creationId xmlns:a16="http://schemas.microsoft.com/office/drawing/2014/main" id="{C858CECB-E66C-4D69-8BAA-0AF3011EE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6" y="1988840"/>
            <a:ext cx="1415832" cy="1385708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D48E9D7-1625-4C55-B9CD-AEBC013AE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56" y="3639102"/>
            <a:ext cx="4896544" cy="5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None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6205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Monotype Sorts" pitchFamily="1" charset="2"/>
              <a:buChar char="q"/>
              <a:defRPr sz="2000" b="1">
                <a:solidFill>
                  <a:schemeClr val="tx1"/>
                </a:solidFill>
                <a:latin typeface="Arial CE" charset="0"/>
              </a:defRPr>
            </a:lvl9pPr>
          </a:lstStyle>
          <a:p>
            <a:pPr algn="l" defTabSz="914400">
              <a:defRPr/>
            </a:pPr>
            <a:r>
              <a:rPr lang="cs-CZ" altLang="cs-CZ" sz="2400" u="sng" kern="0" dirty="0">
                <a:solidFill>
                  <a:srgbClr val="002060"/>
                </a:solidFill>
              </a:rPr>
              <a:t>PAUL HARRIS FELLOW se 3 safíry</a:t>
            </a:r>
            <a:endParaRPr lang="cs-CZ" altLang="cs-CZ" sz="2400" kern="0" dirty="0"/>
          </a:p>
          <a:p>
            <a:pPr algn="l" defTabSz="914400">
              <a:defRPr/>
            </a:pPr>
            <a:endParaRPr lang="cs-CZ" altLang="cs-CZ" sz="2400" kern="0" dirty="0"/>
          </a:p>
          <a:p>
            <a:pPr marL="342900" indent="-342900" algn="l" defTabSz="914400">
              <a:buFont typeface="Arial" panose="020B0604020202020204" pitchFamily="34" charset="0"/>
              <a:buChar char="•"/>
              <a:defRPr/>
            </a:pPr>
            <a:endParaRPr lang="cs-CZ" altLang="cs-CZ" sz="2400" i="0" kern="0" dirty="0"/>
          </a:p>
        </p:txBody>
      </p:sp>
      <p:pic>
        <p:nvPicPr>
          <p:cNvPr id="10" name="Obrázok 9" descr="Obrázok, na ktorom je keramický riad, porcelán&#10;&#10;Automaticky generovaný popis">
            <a:extLst>
              <a:ext uri="{FF2B5EF4-FFF2-40B4-BE49-F238E27FC236}">
                <a16:creationId xmlns:a16="http://schemas.microsoft.com/office/drawing/2014/main" id="{CD15EB19-F4EE-49A5-82D6-834ABBAB7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6" y="4293096"/>
            <a:ext cx="1415832" cy="1415832"/>
          </a:xfrm>
          <a:prstGeom prst="rect">
            <a:avLst/>
          </a:prstGeom>
        </p:spPr>
      </p:pic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id="{8A70AE26-9813-488C-8E52-529946BE3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99963"/>
              </p:ext>
            </p:extLst>
          </p:nvPr>
        </p:nvGraphicFramePr>
        <p:xfrm>
          <a:off x="2377024" y="4293096"/>
          <a:ext cx="6299432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Gronský</a:t>
                      </a:r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Roman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RC Olomouc - City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6481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623</Words>
  <Application>Microsoft Office PowerPoint</Application>
  <PresentationFormat>Prezentácia na obrazovke (4:3)</PresentationFormat>
  <Paragraphs>231</Paragraphs>
  <Slides>16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Georgia</vt:lpstr>
      <vt:lpstr>Monotype Sorts</vt:lpstr>
      <vt:lpstr>Times New Roman</vt:lpstr>
      <vt:lpstr>Custom Design</vt:lpstr>
      <vt:lpstr>Communications_white</vt:lpstr>
      <vt:lpstr>RI Distrikt 2240</vt:lpstr>
      <vt:lpstr>OcenEní rotariáni a pŘÁTELÉ rotARY
</vt:lpstr>
      <vt:lpstr>OcenĚní rotariáni a pŘÁTELÉ rotary</vt:lpstr>
      <vt:lpstr>OcenĚní rotariáni a pŘÁTELÉ rotary</vt:lpstr>
      <vt:lpstr>OcenĚní rotariáni a pŘÁTELÉ rotary</vt:lpstr>
      <vt:lpstr>OcenĚní rotariáni a pŘÁTELÉ rotary</vt:lpstr>
      <vt:lpstr>OcenĚní rotariáni a pŘÁTELÉ rotary</vt:lpstr>
      <vt:lpstr>OcenĚní rotariáni a pŘÁTELÉ rotary</vt:lpstr>
      <vt:lpstr>OcenĚní rotariáni a pŘÁTELÉ rotary</vt:lpstr>
      <vt:lpstr>OcenĚní rotariáni a pŘÁTELÉ rotary</vt:lpstr>
      <vt:lpstr>OcenĚní rotariáni a pŘÁTELÉ rotary</vt:lpstr>
      <vt:lpstr>OcenĚní rotariáni a pŘÁTELÉ rotary</vt:lpstr>
      <vt:lpstr>OcenĚní rotariáni a pŘÁTELÉ rotary</vt:lpstr>
      <vt:lpstr>OcenĚní rotariáni a pŘÁTELÉ rotary</vt:lpstr>
      <vt:lpstr>OcenĚní rotariáni a pŘÁTELÉ rotary</vt:lpstr>
      <vt:lpstr>                               Srdečně gratulujeme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Windows User</dc:creator>
  <cp:lastModifiedBy>Ladislav Gall</cp:lastModifiedBy>
  <cp:revision>230</cp:revision>
  <cp:lastPrinted>2022-06-17T17:37:55Z</cp:lastPrinted>
  <dcterms:created xsi:type="dcterms:W3CDTF">2016-12-16T16:39:14Z</dcterms:created>
  <dcterms:modified xsi:type="dcterms:W3CDTF">2022-06-20T14:53:01Z</dcterms:modified>
</cp:coreProperties>
</file>