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6" r:id="rId3"/>
    <p:sldId id="259" r:id="rId4"/>
    <p:sldId id="263" r:id="rId5"/>
    <p:sldId id="265" r:id="rId6"/>
    <p:sldId id="272" r:id="rId7"/>
    <p:sldId id="260" r:id="rId8"/>
    <p:sldId id="268" r:id="rId9"/>
    <p:sldId id="273" r:id="rId10"/>
    <p:sldId id="271" r:id="rId11"/>
    <p:sldId id="261" r:id="rId12"/>
    <p:sldId id="264" r:id="rId13"/>
    <p:sldId id="266" r:id="rId14"/>
    <p:sldId id="262" r:id="rId15"/>
    <p:sldId id="270" r:id="rId16"/>
    <p:sldId id="269" r:id="rId17"/>
    <p:sldId id="26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5/29/2022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8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F51B-9413-40D4-97EE-EEE40450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301" y="4486096"/>
            <a:ext cx="4160938" cy="1462481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Distriktn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í k</a:t>
            </a: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onferenc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2022</a:t>
            </a:r>
          </a:p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Distri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kt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2240  ZL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Í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31863F-9EC6-47DD-9DC5-E7970365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50713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ackground with colourful wooden blocks">
            <a:extLst>
              <a:ext uri="{FF2B5EF4-FFF2-40B4-BE49-F238E27FC236}">
                <a16:creationId xmlns:a16="http://schemas.microsoft.com/office/drawing/2014/main" id="{A19C69CA-0768-BE50-0B14-EF0B17E3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8" r="32625"/>
          <a:stretch/>
        </p:blipFill>
        <p:spPr>
          <a:xfrm>
            <a:off x="4867132" y="715511"/>
            <a:ext cx="3281647" cy="5410197"/>
          </a:xfrm>
          <a:prstGeom prst="rect">
            <a:avLst/>
          </a:prstGeom>
        </p:spPr>
      </p:pic>
      <p:pic>
        <p:nvPicPr>
          <p:cNvPr id="8" name="Picture 7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A02F64A8-A613-4BAA-8E06-2A9DD4084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6" b="-4"/>
          <a:stretch/>
        </p:blipFill>
        <p:spPr>
          <a:xfrm>
            <a:off x="8144284" y="723900"/>
            <a:ext cx="3244775" cy="5410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AFC74E-02DA-45F3-892C-B873337C9470}"/>
              </a:ext>
            </a:extLst>
          </p:cNvPr>
          <p:cNvSpPr txBox="1"/>
          <p:nvPr/>
        </p:nvSpPr>
        <p:spPr>
          <a:xfrm>
            <a:off x="8590672" y="4976831"/>
            <a:ext cx="1733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Herbert Ederer 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DG 2012-13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District 1910</a:t>
            </a:r>
            <a:endParaRPr lang="de-D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737823-246C-48CC-B219-F9FFBE323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MOC</a:t>
            </a:r>
            <a:br>
              <a:rPr lang="cs-CZ" dirty="0"/>
            </a:br>
            <a:r>
              <a:rPr lang="cs-CZ" dirty="0"/>
              <a:t>zdravím</a:t>
            </a:r>
            <a:endParaRPr lang="de-DE" dirty="0"/>
          </a:p>
        </p:txBody>
      </p:sp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99FC732C-FFE3-4D90-9D02-639B3B538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118141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34ECEB5-4961-28EE-43D7-37A74257B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1" y="886402"/>
            <a:ext cx="11224837" cy="4062609"/>
          </a:xfr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965AF-35AC-9AD0-7F3B-AFC5777A3E3C}"/>
              </a:ext>
            </a:extLst>
          </p:cNvPr>
          <p:cNvSpPr/>
          <p:nvPr/>
        </p:nvSpPr>
        <p:spPr>
          <a:xfrm>
            <a:off x="553673" y="1853967"/>
            <a:ext cx="10969633" cy="196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1405 </a:t>
            </a:r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de-DE" sz="54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1305 = </a:t>
            </a:r>
            <a:r>
              <a:rPr lang="de-DE" sz="5400" b="1" dirty="0">
                <a:solidFill>
                  <a:srgbClr val="7030A0"/>
                </a:solidFill>
                <a:latin typeface="Abadi" panose="020B0604020104020204" pitchFamily="34" charset="0"/>
              </a:rPr>
              <a:t>- 9,3%</a:t>
            </a: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4EFDD2D8-5856-0A38-3A4F-2AD150BE0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4" y="2046060"/>
            <a:ext cx="1974336" cy="13789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8144BB-F2DA-DA57-8285-25C630923257}"/>
              </a:ext>
            </a:extLst>
          </p:cNvPr>
          <p:cNvSpPr/>
          <p:nvPr/>
        </p:nvSpPr>
        <p:spPr>
          <a:xfrm>
            <a:off x="262524" y="3312038"/>
            <a:ext cx="1974336" cy="31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EEC0D-0206-884A-2B6C-2BE3A96611F5}"/>
              </a:ext>
            </a:extLst>
          </p:cNvPr>
          <p:cNvSpPr txBox="1"/>
          <p:nvPr/>
        </p:nvSpPr>
        <p:spPr>
          <a:xfrm>
            <a:off x="754602" y="3847130"/>
            <a:ext cx="1096475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POSLEDNÍCH 5 LET máte méně členů</a:t>
            </a:r>
          </a:p>
          <a:p>
            <a:pPr algn="ctr"/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Rotari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áni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v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D2240 /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obyvatelé</a:t>
            </a:r>
            <a:r>
              <a:rPr lang="de-DE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CZ/SK    1: 12.000</a:t>
            </a:r>
          </a:p>
          <a:p>
            <a:pPr algn="ctr"/>
            <a:endParaRPr lang="de-DE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Rakousko</a:t>
            </a:r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D1910: 1:1000  (D1910 +10%)   C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horvátsko</a:t>
            </a:r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: 1:2400 (+19,3%)</a:t>
            </a:r>
          </a:p>
          <a:p>
            <a:pPr algn="ctr"/>
            <a:endParaRPr lang="de-D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pPr algn="ctr"/>
            <a:endParaRPr lang="de-DE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3C1621-DE2D-0AE2-1E63-E307CD6FDFBC}"/>
              </a:ext>
            </a:extLst>
          </p:cNvPr>
          <p:cNvSpPr/>
          <p:nvPr/>
        </p:nvSpPr>
        <p:spPr>
          <a:xfrm>
            <a:off x="11523306" y="886402"/>
            <a:ext cx="328383" cy="3108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CAA29-14FA-C692-2853-4343312307AF}"/>
              </a:ext>
            </a:extLst>
          </p:cNvPr>
          <p:cNvSpPr/>
          <p:nvPr/>
        </p:nvSpPr>
        <p:spPr>
          <a:xfrm>
            <a:off x="2299317" y="2405849"/>
            <a:ext cx="7759083" cy="906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1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reptile&#10;&#10;Description automatically generated">
            <a:extLst>
              <a:ext uri="{FF2B5EF4-FFF2-40B4-BE49-F238E27FC236}">
                <a16:creationId xmlns:a16="http://schemas.microsoft.com/office/drawing/2014/main" id="{58EE0023-F52D-40C7-914E-3E45DA3C1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57" y="858247"/>
            <a:ext cx="1602218" cy="1107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AF7BA-80FE-434E-AE2A-23C3BBF445BB}"/>
              </a:ext>
            </a:extLst>
          </p:cNvPr>
          <p:cNvSpPr txBox="1"/>
          <p:nvPr/>
        </p:nvSpPr>
        <p:spPr>
          <a:xfrm>
            <a:off x="712357" y="1965911"/>
            <a:ext cx="18177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de-DE" sz="2800" dirty="0" err="1">
                <a:latin typeface="Roboto" panose="02000000000000000000" pitchFamily="2" charset="0"/>
                <a:ea typeface="Roboto" panose="02000000000000000000" pitchFamily="2" charset="0"/>
              </a:rPr>
              <a:t>otarian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ame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nly</a:t>
            </a:r>
            <a:endParaRPr lang="cs-CZ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Rotarián pouze jménem</a:t>
            </a:r>
            <a:endParaRPr lang="de-DE"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1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3EFFE3C7-B198-4AD7-8ACC-95D7523B5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59" y="1836369"/>
            <a:ext cx="1468834" cy="11968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7340D5-280B-4727-B06B-EE15FB7D3456}"/>
              </a:ext>
            </a:extLst>
          </p:cNvPr>
          <p:cNvSpPr txBox="1"/>
          <p:nvPr/>
        </p:nvSpPr>
        <p:spPr>
          <a:xfrm>
            <a:off x="9238450" y="1836369"/>
            <a:ext cx="17432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de-DE" sz="2800" dirty="0" err="1">
                <a:latin typeface="Roboto" panose="02000000000000000000" pitchFamily="2" charset="0"/>
                <a:ea typeface="Roboto" panose="02000000000000000000" pitchFamily="2" charset="0"/>
              </a:rPr>
              <a:t>otarian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ld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ating</a:t>
            </a:r>
            <a:endParaRPr lang="de-DE" sz="3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endParaRPr lang="cs-CZ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Staří muži jedí venku</a:t>
            </a:r>
            <a:endParaRPr lang="de-DE"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33D4F-39A8-4809-9E3A-DB97FA267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6" y="1698466"/>
            <a:ext cx="2294124" cy="34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A017992-0FB3-4BF7-BEE3-1B9E367B7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2" y="1258694"/>
            <a:ext cx="3907279" cy="205615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FF9A35A-16D1-4DCD-BDD3-B3B53A1828E2}"/>
              </a:ext>
            </a:extLst>
          </p:cNvPr>
          <p:cNvSpPr/>
          <p:nvPr/>
        </p:nvSpPr>
        <p:spPr>
          <a:xfrm>
            <a:off x="5575177" y="2335245"/>
            <a:ext cx="1597980" cy="91440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094BE-484A-4488-A2D4-3D38253DE63F}"/>
              </a:ext>
            </a:extLst>
          </p:cNvPr>
          <p:cNvSpPr txBox="1"/>
          <p:nvPr/>
        </p:nvSpPr>
        <p:spPr>
          <a:xfrm>
            <a:off x="381259" y="1304194"/>
            <a:ext cx="3593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Loss </a:t>
            </a:r>
            <a:r>
              <a:rPr 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of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prestige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authority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friendship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Roboto" panose="02000000000000000000" pitchFamily="2" charset="0"/>
              </a:rPr>
              <a:t>?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135906-9001-438A-8495-D5BA491DA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08" y="3036163"/>
            <a:ext cx="4215411" cy="286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48248-8B6B-57B5-AC8A-A99F580D8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29" y="3932954"/>
            <a:ext cx="4188252" cy="19709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39981" y="4664279"/>
            <a:ext cx="16163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staré dobré časy!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DB1E-7F1A-2164-5898-B24A5C3E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Shekhar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Metha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Rotary International Pre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Z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ident 2021-22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0EBC0ED5-3859-BA02-743C-317F740328C2}"/>
              </a:ext>
            </a:extLst>
          </p:cNvPr>
          <p:cNvSpPr txBox="1">
            <a:spLocks/>
          </p:cNvSpPr>
          <p:nvPr/>
        </p:nvSpPr>
        <p:spPr>
          <a:xfrm>
            <a:off x="700088" y="1662348"/>
            <a:ext cx="6521806" cy="416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Měníme životy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Růst více, dělat více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Každý donese nového člena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Podporovat a povzbuzovat dívky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Rotary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 – akční dny kde pomáháme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73BE0-A10A-4B09-48A6-7D255ACFB202}"/>
              </a:ext>
            </a:extLst>
          </p:cNvPr>
          <p:cNvSpPr txBox="1"/>
          <p:nvPr/>
        </p:nvSpPr>
        <p:spPr>
          <a:xfrm>
            <a:off x="7221894" y="3940142"/>
            <a:ext cx="355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latin typeface="Roboto" panose="02000000000000000000" pitchFamily="2" charset="0"/>
                <a:ea typeface="Roboto" panose="02000000000000000000" pitchFamily="2" charset="0"/>
              </a:rPr>
              <a:t>Podpora </a:t>
            </a:r>
            <a:r>
              <a:rPr lang="de-DE" sz="2800" dirty="0" err="1">
                <a:latin typeface="Roboto" panose="02000000000000000000" pitchFamily="2" charset="0"/>
                <a:ea typeface="Roboto" panose="02000000000000000000" pitchFamily="2" charset="0"/>
              </a:rPr>
              <a:t>Ukra</a:t>
            </a:r>
            <a:r>
              <a:rPr lang="sk-SK" sz="2800" dirty="0">
                <a:latin typeface="Roboto" panose="02000000000000000000" pitchFamily="2" charset="0"/>
                <a:ea typeface="Roboto" panose="02000000000000000000" pitchFamily="2" charset="0"/>
              </a:rPr>
              <a:t>j</a:t>
            </a:r>
            <a:r>
              <a:rPr lang="de-DE" sz="2800" dirty="0"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sk-SK" sz="2800" dirty="0">
                <a:latin typeface="Roboto" panose="02000000000000000000" pitchFamily="2" charset="0"/>
                <a:ea typeface="Roboto" panose="02000000000000000000" pitchFamily="2" charset="0"/>
              </a:rPr>
              <a:t>ě</a:t>
            </a:r>
            <a:endParaRPr lang="de-DE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A2F537F-EFAA-8FCA-CDDD-EC2C224A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39" y="1803788"/>
            <a:ext cx="2114550" cy="2114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2CCF3E-0EA6-21F6-2C04-339241EE19EF}"/>
              </a:ext>
            </a:extLst>
          </p:cNvPr>
          <p:cNvSpPr/>
          <p:nvPr/>
        </p:nvSpPr>
        <p:spPr>
          <a:xfrm>
            <a:off x="7879939" y="3695631"/>
            <a:ext cx="2114550" cy="2059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94C2A89-8578-CD8C-CD8A-B597CB92C079}"/>
              </a:ext>
            </a:extLst>
          </p:cNvPr>
          <p:cNvSpPr/>
          <p:nvPr/>
        </p:nvSpPr>
        <p:spPr>
          <a:xfrm rot="2693620">
            <a:off x="6556102" y="3125651"/>
            <a:ext cx="484632" cy="144737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CFE68B1-0293-FAA0-6F49-F7610107684A}"/>
              </a:ext>
            </a:extLst>
          </p:cNvPr>
          <p:cNvSpPr/>
          <p:nvPr/>
        </p:nvSpPr>
        <p:spPr>
          <a:xfrm rot="6385649">
            <a:off x="6331331" y="1571194"/>
            <a:ext cx="484632" cy="15464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328340C-57C7-5A08-9E50-1D18A9461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77" y="4444017"/>
            <a:ext cx="2782874" cy="13855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31008E-2393-A154-0B86-82140A326CE9}"/>
              </a:ext>
            </a:extLst>
          </p:cNvPr>
          <p:cNvSpPr txBox="1"/>
          <p:nvPr/>
        </p:nvSpPr>
        <p:spPr>
          <a:xfrm>
            <a:off x="5474571" y="2525899"/>
            <a:ext cx="601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44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A017992-0FB3-4BF7-BEE3-1B9E367B7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04" y="1131897"/>
            <a:ext cx="5014089" cy="263859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FF9A35A-16D1-4DCD-BDD3-B3B53A1828E2}"/>
              </a:ext>
            </a:extLst>
          </p:cNvPr>
          <p:cNvSpPr/>
          <p:nvPr/>
        </p:nvSpPr>
        <p:spPr>
          <a:xfrm>
            <a:off x="1352938" y="2723455"/>
            <a:ext cx="2733870" cy="914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7340D5-280B-4727-B06B-EE15FB7D3456}"/>
              </a:ext>
            </a:extLst>
          </p:cNvPr>
          <p:cNvSpPr txBox="1"/>
          <p:nvPr/>
        </p:nvSpPr>
        <p:spPr>
          <a:xfrm>
            <a:off x="6904139" y="2089024"/>
            <a:ext cx="480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Rotaractors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B0D89EB-BFEF-4A79-A3AD-18DC5555E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65" y="4271757"/>
            <a:ext cx="1680416" cy="15931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3EB6D4D-89D6-4971-858E-B78C40C05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06" y="4531379"/>
            <a:ext cx="6096000" cy="133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E1FD14-BECF-45F5-B8F7-74DE0CC2D101}"/>
              </a:ext>
            </a:extLst>
          </p:cNvPr>
          <p:cNvSpPr/>
          <p:nvPr/>
        </p:nvSpPr>
        <p:spPr>
          <a:xfrm>
            <a:off x="7734649" y="5377568"/>
            <a:ext cx="1166869" cy="2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3094BE-484A-4488-A2D4-3D38253DE63F}"/>
              </a:ext>
            </a:extLst>
          </p:cNvPr>
          <p:cNvSpPr txBox="1"/>
          <p:nvPr/>
        </p:nvSpPr>
        <p:spPr>
          <a:xfrm>
            <a:off x="6904139" y="1441738"/>
            <a:ext cx="480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Ženy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B9E5A-7342-4CB9-9F00-BED00966A17A}"/>
              </a:ext>
            </a:extLst>
          </p:cNvPr>
          <p:cNvSpPr txBox="1"/>
          <p:nvPr/>
        </p:nvSpPr>
        <p:spPr>
          <a:xfrm>
            <a:off x="6904139" y="2710001"/>
            <a:ext cx="5122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ové modely klubů</a:t>
            </a: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237CE1-8522-44F0-BED1-40FB54B992C2}"/>
              </a:ext>
            </a:extLst>
          </p:cNvPr>
          <p:cNvSpPr/>
          <p:nvPr/>
        </p:nvSpPr>
        <p:spPr>
          <a:xfrm>
            <a:off x="6392411" y="993121"/>
            <a:ext cx="4353885" cy="290776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7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8BEA-7721-04E4-5C77-4E1397E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ČLENSTVÍ: trendy, </a:t>
            </a:r>
            <a:r>
              <a:rPr lang="cs-CZ" dirty="0" err="1"/>
              <a:t>mužI</a:t>
            </a:r>
            <a:r>
              <a:rPr lang="cs-CZ" dirty="0"/>
              <a:t> a ženy</a:t>
            </a:r>
            <a:endParaRPr lang="de-DE" dirty="0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3D6B0C-2E02-6EEC-A31C-454202410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5" y="1518846"/>
            <a:ext cx="10117388" cy="4417058"/>
          </a:xfrm>
        </p:spPr>
      </p:pic>
    </p:spTree>
    <p:extLst>
      <p:ext uri="{BB962C8B-B14F-4D97-AF65-F5344CB8AC3E}">
        <p14:creationId xmlns:p14="http://schemas.microsoft.com/office/powerpoint/2010/main" val="334209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10C7-CC2F-F304-3457-51754800D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členOVÉ</a:t>
            </a:r>
            <a:r>
              <a:rPr lang="de-DE" dirty="0"/>
              <a:t> </a:t>
            </a:r>
            <a:r>
              <a:rPr lang="cs-CZ" dirty="0"/>
              <a:t>– ženy: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</a:t>
            </a:r>
            <a:r>
              <a:rPr lang="de-DE" dirty="0"/>
              <a:t>-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14,6%</a:t>
            </a:r>
            <a:r>
              <a:rPr lang="de-DE" dirty="0"/>
              <a:t>-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44,35%</a:t>
            </a:r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6D4776B1-9F3E-79DA-A95A-EC3741A0D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3" y="1756257"/>
            <a:ext cx="7001852" cy="213389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B96F93-F525-A495-97B5-1B61663AE509}"/>
              </a:ext>
            </a:extLst>
          </p:cNvPr>
          <p:cNvSpPr/>
          <p:nvPr/>
        </p:nvSpPr>
        <p:spPr>
          <a:xfrm>
            <a:off x="317241" y="1763486"/>
            <a:ext cx="6825137" cy="213671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7B08C49-A85C-2867-80D6-19D10BB1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7" y="4144161"/>
            <a:ext cx="6646181" cy="14282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8F95E7F-B269-775B-31AE-32BFA0BC903B}"/>
              </a:ext>
            </a:extLst>
          </p:cNvPr>
          <p:cNvSpPr/>
          <p:nvPr/>
        </p:nvSpPr>
        <p:spPr>
          <a:xfrm>
            <a:off x="301861" y="3962802"/>
            <a:ext cx="6825137" cy="1691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8E540-1F6F-54CE-7442-561334A54B41}"/>
              </a:ext>
            </a:extLst>
          </p:cNvPr>
          <p:cNvSpPr txBox="1"/>
          <p:nvPr/>
        </p:nvSpPr>
        <p:spPr>
          <a:xfrm>
            <a:off x="8003098" y="4951960"/>
            <a:ext cx="25474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Představte si</a:t>
            </a:r>
          </a:p>
          <a:p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+400 </a:t>
            </a:r>
            <a:r>
              <a:rPr lang="sk-SK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člen</a:t>
            </a:r>
            <a:r>
              <a:rPr lang="sk-SK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ů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de-D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2F4AD6DA-FB73-3C77-3811-C1F8D0063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97" y="2176325"/>
            <a:ext cx="2505350" cy="250535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E271A6F-1C3F-488F-E905-A3772F52052C}"/>
              </a:ext>
            </a:extLst>
          </p:cNvPr>
          <p:cNvSpPr/>
          <p:nvPr/>
        </p:nvSpPr>
        <p:spPr>
          <a:xfrm>
            <a:off x="2919369" y="4831548"/>
            <a:ext cx="578840" cy="201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7F1CCF-3B6A-5C78-7790-C149B61A9017}"/>
              </a:ext>
            </a:extLst>
          </p:cNvPr>
          <p:cNvSpPr/>
          <p:nvPr/>
        </p:nvSpPr>
        <p:spPr>
          <a:xfrm>
            <a:off x="2929156" y="5353063"/>
            <a:ext cx="578840" cy="27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6B748-E555-E198-AFB9-60A43319822E}"/>
              </a:ext>
            </a:extLst>
          </p:cNvPr>
          <p:cNvSpPr/>
          <p:nvPr/>
        </p:nvSpPr>
        <p:spPr>
          <a:xfrm>
            <a:off x="2919369" y="2276431"/>
            <a:ext cx="713064" cy="1659635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391A00E-FECA-F27A-A380-9B2BD85730DE}"/>
              </a:ext>
            </a:extLst>
          </p:cNvPr>
          <p:cNvSpPr/>
          <p:nvPr/>
        </p:nvSpPr>
        <p:spPr>
          <a:xfrm>
            <a:off x="2945934" y="5025893"/>
            <a:ext cx="578840" cy="201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00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03AB44B-A035-8B2A-4BB6-6CAA9EE4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871759"/>
            <a:ext cx="10925176" cy="1128876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cs-CZ" altLang="de-DE" sz="3400" b="1" cap="all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budoucnost </a:t>
            </a:r>
            <a:r>
              <a:rPr lang="cs-CZ" altLang="de-DE" sz="3400" b="1" cap="all" spc="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byla DŘÍV TAKÉ </a:t>
            </a:r>
            <a:r>
              <a:rPr lang="cs-CZ" altLang="de-DE" sz="3400" b="1" cap="all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lepší!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de-DE" sz="1400" b="1" i="0" u="none" strike="noStrike" cap="all" spc="30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Karl Valentin (1882-1948)</a:t>
            </a:r>
            <a:endParaRPr kumimoji="0" lang="en-US" altLang="de-DE" sz="3400" b="1" i="0" u="none" strike="noStrike" cap="all" spc="30" normalizeH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444CFB-0AF9-4686-A437-7519A9F6E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06" y="2800648"/>
            <a:ext cx="2494995" cy="3188493"/>
          </a:xfrm>
          <a:prstGeom prst="rect">
            <a:avLst/>
          </a:prstGeom>
        </p:spPr>
      </p:pic>
      <p:pic>
        <p:nvPicPr>
          <p:cNvPr id="5" name="Content Placeholder 4" descr="A picture containing text, businesscard, sign, vector graphics&#10;&#10;Description automatically generated">
            <a:extLst>
              <a:ext uri="{FF2B5EF4-FFF2-40B4-BE49-F238E27FC236}">
                <a16:creationId xmlns:a16="http://schemas.microsoft.com/office/drawing/2014/main" id="{ACD99479-5ED9-A4EF-BFB9-9CEA27AA2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8896905" y="893944"/>
            <a:ext cx="2494995" cy="1403431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7890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1D5A61-D977-0C6A-09B2-3116EF7F3477}"/>
              </a:ext>
            </a:extLst>
          </p:cNvPr>
          <p:cNvSpPr txBox="1"/>
          <p:nvPr/>
        </p:nvSpPr>
        <p:spPr>
          <a:xfrm>
            <a:off x="4413380" y="5327779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C9EEE7-C314-763D-BD88-22F3985C455D}"/>
              </a:ext>
            </a:extLst>
          </p:cNvPr>
          <p:cNvSpPr/>
          <p:nvPr/>
        </p:nvSpPr>
        <p:spPr>
          <a:xfrm>
            <a:off x="656949" y="5601354"/>
            <a:ext cx="2681056" cy="41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AFCAEBDB-B432-A162-5EA5-F180CC21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7" y="2565506"/>
            <a:ext cx="2885567" cy="28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E624E-0376-47D4-9955-1A88C2CCF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541" y="909423"/>
            <a:ext cx="3094505" cy="19176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000" dirty="0"/>
            </a:br>
            <a:r>
              <a:rPr lang="en-US" sz="2000" b="1" dirty="0"/>
              <a:t>Ne </a:t>
            </a:r>
            <a:r>
              <a:rPr lang="en-US" sz="2000" b="1" dirty="0" err="1"/>
              <a:t>všechno</a:t>
            </a:r>
            <a:r>
              <a:rPr lang="en-US" sz="2000" b="1" dirty="0"/>
              <a:t>, </a:t>
            </a:r>
            <a:r>
              <a:rPr lang="en-US" sz="2000" b="1" dirty="0" err="1"/>
              <a:t>čemu</a:t>
            </a:r>
            <a:r>
              <a:rPr lang="en-US" sz="2000" b="1" dirty="0"/>
              <a:t> </a:t>
            </a:r>
            <a:r>
              <a:rPr lang="en-US" sz="2000" b="1" dirty="0" err="1"/>
              <a:t>lze</a:t>
            </a:r>
            <a:r>
              <a:rPr lang="en-US" sz="2000" b="1" dirty="0"/>
              <a:t> </a:t>
            </a:r>
            <a:r>
              <a:rPr lang="en-US" sz="2000" b="1" dirty="0" err="1"/>
              <a:t>čelit</a:t>
            </a:r>
            <a:r>
              <a:rPr lang="en-US" sz="2000" b="1" dirty="0"/>
              <a:t>, </a:t>
            </a:r>
            <a:r>
              <a:rPr lang="en-US" sz="2000" b="1" dirty="0" err="1"/>
              <a:t>lze</a:t>
            </a:r>
            <a:r>
              <a:rPr lang="en-US" sz="2000" b="1" dirty="0"/>
              <a:t> </a:t>
            </a:r>
            <a:r>
              <a:rPr lang="en-US" sz="2000" b="1" dirty="0" err="1"/>
              <a:t>změnit</a:t>
            </a:r>
            <a:r>
              <a:rPr lang="en-US" sz="2000" b="1" dirty="0"/>
              <a:t>, ale </a:t>
            </a:r>
            <a:r>
              <a:rPr lang="en-US" sz="2000" b="1" dirty="0" err="1"/>
              <a:t>nelze</a:t>
            </a:r>
            <a:r>
              <a:rPr lang="en-US" sz="2000" b="1" dirty="0"/>
              <a:t> </a:t>
            </a:r>
            <a:r>
              <a:rPr lang="en-US" sz="2000" b="1" dirty="0" err="1"/>
              <a:t>změnit</a:t>
            </a:r>
            <a:r>
              <a:rPr lang="en-US" sz="2000" b="1" dirty="0"/>
              <a:t> </a:t>
            </a:r>
            <a:r>
              <a:rPr lang="en-US" sz="2000" b="1" dirty="0" err="1"/>
              <a:t>nic</a:t>
            </a:r>
            <a:r>
              <a:rPr lang="en-US" sz="2000" b="1" dirty="0"/>
              <a:t>, </a:t>
            </a:r>
            <a:r>
              <a:rPr lang="en-US" sz="2000" b="1" dirty="0" err="1"/>
              <a:t>čemu</a:t>
            </a:r>
            <a:r>
              <a:rPr lang="en-US" sz="2000" b="1" dirty="0"/>
              <a:t> se </a:t>
            </a:r>
            <a:r>
              <a:rPr lang="en-US" sz="2000" b="1" dirty="0" err="1"/>
              <a:t>nečelí</a:t>
            </a:r>
            <a:r>
              <a:rPr lang="en-US" sz="2000" dirty="0"/>
              <a:t>.</a:t>
            </a:r>
            <a:br>
              <a:rPr lang="en-US" sz="2000" b="0" i="0" dirty="0">
                <a:effectLst/>
                <a:latin typeface="Roboto" panose="02000000000000000000" pitchFamily="2" charset="0"/>
              </a:rPr>
            </a:br>
            <a:r>
              <a:rPr lang="en-US" sz="2000" b="0" i="0" dirty="0">
                <a:effectLst/>
                <a:latin typeface="Roboto" panose="02000000000000000000" pitchFamily="2" charset="0"/>
              </a:rPr>
              <a:t>     </a:t>
            </a:r>
            <a:r>
              <a:rPr lang="en-US" sz="1050" b="0" i="0" dirty="0">
                <a:effectLst/>
                <a:latin typeface="Roboto" panose="02000000000000000000" pitchFamily="2" charset="0"/>
              </a:rPr>
              <a:t>	                        </a:t>
            </a:r>
            <a:r>
              <a:rPr lang="sk-SK" sz="1050" b="0" i="0" dirty="0">
                <a:effectLst/>
                <a:latin typeface="Roboto" panose="02000000000000000000" pitchFamily="2" charset="0"/>
              </a:rPr>
              <a:t>J</a:t>
            </a:r>
            <a:r>
              <a:rPr lang="en-US" sz="1050" b="0" i="0" dirty="0">
                <a:effectLst/>
                <a:latin typeface="Roboto" panose="02000000000000000000" pitchFamily="2" charset="0"/>
              </a:rPr>
              <a:t>AMES BALDWIN</a:t>
            </a:r>
            <a:endParaRPr lang="de-DE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F51B-9413-40D4-97EE-EEE40450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521" y="6154531"/>
            <a:ext cx="4160938" cy="546067"/>
          </a:xfrm>
        </p:spPr>
        <p:txBody>
          <a:bodyPr>
            <a:noAutofit/>
          </a:bodyPr>
          <a:lstStyle/>
          <a:p>
            <a:pPr algn="ctr"/>
            <a:r>
              <a:rPr lang="de-DE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District Conference 2022  District 2040  in ZLIN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31863F-9EC6-47DD-9DC5-E7970365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50713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ackground with colourful wooden blocks">
            <a:extLst>
              <a:ext uri="{FF2B5EF4-FFF2-40B4-BE49-F238E27FC236}">
                <a16:creationId xmlns:a16="http://schemas.microsoft.com/office/drawing/2014/main" id="{A19C69CA-0768-BE50-0B14-EF0B17E3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8" r="32625"/>
          <a:stretch/>
        </p:blipFill>
        <p:spPr>
          <a:xfrm>
            <a:off x="65232" y="5234730"/>
            <a:ext cx="934811" cy="1541150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BE6F61E-A6A9-4C73-847C-860AD8FA9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49" y="372167"/>
            <a:ext cx="4703866" cy="5410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AFC74E-02DA-45F3-892C-B873337C9470}"/>
              </a:ext>
            </a:extLst>
          </p:cNvPr>
          <p:cNvSpPr txBox="1"/>
          <p:nvPr/>
        </p:nvSpPr>
        <p:spPr>
          <a:xfrm>
            <a:off x="7954823" y="5043700"/>
            <a:ext cx="1372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Herbert Ederer 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PDG 2012-13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</a:t>
            </a:r>
            <a:r>
              <a:rPr lang="cs-CZ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de-DE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 1910</a:t>
            </a:r>
            <a:endParaRPr lang="de-D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FF44F-BC67-46CE-99A3-CA1CDCE65464}"/>
              </a:ext>
            </a:extLst>
          </p:cNvPr>
          <p:cNvSpPr txBox="1"/>
          <p:nvPr/>
        </p:nvSpPr>
        <p:spPr>
          <a:xfrm>
            <a:off x="1132513" y="5318622"/>
            <a:ext cx="50786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Váš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RI Prezidentský zástupce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Kdo jsem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oje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role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na Vaší DK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84C4A-7B4B-4A9F-80BB-84E49BD94BCF}"/>
              </a:ext>
            </a:extLst>
          </p:cNvPr>
          <p:cNvSpPr txBox="1"/>
          <p:nvPr/>
        </p:nvSpPr>
        <p:spPr>
          <a:xfrm>
            <a:off x="4210022" y="792313"/>
            <a:ext cx="307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Rotari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án od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2007</a:t>
            </a: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Distri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ni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k-SK" dirty="0"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u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vern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é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r   2012-13</a:t>
            </a: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DRFCC D1910      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2013-15</a:t>
            </a: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RRFC Zone 19p   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2015-18</a:t>
            </a: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ARFRC Zone 21  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2018-20</a:t>
            </a:r>
          </a:p>
          <a:p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EMGA Region 24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de-DE" dirty="0">
                <a:latin typeface="Roboto" panose="02000000000000000000" pitchFamily="2" charset="0"/>
                <a:ea typeface="Roboto" panose="02000000000000000000" pitchFamily="2" charset="0"/>
              </a:rPr>
              <a:t> 2020-23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268844-74BC-4ED4-AC26-58EEEAE343FA}"/>
              </a:ext>
            </a:extLst>
          </p:cNvPr>
          <p:cNvSpPr/>
          <p:nvPr/>
        </p:nvSpPr>
        <p:spPr>
          <a:xfrm>
            <a:off x="4210022" y="750713"/>
            <a:ext cx="2926619" cy="1795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4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E6316-0493-4DC0-9096-6C7F5C83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5958216" cy="1362073"/>
          </a:xfrm>
        </p:spPr>
        <p:txBody>
          <a:bodyPr>
            <a:norm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SHEKHAR METHA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9A8EBD-049C-48E6-97ED-C9102D78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5271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2ADB76-C50F-11F6-ECED-C1CFFD3E8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662348"/>
            <a:ext cx="6521806" cy="4167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Rotary International Pre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ident 2021-22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Měníme životy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Růst více, dělat více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Každý donese nového člena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Podporovat a povzbuzovat dívky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</a:p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Rotary</a:t>
            </a:r>
            <a:r>
              <a:rPr lang="cs-CZ" sz="2800" dirty="0">
                <a:latin typeface="Roboto" panose="02000000000000000000" pitchFamily="2" charset="0"/>
                <a:ea typeface="Roboto" panose="02000000000000000000" pitchFamily="2" charset="0"/>
              </a:rPr>
              <a:t> – akční dny kde pomáháme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EBE203E-2E80-4DC5-8002-1C961C72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71" y="719455"/>
            <a:ext cx="2596557" cy="259655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AB7C5C-C091-4C25-B1BD-93E2F694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85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7BD60FA-FB28-4F13-93FA-E7CA986D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052245"/>
            <a:ext cx="5036491" cy="20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CCD3E-3B3D-41E8-A38B-8E4A82D5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71759"/>
            <a:ext cx="5168111" cy="3575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Rotary</a:t>
            </a:r>
            <a:br>
              <a:rPr lang="en-US" sz="5400" dirty="0"/>
            </a:br>
            <a:r>
              <a:rPr lang="en-US" sz="5400" dirty="0"/>
              <a:t>International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8387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E45AB2-F0DA-4D04-B757-2DEC3C7D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1275023"/>
            <a:ext cx="4867277" cy="194691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4152" y="6134100"/>
            <a:ext cx="4854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428CBD5C-2F28-4615-852A-CC7CFCDF9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6" y="3551766"/>
            <a:ext cx="2736043" cy="258233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6BE063E-5B10-196B-089A-DA431CB48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8" y="3125756"/>
            <a:ext cx="4854648" cy="23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066B1-DDA9-178F-5D89-F0769AF8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97753"/>
            <a:ext cx="3635046" cy="1575391"/>
          </a:xfrm>
        </p:spPr>
        <p:txBody>
          <a:bodyPr>
            <a:normAutofit/>
          </a:bodyPr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</a:t>
            </a:r>
            <a:endParaRPr lang="de-D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0BD2D-CF1C-3979-8194-67DA9841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967" y="577332"/>
            <a:ext cx="5334000" cy="53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13E3-2521-81E4-7AAC-61231561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33" y="4849686"/>
            <a:ext cx="4548010" cy="1444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0100" y="1971413"/>
            <a:ext cx="3763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 </a:t>
            </a:r>
            <a:r>
              <a:rPr lang="en-US" b="1" dirty="0" err="1"/>
              <a:t>všechno</a:t>
            </a:r>
            <a:r>
              <a:rPr lang="en-US" b="1" dirty="0"/>
              <a:t>, </a:t>
            </a:r>
            <a:r>
              <a:rPr lang="en-US" b="1" dirty="0" err="1"/>
              <a:t>čemu</a:t>
            </a:r>
            <a:r>
              <a:rPr lang="en-US" b="1" dirty="0"/>
              <a:t> </a:t>
            </a:r>
            <a:r>
              <a:rPr lang="en-US" b="1" dirty="0" err="1"/>
              <a:t>lze</a:t>
            </a:r>
            <a:r>
              <a:rPr lang="en-US" b="1" dirty="0"/>
              <a:t> </a:t>
            </a:r>
            <a:r>
              <a:rPr lang="en-US" b="1" dirty="0" err="1"/>
              <a:t>čelit</a:t>
            </a:r>
            <a:r>
              <a:rPr lang="en-US" b="1" dirty="0"/>
              <a:t>, </a:t>
            </a:r>
            <a:r>
              <a:rPr lang="en-US" b="1" dirty="0" err="1"/>
              <a:t>lze</a:t>
            </a:r>
            <a:r>
              <a:rPr lang="en-US" b="1" dirty="0"/>
              <a:t> </a:t>
            </a:r>
            <a:r>
              <a:rPr lang="en-US" b="1" dirty="0" err="1"/>
              <a:t>změnit</a:t>
            </a:r>
            <a:r>
              <a:rPr lang="en-US" b="1" dirty="0"/>
              <a:t>, ale </a:t>
            </a:r>
            <a:r>
              <a:rPr lang="en-US" b="1" dirty="0" err="1"/>
              <a:t>nelze</a:t>
            </a:r>
            <a:r>
              <a:rPr lang="en-US" b="1" dirty="0"/>
              <a:t> </a:t>
            </a:r>
            <a:r>
              <a:rPr lang="en-US" b="1" dirty="0" err="1"/>
              <a:t>změnit</a:t>
            </a:r>
            <a:r>
              <a:rPr lang="en-US" b="1" dirty="0"/>
              <a:t> </a:t>
            </a:r>
            <a:r>
              <a:rPr lang="en-US" b="1" dirty="0" err="1"/>
              <a:t>nic</a:t>
            </a:r>
            <a:r>
              <a:rPr lang="en-US" b="1" dirty="0"/>
              <a:t>, </a:t>
            </a:r>
            <a:r>
              <a:rPr lang="en-US" b="1" dirty="0" err="1"/>
              <a:t>čemu</a:t>
            </a:r>
            <a:r>
              <a:rPr lang="en-US" b="1" dirty="0"/>
              <a:t> se </a:t>
            </a:r>
            <a:r>
              <a:rPr lang="en-US" b="1" dirty="0" err="1"/>
              <a:t>nečelí</a:t>
            </a:r>
            <a:r>
              <a:rPr lang="en-US" dirty="0"/>
              <a:t>.</a:t>
            </a:r>
            <a:br>
              <a:rPr lang="en-US" dirty="0">
                <a:latin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</a:rPr>
              <a:t>     </a:t>
            </a:r>
            <a:r>
              <a:rPr lang="en-US" sz="1000" dirty="0">
                <a:latin typeface="Roboto" panose="02000000000000000000" pitchFamily="2" charset="0"/>
              </a:rPr>
              <a:t>	                          JAMES BALDWIN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9567" y="3783435"/>
            <a:ext cx="38169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Silné stránky, slabé stránky, příležitosti, ohrožení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4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27BF-F7F9-6EAD-BFC3-B1470C93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Vize Rotary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B5B41-275A-43C5-5031-CB8DC316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00" y="2444410"/>
            <a:ext cx="3511600" cy="1969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6541F-DF19-B19E-2EA9-EA3A1A8BB683}"/>
              </a:ext>
            </a:extLst>
          </p:cNvPr>
          <p:cNvSpPr txBox="1"/>
          <p:nvPr/>
        </p:nvSpPr>
        <p:spPr>
          <a:xfrm>
            <a:off x="1711354" y="27599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Pomocí našich sítí</a:t>
            </a:r>
            <a:endParaRPr lang="de-DE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29B07-0107-5E18-21ED-A9FD9B3AD5BD}"/>
              </a:ext>
            </a:extLst>
          </p:cNvPr>
          <p:cNvSpPr txBox="1"/>
          <p:nvPr/>
        </p:nvSpPr>
        <p:spPr>
          <a:xfrm>
            <a:off x="8474278" y="266759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Pozvat známé do Rotary</a:t>
            </a:r>
            <a:endParaRPr lang="de-DE" dirty="0">
              <a:latin typeface="+mj-lt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7893F4-205F-4345-EB87-1696BA50C546}"/>
              </a:ext>
            </a:extLst>
          </p:cNvPr>
          <p:cNvSpPr/>
          <p:nvPr/>
        </p:nvSpPr>
        <p:spPr>
          <a:xfrm>
            <a:off x="3792650" y="2852311"/>
            <a:ext cx="472623" cy="1846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C31A39D-DED1-6828-736A-8C671C8AEB22}"/>
              </a:ext>
            </a:extLst>
          </p:cNvPr>
          <p:cNvSpPr/>
          <p:nvPr/>
        </p:nvSpPr>
        <p:spPr>
          <a:xfrm>
            <a:off x="3782025" y="3816965"/>
            <a:ext cx="472623" cy="1846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383839-6D1B-A622-CB84-9A6E789E8A29}"/>
              </a:ext>
            </a:extLst>
          </p:cNvPr>
          <p:cNvSpPr/>
          <p:nvPr/>
        </p:nvSpPr>
        <p:spPr>
          <a:xfrm rot="10800000">
            <a:off x="8001655" y="2759924"/>
            <a:ext cx="472623" cy="1846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8282D5D-F284-253C-EAF7-C0D85A96AC65}"/>
              </a:ext>
            </a:extLst>
          </p:cNvPr>
          <p:cNvSpPr/>
          <p:nvPr/>
        </p:nvSpPr>
        <p:spPr>
          <a:xfrm rot="10800000">
            <a:off x="8011442" y="3816965"/>
            <a:ext cx="472623" cy="18466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83808-2B40-C763-AF3E-57647F8FC55D}"/>
              </a:ext>
            </a:extLst>
          </p:cNvPr>
          <p:cNvSpPr txBox="1"/>
          <p:nvPr/>
        </p:nvSpPr>
        <p:spPr>
          <a:xfrm>
            <a:off x="605553" y="3728691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Dobré skutky musíme propagovat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25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DFB91D7-3C8B-47DC-BE00-851EC993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6" y="4979263"/>
            <a:ext cx="2220496" cy="1032632"/>
          </a:xfrm>
          <a:prstGeom prst="rect">
            <a:avLst/>
          </a:prstGeom>
        </p:spPr>
      </p:pic>
      <p:pic>
        <p:nvPicPr>
          <p:cNvPr id="13" name="Content Placeholder 12" descr="Logo, company name&#10;&#10;Description automatically generated">
            <a:extLst>
              <a:ext uri="{FF2B5EF4-FFF2-40B4-BE49-F238E27FC236}">
                <a16:creationId xmlns:a16="http://schemas.microsoft.com/office/drawing/2014/main" id="{FA0F2A62-D592-41FC-9EFD-60D41F3ED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84" y="4112475"/>
            <a:ext cx="1964207" cy="1964207"/>
          </a:xfr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87ECCB6-8485-41AC-BD2B-E70A3D364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9" y="939769"/>
            <a:ext cx="2057400" cy="7874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4E1B2E8-7806-4BFF-BAB3-46F8572B2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17" y="2154752"/>
            <a:ext cx="1779537" cy="1334653"/>
          </a:xfrm>
          <a:prstGeom prst="rect">
            <a:avLst/>
          </a:prstGeom>
        </p:spPr>
      </p:pic>
      <p:pic>
        <p:nvPicPr>
          <p:cNvPr id="21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8DA88024-FDC7-4DEC-A48E-9D5A2E7B9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34" y="5094579"/>
            <a:ext cx="3057720" cy="917316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A017992-0FB3-4BF7-BEE3-1B9E367B7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85" y="1349276"/>
            <a:ext cx="5085329" cy="267608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FF9A35A-16D1-4DCD-BDD3-B3B53A1828E2}"/>
              </a:ext>
            </a:extLst>
          </p:cNvPr>
          <p:cNvSpPr/>
          <p:nvPr/>
        </p:nvSpPr>
        <p:spPr>
          <a:xfrm>
            <a:off x="3687564" y="1199626"/>
            <a:ext cx="2500715" cy="133384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B7BB1F2-7574-C8EB-2230-20A600A27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21" y="1942708"/>
            <a:ext cx="1482145" cy="28210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0624E6-EB7B-1107-CDE4-2ECC8ABC2241}"/>
              </a:ext>
            </a:extLst>
          </p:cNvPr>
          <p:cNvSpPr/>
          <p:nvPr/>
        </p:nvSpPr>
        <p:spPr>
          <a:xfrm>
            <a:off x="1212721" y="1878737"/>
            <a:ext cx="1482144" cy="2884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2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692957-EB5C-4A98-B495-7D058D787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FA249-783A-4460-604C-47F24710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97" y="909946"/>
            <a:ext cx="10696575" cy="1416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TRF</a:t>
            </a:r>
            <a:r>
              <a:rPr lang="en-US" sz="6000" dirty="0"/>
              <a:t>: </a:t>
            </a:r>
            <a:r>
              <a:rPr lang="cs-CZ" sz="6000" dirty="0"/>
              <a:t>Nadace rotary</a:t>
            </a:r>
            <a:endParaRPr lang="en-US" sz="4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DFE7DF-2727-4F3E-B6CE-8DA0A70FC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44818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9FBE08-F410-0060-ACAF-5B6B9E3A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r="4" b="4"/>
          <a:stretch/>
        </p:blipFill>
        <p:spPr>
          <a:xfrm>
            <a:off x="3424139" y="3841479"/>
            <a:ext cx="2601545" cy="2678384"/>
          </a:xfrm>
          <a:prstGeom prst="rect">
            <a:avLst/>
          </a:prstGeom>
        </p:spPr>
      </p:pic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4C1EB3-3CE7-9CB9-7E09-D7E96F28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96" y="2083032"/>
            <a:ext cx="5305980" cy="4650185"/>
          </a:xfr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72A9266-75B4-12E4-AFAB-3A69E0C22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4" y="4179618"/>
            <a:ext cx="2669476" cy="2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90805-7675-D382-E7D3-2AB76085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81" y="2021361"/>
            <a:ext cx="9390653" cy="410098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7E156E-56E2-C66C-F7A7-B3E005DDD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85" y="836314"/>
            <a:ext cx="3907279" cy="20561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5DC26A-2957-3534-CA9B-6976DBC29505}"/>
              </a:ext>
            </a:extLst>
          </p:cNvPr>
          <p:cNvSpPr/>
          <p:nvPr/>
        </p:nvSpPr>
        <p:spPr>
          <a:xfrm>
            <a:off x="6137950" y="764809"/>
            <a:ext cx="2047714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BFAD22DB-501A-B225-D43A-2EF64B4F8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38" y="5085543"/>
            <a:ext cx="1974336" cy="13789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B104E1-0917-824A-D43F-EF03D990EC8E}"/>
              </a:ext>
            </a:extLst>
          </p:cNvPr>
          <p:cNvSpPr/>
          <p:nvPr/>
        </p:nvSpPr>
        <p:spPr>
          <a:xfrm>
            <a:off x="2132938" y="6307656"/>
            <a:ext cx="1974336" cy="31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8619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_2SEEDS">
      <a:dk1>
        <a:srgbClr val="000000"/>
      </a:dk1>
      <a:lt1>
        <a:srgbClr val="FFFFFF"/>
      </a:lt1>
      <a:dk2>
        <a:srgbClr val="301D1B"/>
      </a:dk2>
      <a:lt2>
        <a:srgbClr val="F3F3F0"/>
      </a:lt2>
      <a:accent1>
        <a:srgbClr val="4B2CD9"/>
      </a:accent1>
      <a:accent2>
        <a:srgbClr val="2956E7"/>
      </a:accent2>
      <a:accent3>
        <a:srgbClr val="9A29E7"/>
      </a:accent3>
      <a:accent4>
        <a:srgbClr val="D56517"/>
      </a:accent4>
      <a:accent5>
        <a:srgbClr val="C8AB24"/>
      </a:accent5>
      <a:accent6>
        <a:srgbClr val="92BA14"/>
      </a:accent6>
      <a:hlink>
        <a:srgbClr val="BF3F68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356</Words>
  <Application>Microsoft Office PowerPoint</Application>
  <PresentationFormat>Širokouhlá</PresentationFormat>
  <Paragraphs>74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Abadi</vt:lpstr>
      <vt:lpstr>Arial</vt:lpstr>
      <vt:lpstr>Calisto MT</vt:lpstr>
      <vt:lpstr>Georgia</vt:lpstr>
      <vt:lpstr>Palatino Linotype</vt:lpstr>
      <vt:lpstr>Roboto</vt:lpstr>
      <vt:lpstr>Univers Condensed</vt:lpstr>
      <vt:lpstr>ChronicleVTI</vt:lpstr>
      <vt:lpstr>MOC zdravím</vt:lpstr>
      <vt:lpstr> Ne všechno, čemu lze čelit, lze změnit, ale nelze změnit nic, čemu se nečelí.                               JAMES BALDWIN</vt:lpstr>
      <vt:lpstr>SHEKHAR METHA</vt:lpstr>
      <vt:lpstr>Rotary International</vt:lpstr>
      <vt:lpstr>změna</vt:lpstr>
      <vt:lpstr>Vize Rotary</vt:lpstr>
      <vt:lpstr>Prezentácia programu PowerPoint</vt:lpstr>
      <vt:lpstr>TRF: Nadace rotary</vt:lpstr>
      <vt:lpstr>Prezentácia programu PowerPoint</vt:lpstr>
      <vt:lpstr>Prezentácia programu PowerPoint</vt:lpstr>
      <vt:lpstr>Prezentácia programu PowerPoint</vt:lpstr>
      <vt:lpstr>Prezentácia programu PowerPoint</vt:lpstr>
      <vt:lpstr>Shekhar Metha: Rotary International PreZident 2021-22 </vt:lpstr>
      <vt:lpstr>Prezentácia programu PowerPoint</vt:lpstr>
      <vt:lpstr>ČLENSTVÍ: trendy, mužI a ženy</vt:lpstr>
      <vt:lpstr>členOVÉ – ženy: RC-RAC 14,6%-44,35%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Welcome</dc:title>
  <dc:creator>Andrea Ederer</dc:creator>
  <cp:lastModifiedBy>Július Tomka</cp:lastModifiedBy>
  <cp:revision>15</cp:revision>
  <dcterms:created xsi:type="dcterms:W3CDTF">2022-04-24T03:35:31Z</dcterms:created>
  <dcterms:modified xsi:type="dcterms:W3CDTF">2022-05-29T20:30:39Z</dcterms:modified>
</cp:coreProperties>
</file>