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16"/>
  </p:notesMasterIdLst>
  <p:sldIdLst>
    <p:sldId id="259" r:id="rId3"/>
    <p:sldId id="267" r:id="rId4"/>
    <p:sldId id="268" r:id="rId5"/>
    <p:sldId id="269" r:id="rId6"/>
    <p:sldId id="270" r:id="rId7"/>
    <p:sldId id="271" r:id="rId8"/>
    <p:sldId id="272" r:id="rId9"/>
    <p:sldId id="274" r:id="rId10"/>
    <p:sldId id="278" r:id="rId11"/>
    <p:sldId id="281" r:id="rId12"/>
    <p:sldId id="279" r:id="rId13"/>
    <p:sldId id="284" r:id="rId14"/>
    <p:sldId id="276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DBE11"/>
    <a:srgbClr val="A05CBF"/>
    <a:srgbClr val="17458F"/>
    <a:srgbClr val="FFD100"/>
    <a:srgbClr val="E04403"/>
    <a:srgbClr val="960048"/>
    <a:srgbClr val="E02927"/>
    <a:srgbClr val="FFFFFF"/>
    <a:srgbClr val="002D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E0B93-887B-4755-A9C9-25D4C4201E47}" type="datetimeFigureOut">
              <a:rPr lang="sk-SK" smtClean="0"/>
              <a:t>30. 5. 2023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892D1-033B-4A41-9EE1-69378F67B7B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5398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17458F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1pPr>
            <a:lvl2pPr>
              <a:defRPr sz="2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2pPr>
            <a:lvl3pPr>
              <a:defRPr sz="22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3pPr>
            <a:lvl4pPr>
              <a:defRPr sz="18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4pPr>
            <a:lvl5pPr>
              <a:defRPr sz="1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Obdĺžnik 5"/>
          <p:cNvSpPr/>
          <p:nvPr userDrawn="1"/>
        </p:nvSpPr>
        <p:spPr>
          <a:xfrm>
            <a:off x="8077200" y="6400800"/>
            <a:ext cx="457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sk-SK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970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4336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55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671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99771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3981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9675974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0096503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rgbClr val="17458F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aseline="0">
                <a:solidFill>
                  <a:srgbClr val="17458F"/>
                </a:solidFill>
                <a:latin typeface="Calibri" panose="020F0502020204030204" pitchFamily="34" charset="0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69551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rgbClr val="A05CBF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aseline="0">
                <a:solidFill>
                  <a:srgbClr val="A05CBF"/>
                </a:solidFill>
                <a:latin typeface="Calibri" panose="020F0502020204030204" pitchFamily="34" charset="0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767429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rgbClr val="E02927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aseline="0">
                <a:solidFill>
                  <a:srgbClr val="E02927"/>
                </a:solidFill>
                <a:latin typeface="Calibri" panose="020F0502020204030204" pitchFamily="34" charset="0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700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A05CBF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1pPr>
            <a:lvl2pPr>
              <a:defRPr sz="2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2pPr>
            <a:lvl3pPr>
              <a:defRPr sz="22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3pPr>
            <a:lvl4pPr>
              <a:defRPr sz="18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4pPr>
            <a:lvl5pPr>
              <a:defRPr sz="1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10094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rgbClr val="960048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aseline="0">
                <a:solidFill>
                  <a:srgbClr val="960048"/>
                </a:solidFill>
                <a:latin typeface="Calibri" panose="020F0502020204030204" pitchFamily="34" charset="0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25695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rgbClr val="E04403"/>
          </a:solidFill>
          <a:ln>
            <a:noFill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aseline="0">
                <a:solidFill>
                  <a:srgbClr val="E04403"/>
                </a:solidFill>
                <a:latin typeface="Calibri" panose="020F0502020204030204" pitchFamily="34" charset="0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7214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rgbClr val="FFD100"/>
          </a:solidFill>
          <a:ln>
            <a:noFill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tx1">
                    <a:lumMod val="50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741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E02927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1pPr>
            <a:lvl2pPr>
              <a:defRPr sz="2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2pPr>
            <a:lvl3pPr>
              <a:defRPr sz="22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3pPr>
            <a:lvl4pPr>
              <a:defRPr sz="18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4pPr>
            <a:lvl5pPr>
              <a:defRPr sz="1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321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960048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1pPr>
            <a:lvl2pPr>
              <a:defRPr sz="2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2pPr>
            <a:lvl3pPr>
              <a:defRPr sz="22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3pPr>
            <a:lvl4pPr>
              <a:defRPr sz="18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4pPr>
            <a:lvl5pPr>
              <a:defRPr sz="1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7004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E04403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1pPr>
            <a:lvl2pPr>
              <a:defRPr sz="2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2pPr>
            <a:lvl3pPr>
              <a:defRPr sz="22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3pPr>
            <a:lvl4pPr>
              <a:defRPr sz="18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4pPr>
            <a:lvl5pPr>
              <a:defRPr sz="1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8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FFD100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tx1">
                    <a:lumMod val="50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1pPr>
            <a:lvl2pPr>
              <a:defRPr sz="2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2pPr>
            <a:lvl3pPr>
              <a:defRPr sz="22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3pPr>
            <a:lvl4pPr>
              <a:defRPr sz="18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4pPr>
            <a:lvl5pPr>
              <a:defRPr sz="1600" baseline="0">
                <a:solidFill>
                  <a:srgbClr val="58585A"/>
                </a:solidFill>
                <a:latin typeface="Calibri" panose="020F0502020204030204" pitchFamily="34" charset="0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359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64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951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4577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86600" y="6477000"/>
            <a:ext cx="1600200" cy="1381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sk-SK" sz="900">
                <a:solidFill>
                  <a:srgbClr val="BCBDC0"/>
                </a:solidFill>
                <a:latin typeface="Arial Narrow" panose="020B0606020202030204" pitchFamily="34" charset="0"/>
              </a:rPr>
              <a:t>TITLE  |  </a:t>
            </a:r>
            <a:fld id="{75A59DD5-104D-4C7A-84DE-16C27F187336}" type="slidenum">
              <a:rPr lang="en-US" altLang="sk-SK" sz="900">
                <a:solidFill>
                  <a:srgbClr val="BCBDC0"/>
                </a:solidFill>
                <a:latin typeface="Arial Narrow" panose="020B060602020203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altLang="sk-SK" sz="900">
                <a:solidFill>
                  <a:srgbClr val="BCBDC0"/>
                </a:solidFill>
                <a:latin typeface="Arial Narrow" panose="020B0606020202030204" pitchFamily="34" charset="0"/>
              </a:rPr>
              <a:t>  </a:t>
            </a:r>
            <a:endParaRPr lang="en-US" altLang="sk-SK" sz="900">
              <a:solidFill>
                <a:srgbClr val="958D85"/>
              </a:solidFill>
              <a:latin typeface="Arial Narrow" panose="020B0606020202030204" pitchFamily="34" charset="0"/>
            </a:endParaRPr>
          </a:p>
        </p:txBody>
      </p:sp>
      <p:pic>
        <p:nvPicPr>
          <p:cNvPr id="2051" name="Picture 5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99200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911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84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616585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ázok 2">
            <a:extLst>
              <a:ext uri="{FF2B5EF4-FFF2-40B4-BE49-F238E27FC236}">
                <a16:creationId xmlns:a16="http://schemas.microsoft.com/office/drawing/2014/main" id="{49FE517D-351D-6CDE-B084-145C0F531C0F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5940152" y="260647"/>
            <a:ext cx="2844555" cy="2912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1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3" r:id="rId6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CDBF76-23FB-0F0C-4E69-A2E6AAA93C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altLang="sk-SK" sz="4400" b="1" dirty="0">
                <a:solidFill>
                  <a:prstClr val="white"/>
                </a:solidFill>
                <a:latin typeface="Arial Narrow Bold" pitchFamily="-84" charset="0"/>
              </a:rPr>
              <a:t>Kľúčové ciele na rok 2023 - 2024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14173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FEE4E-9551-ACF0-0207-05A390C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cap="all" dirty="0"/>
              <a:t>PLÁN NA 2023-2024  </a:t>
            </a:r>
            <a:endParaRPr lang="sk-SK" sz="3200" b="1" cap="all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1E72A7-BF89-C690-0946-27683C7FD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914400">
              <a:buNone/>
              <a:defRPr/>
            </a:pPr>
            <a:r>
              <a:rPr lang="sk-SK" sz="2800" b="1" dirty="0">
                <a:solidFill>
                  <a:srgbClr val="FDBE11"/>
                </a:solidFill>
                <a:latin typeface="Arial Narrow" panose="020B0606020202030204" pitchFamily="34" charset="0"/>
              </a:rPr>
              <a:t>ZLEPŠENIE IMAGE A KOMUNIKÁCIE NAVONOK A PREDOVŠETKÝM DOVNÚTRA</a:t>
            </a:r>
            <a:endParaRPr lang="sk-SK" altLang="cs-CZ" sz="2800" b="0" u="sng" kern="0" dirty="0">
              <a:solidFill>
                <a:srgbClr val="000000"/>
              </a:solidFill>
            </a:endParaRPr>
          </a:p>
          <a:p>
            <a:pPr marL="0" indent="0" defTabSz="914400">
              <a:buNone/>
              <a:defRPr/>
            </a:pPr>
            <a:r>
              <a:rPr lang="sk-SK" altLang="cs-CZ" sz="2400" b="1" dirty="0">
                <a:latin typeface="Arial Narrow" panose="020B0606020202030204" pitchFamily="34" charset="0"/>
              </a:rPr>
              <a:t>RGN</a:t>
            </a:r>
          </a:p>
          <a:p>
            <a:pPr marL="0" indent="0" defTabSz="914400">
              <a:buNone/>
              <a:defRPr/>
            </a:pPr>
            <a:endParaRPr lang="sk-SK" altLang="cs-CZ" sz="2400" b="1" dirty="0">
              <a:latin typeface="Arial Narrow" panose="020B0606020202030204" pitchFamily="34" charset="0"/>
            </a:endParaRP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Zotrvať pri koncepte kvalitného (obsahovo i formálne) dištriktového časopisu 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Obsah oslovujúci širokú verejnosť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Miesto pre najväčšie svetové, klubové a dištriktové úspechy</a:t>
            </a:r>
          </a:p>
          <a:p>
            <a:pPr defTabSz="914400">
              <a:defRPr/>
            </a:pPr>
            <a:r>
              <a:rPr lang="sk-SK" altLang="cs-CZ" sz="2400" dirty="0" err="1">
                <a:latin typeface="Arial Narrow" panose="020B0606020202030204" pitchFamily="34" charset="0"/>
              </a:rPr>
              <a:t>Life-stylový</a:t>
            </a:r>
            <a:r>
              <a:rPr lang="sk-SK" altLang="cs-CZ" sz="2400" dirty="0">
                <a:latin typeface="Arial Narrow" panose="020B0606020202030204" pitchFamily="34" charset="0"/>
              </a:rPr>
              <a:t> charakter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0AAFC92C-1F2E-CB87-6A67-5CB4A7CA1A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638800"/>
            <a:ext cx="1121337" cy="119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237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FEE4E-9551-ACF0-0207-05A390C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cap="all" dirty="0"/>
              <a:t>PLÁN NA 2023-2024  </a:t>
            </a:r>
            <a:endParaRPr lang="sk-SK" sz="3200" b="1" cap="all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1E72A7-BF89-C690-0946-27683C7FD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914400">
              <a:buNone/>
              <a:defRPr/>
            </a:pPr>
            <a:r>
              <a:rPr lang="sk-SK" sz="2800" b="1" dirty="0">
                <a:solidFill>
                  <a:srgbClr val="FDBE11"/>
                </a:solidFill>
                <a:latin typeface="Arial Narrow" panose="020B0606020202030204" pitchFamily="34" charset="0"/>
              </a:rPr>
              <a:t>PRÍLEŽITOSTI PRE MLADÝCH – NAPĹŇANIE SLUŽBY MLÁDEŽI </a:t>
            </a:r>
          </a:p>
          <a:p>
            <a:pPr marL="0" indent="0" defTabSz="914400">
              <a:buNone/>
              <a:defRPr/>
            </a:pPr>
            <a:endParaRPr lang="sk-SK" altLang="cs-CZ" sz="2400" b="1" dirty="0">
              <a:latin typeface="Arial Narrow" panose="020B0606020202030204" pitchFamily="34" charset="0"/>
            </a:endParaRPr>
          </a:p>
          <a:p>
            <a:pPr marL="0" indent="0" defTabSz="914400">
              <a:buNone/>
              <a:defRPr/>
            </a:pPr>
            <a:endParaRPr lang="sk-SK" altLang="cs-CZ" sz="2400" b="1" dirty="0">
              <a:latin typeface="Arial Narrow" panose="020B0606020202030204" pitchFamily="34" charset="0"/>
            </a:endParaRP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Zdieľaná komunikácia RYE Ústav, </a:t>
            </a:r>
            <a:r>
              <a:rPr lang="sk-SK" altLang="cs-CZ" sz="2400" dirty="0" err="1">
                <a:latin typeface="Arial Narrow" panose="020B0606020202030204" pitchFamily="34" charset="0"/>
              </a:rPr>
              <a:t>Rotex</a:t>
            </a:r>
            <a:r>
              <a:rPr lang="sk-SK" altLang="cs-CZ" sz="2400" dirty="0">
                <a:latin typeface="Arial Narrow" panose="020B0606020202030204" pitchFamily="34" charset="0"/>
              </a:rPr>
              <a:t>, </a:t>
            </a:r>
            <a:r>
              <a:rPr lang="sk-SK" altLang="cs-CZ" sz="2400" dirty="0" err="1">
                <a:latin typeface="Arial Narrow" panose="020B0606020202030204" pitchFamily="34" charset="0"/>
              </a:rPr>
              <a:t>Rotaract</a:t>
            </a:r>
            <a:r>
              <a:rPr lang="sk-SK" altLang="cs-CZ" sz="2400" dirty="0">
                <a:latin typeface="Arial Narrow" panose="020B0606020202030204" pitchFamily="34" charset="0"/>
              </a:rPr>
              <a:t>, RYLA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Pravidelnosť internej komunikácie cez samostatné listy vedenia VSM, listy DG, </a:t>
            </a:r>
            <a:r>
              <a:rPr lang="sk-SK" altLang="cs-CZ" sz="2400" dirty="0" err="1">
                <a:latin typeface="Arial Narrow" panose="020B0606020202030204" pitchFamily="34" charset="0"/>
              </a:rPr>
              <a:t>Newsletter</a:t>
            </a:r>
            <a:r>
              <a:rPr lang="sk-SK" altLang="cs-CZ" sz="2400" dirty="0">
                <a:latin typeface="Arial Narrow" panose="020B0606020202030204" pitchFamily="34" charset="0"/>
              </a:rPr>
              <a:t>, dištriktové kanály na sociálnych sieťach </a:t>
            </a:r>
          </a:p>
          <a:p>
            <a:pPr defTabSz="914400">
              <a:defRPr/>
            </a:pPr>
            <a:r>
              <a:rPr lang="sk-SK" sz="2400" dirty="0" err="1">
                <a:latin typeface="Arial Narrow" panose="020B0606020202030204" pitchFamily="34" charset="0"/>
              </a:rPr>
              <a:t>Mentoring</a:t>
            </a:r>
            <a:r>
              <a:rPr lang="sk-SK" sz="2400" dirty="0">
                <a:latin typeface="Arial Narrow" panose="020B0606020202030204" pitchFamily="34" charset="0"/>
              </a:rPr>
              <a:t> </a:t>
            </a:r>
          </a:p>
          <a:p>
            <a:pPr marL="0" indent="0" defTabSz="914400">
              <a:buNone/>
              <a:defRPr/>
            </a:pPr>
            <a:endParaRPr lang="sk-SK" altLang="cs-CZ" sz="2400" dirty="0">
              <a:latin typeface="Arial Narrow" panose="020B0606020202030204" pitchFamily="34" charset="0"/>
            </a:endParaRP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0AAFC92C-1F2E-CB87-6A67-5CB4A7CA1A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638800"/>
            <a:ext cx="1121337" cy="119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395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FEE4E-9551-ACF0-0207-05A390C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cap="all" dirty="0"/>
              <a:t>PLÁN NA 2023-2024  </a:t>
            </a:r>
            <a:endParaRPr lang="sk-SK" sz="3200" b="1" cap="all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1E72A7-BF89-C690-0946-27683C7FD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914400">
              <a:buNone/>
              <a:defRPr/>
            </a:pPr>
            <a:r>
              <a:rPr lang="sk-SK" sz="2800" b="1" dirty="0">
                <a:solidFill>
                  <a:srgbClr val="FDBE11"/>
                </a:solidFill>
                <a:latin typeface="Arial Narrow" panose="020B0606020202030204" pitchFamily="34" charset="0"/>
              </a:rPr>
              <a:t>PROZVOJ PRIATEĽSTVA A MEDZINÁRODNEJ SPOLUPRÁCE</a:t>
            </a:r>
          </a:p>
          <a:p>
            <a:pPr marL="0" indent="0" defTabSz="914400">
              <a:buNone/>
              <a:defRPr/>
            </a:pPr>
            <a:endParaRPr lang="sk-SK" sz="2800" b="1" dirty="0">
              <a:solidFill>
                <a:srgbClr val="FDBE11"/>
              </a:solidFill>
              <a:latin typeface="Arial Narrow" panose="020B0606020202030204" pitchFamily="34" charset="0"/>
            </a:endParaRPr>
          </a:p>
          <a:p>
            <a:pPr defTabSz="914400">
              <a:tabLst>
                <a:tab pos="457200" algn="l"/>
              </a:tabLst>
              <a:defRPr/>
            </a:pPr>
            <a:r>
              <a:rPr lang="sk-SK" sz="2400" dirty="0">
                <a:latin typeface="Arial Narrow" panose="020B0606020202030204" pitchFamily="34" charset="0"/>
              </a:rPr>
              <a:t>Pestovanie ALUMNI činností v kluboch, vrátane RAC</a:t>
            </a:r>
          </a:p>
          <a:p>
            <a:pPr lvl="0" defTabSz="914400">
              <a:tabLst>
                <a:tab pos="457200" algn="l"/>
              </a:tabLst>
              <a:defRPr/>
            </a:pPr>
            <a:r>
              <a:rPr lang="sk-SK" sz="2400" dirty="0">
                <a:latin typeface="Arial Narrow" panose="020B0606020202030204" pitchFamily="34" charset="0"/>
              </a:rPr>
              <a:t>Podpora Rotary </a:t>
            </a:r>
            <a:r>
              <a:rPr lang="sk-SK" sz="2400" dirty="0" err="1">
                <a:latin typeface="Arial Narrow" panose="020B0606020202030204" pitchFamily="34" charset="0"/>
              </a:rPr>
              <a:t>fellowship</a:t>
            </a:r>
            <a:r>
              <a:rPr lang="sk-SK" sz="2400" dirty="0">
                <a:latin typeface="Arial Narrow" panose="020B0606020202030204" pitchFamily="34" charset="0"/>
              </a:rPr>
              <a:t> aktivít </a:t>
            </a:r>
          </a:p>
          <a:p>
            <a:pPr lvl="0" defTabSz="914400">
              <a:tabLst>
                <a:tab pos="457200" algn="l"/>
              </a:tabLst>
              <a:defRPr/>
            </a:pPr>
            <a:r>
              <a:rPr lang="sk-SK" sz="2400" dirty="0">
                <a:latin typeface="Arial Narrow" panose="020B0606020202030204" pitchFamily="34" charset="0"/>
              </a:rPr>
              <a:t>Zdieľanie skúseností z ICC, oživenie činnosti nefungujúcich výborov medzinárodnej spolupráce</a:t>
            </a:r>
          </a:p>
          <a:p>
            <a:pPr marL="0" indent="0" defTabSz="914400">
              <a:buNone/>
              <a:tabLst>
                <a:tab pos="457200" algn="l"/>
              </a:tabLst>
              <a:defRPr/>
            </a:pPr>
            <a:endParaRPr lang="sk-SK" sz="2400" dirty="0">
              <a:latin typeface="Arial Narrow" panose="020B0606020202030204" pitchFamily="34" charset="0"/>
            </a:endParaRP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0AAFC92C-1F2E-CB87-6A67-5CB4A7CA1A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638800"/>
            <a:ext cx="1121337" cy="119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447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ok 2">
            <a:extLst>
              <a:ext uri="{FF2B5EF4-FFF2-40B4-BE49-F238E27FC236}">
                <a16:creationId xmlns:a16="http://schemas.microsoft.com/office/drawing/2014/main" id="{27968743-DEAC-5377-55DC-BC20BA9677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638800"/>
            <a:ext cx="1121337" cy="1191630"/>
          </a:xfrm>
          <a:prstGeom prst="rect">
            <a:avLst/>
          </a:prstGeom>
        </p:spPr>
      </p:pic>
      <p:sp>
        <p:nvSpPr>
          <p:cNvPr id="4" name="BlokTextu 3">
            <a:extLst>
              <a:ext uri="{FF2B5EF4-FFF2-40B4-BE49-F238E27FC236}">
                <a16:creationId xmlns:a16="http://schemas.microsoft.com/office/drawing/2014/main" id="{6D507469-0481-FC56-2F07-36EB855D00F2}"/>
              </a:ext>
            </a:extLst>
          </p:cNvPr>
          <p:cNvSpPr txBox="1"/>
          <p:nvPr/>
        </p:nvSpPr>
        <p:spPr>
          <a:xfrm>
            <a:off x="2627784" y="2996952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>
                <a:solidFill>
                  <a:srgbClr val="FDBE11"/>
                </a:solidFill>
                <a:latin typeface="Arial Narrow" panose="020B0606020202030204" pitchFamily="34" charset="0"/>
              </a:rPr>
              <a:t>Ďakujem Vám za pozornosť!</a:t>
            </a:r>
          </a:p>
        </p:txBody>
      </p:sp>
    </p:spTree>
    <p:extLst>
      <p:ext uri="{BB962C8B-B14F-4D97-AF65-F5344CB8AC3E}">
        <p14:creationId xmlns:p14="http://schemas.microsoft.com/office/powerpoint/2010/main" val="87376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>
            <a:extLst>
              <a:ext uri="{FF2B5EF4-FFF2-40B4-BE49-F238E27FC236}">
                <a16:creationId xmlns:a16="http://schemas.microsoft.com/office/drawing/2014/main" id="{85FC6B98-066B-2410-34F1-21715FB38C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901" y="1196752"/>
            <a:ext cx="6506459" cy="487984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178FEE4E-9551-ACF0-0207-05A390C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cap="all" dirty="0" err="1"/>
              <a:t>NaŠe</a:t>
            </a:r>
            <a:r>
              <a:rPr lang="cs-CZ" sz="3200" b="1" cap="all" dirty="0"/>
              <a:t> hodnoty</a:t>
            </a:r>
            <a:endParaRPr lang="sk-SK" sz="3200" b="1" cap="all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8C78CF1C-B4AC-4EA7-3910-98E1D09CEA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638800"/>
            <a:ext cx="1121337" cy="119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774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FEE4E-9551-ACF0-0207-05A390C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cap="all" dirty="0" err="1"/>
              <a:t>Poslanie</a:t>
            </a:r>
            <a:r>
              <a:rPr lang="cs-CZ" sz="3200" b="1" cap="all" dirty="0"/>
              <a:t> </a:t>
            </a:r>
            <a:r>
              <a:rPr lang="cs-CZ" sz="3200" b="1" cap="all" dirty="0" err="1"/>
              <a:t>rotary</a:t>
            </a:r>
            <a:endParaRPr lang="sk-SK" sz="3200" b="1" cap="all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1E72A7-BF89-C690-0946-27683C7FD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4400">
              <a:defRPr/>
            </a:pPr>
            <a:endParaRPr lang="sk-SK" altLang="cs-CZ" sz="2800" b="0" u="sng" kern="0" dirty="0">
              <a:solidFill>
                <a:srgbClr val="000000"/>
              </a:solidFill>
            </a:endParaRPr>
          </a:p>
          <a:p>
            <a:r>
              <a:rPr lang="sk-SK" sz="2400" dirty="0">
                <a:latin typeface="Arial Narrow" panose="020B0606020202030204" pitchFamily="34" charset="0"/>
              </a:rPr>
              <a:t>Budovať a rozvíjať priateľstvá</a:t>
            </a:r>
          </a:p>
          <a:p>
            <a:r>
              <a:rPr lang="sk-SK" sz="2400" dirty="0">
                <a:latin typeface="Arial Narrow" panose="020B0606020202030204" pitchFamily="34" charset="0"/>
              </a:rPr>
              <a:t>Pomáhať robiť život krajším a svet lepším</a:t>
            </a:r>
          </a:p>
          <a:p>
            <a:endParaRPr lang="sk-SK" sz="2400" b="1" dirty="0">
              <a:latin typeface="Arial Narrow" panose="020B0606020202030204" pitchFamily="34" charset="0"/>
            </a:endParaRPr>
          </a:p>
          <a:p>
            <a:endParaRPr lang="sk-SK" sz="2400" b="1" dirty="0">
              <a:latin typeface="Arial Narrow" panose="020B0606020202030204" pitchFamily="34" charset="0"/>
            </a:endParaRPr>
          </a:p>
          <a:p>
            <a:endParaRPr lang="sk-SK" sz="2400" b="1" dirty="0">
              <a:latin typeface="Arial Narrow" panose="020B0606020202030204" pitchFamily="34" charset="0"/>
            </a:endParaRPr>
          </a:p>
          <a:p>
            <a:endParaRPr lang="sk-SK" sz="2400" b="1" dirty="0">
              <a:latin typeface="Arial Narrow" panose="020B0606020202030204" pitchFamily="34" charset="0"/>
            </a:endParaRPr>
          </a:p>
          <a:p>
            <a:r>
              <a:rPr lang="sk-SK" sz="2400" b="1" dirty="0">
                <a:latin typeface="Arial Narrow" panose="020B0606020202030204" pitchFamily="34" charset="0"/>
              </a:rPr>
              <a:t>Byť tvorcom nádeje vo svete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235418FD-0A05-61F1-C270-F94A8E0031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492896"/>
            <a:ext cx="2710818" cy="2880750"/>
          </a:xfrm>
          <a:prstGeom prst="rect">
            <a:avLst/>
          </a:prstGeom>
        </p:spPr>
      </p:pic>
      <p:cxnSp>
        <p:nvCxnSpPr>
          <p:cNvPr id="9" name="Rovná spojovacia šípka 8">
            <a:extLst>
              <a:ext uri="{FF2B5EF4-FFF2-40B4-BE49-F238E27FC236}">
                <a16:creationId xmlns:a16="http://schemas.microsoft.com/office/drawing/2014/main" id="{CD0661EE-3402-F1A0-7263-B95D198E6143}"/>
              </a:ext>
            </a:extLst>
          </p:cNvPr>
          <p:cNvCxnSpPr/>
          <p:nvPr/>
        </p:nvCxnSpPr>
        <p:spPr>
          <a:xfrm>
            <a:off x="4572000" y="4581128"/>
            <a:ext cx="8640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716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FEE4E-9551-ACF0-0207-05A390C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cap="all" dirty="0" err="1"/>
              <a:t>Poslanie</a:t>
            </a:r>
            <a:r>
              <a:rPr lang="cs-CZ" sz="3200" b="1" cap="all" dirty="0"/>
              <a:t> </a:t>
            </a:r>
            <a:r>
              <a:rPr lang="cs-CZ" sz="3200" b="1" cap="all" dirty="0" err="1"/>
              <a:t>rotary</a:t>
            </a:r>
            <a:endParaRPr lang="sk-SK" sz="3200" b="1" cap="all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1E72A7-BF89-C690-0946-27683C7FD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914400">
              <a:buNone/>
              <a:defRPr/>
            </a:pPr>
            <a:endParaRPr lang="sk-SK" altLang="cs-CZ" sz="2800" b="0" u="sng" kern="0" dirty="0">
              <a:solidFill>
                <a:srgbClr val="000000"/>
              </a:solidFill>
            </a:endParaRPr>
          </a:p>
          <a:p>
            <a:pPr marL="0" indent="0" defTabSz="914400">
              <a:buNone/>
              <a:defRPr/>
            </a:pPr>
            <a:endParaRPr lang="sk-SK" altLang="cs-CZ" sz="2400" dirty="0">
              <a:latin typeface="Arial Narrow" panose="020B0606020202030204" pitchFamily="34" charset="0"/>
            </a:endParaRPr>
          </a:p>
          <a:p>
            <a:pPr marL="0" indent="0" defTabSz="914400">
              <a:buNone/>
              <a:defRPr/>
            </a:pPr>
            <a:r>
              <a:rPr lang="sk-SK" altLang="cs-CZ" sz="2400" b="1" dirty="0">
                <a:latin typeface="Arial Narrow" panose="020B0606020202030204" pitchFamily="34" charset="0"/>
              </a:rPr>
              <a:t>Priority RI</a:t>
            </a:r>
          </a:p>
          <a:p>
            <a:pPr marL="0" indent="0" defTabSz="914400">
              <a:buNone/>
              <a:defRPr/>
            </a:pPr>
            <a:endParaRPr lang="sk-SK" altLang="cs-CZ" sz="2800" b="0" u="sng" kern="0" dirty="0">
              <a:solidFill>
                <a:srgbClr val="000000"/>
              </a:solidFill>
            </a:endParaRPr>
          </a:p>
          <a:p>
            <a:r>
              <a:rPr lang="sk-SK" sz="2400" dirty="0">
                <a:latin typeface="Arial Narrow" panose="020B0606020202030204" pitchFamily="34" charset="0"/>
              </a:rPr>
              <a:t>Zvýšiť vplyv Rotary</a:t>
            </a:r>
          </a:p>
          <a:p>
            <a:r>
              <a:rPr lang="sk-SK" sz="2400" dirty="0">
                <a:latin typeface="Arial Narrow" panose="020B0606020202030204" pitchFamily="34" charset="0"/>
              </a:rPr>
              <a:t>Rozšíriť dosah Rotary</a:t>
            </a:r>
          </a:p>
          <a:p>
            <a:r>
              <a:rPr lang="sk-SK" sz="2400" dirty="0">
                <a:latin typeface="Arial Narrow" panose="020B0606020202030204" pitchFamily="34" charset="0"/>
              </a:rPr>
              <a:t>Zlepšiť zapojenie všetkých členov Rotary</a:t>
            </a:r>
          </a:p>
          <a:p>
            <a:r>
              <a:rPr lang="sk-SK" sz="2400" dirty="0">
                <a:latin typeface="Arial Narrow" panose="020B0606020202030204" pitchFamily="34" charset="0"/>
              </a:rPr>
              <a:t>Zvýšiť schopnosť prispôsobiť sa 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3F64EFAD-7B98-6325-3AC6-D5B3E8C6CC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638800"/>
            <a:ext cx="1121337" cy="1191630"/>
          </a:xfrm>
          <a:prstGeom prst="rect">
            <a:avLst/>
          </a:prstGeom>
        </p:spPr>
      </p:pic>
      <p:sp>
        <p:nvSpPr>
          <p:cNvPr id="5" name="BlokTextu 4">
            <a:extLst>
              <a:ext uri="{FF2B5EF4-FFF2-40B4-BE49-F238E27FC236}">
                <a16:creationId xmlns:a16="http://schemas.microsoft.com/office/drawing/2014/main" id="{7118E48D-22B5-CEC8-169A-FFBC83476065}"/>
              </a:ext>
            </a:extLst>
          </p:cNvPr>
          <p:cNvSpPr txBox="1"/>
          <p:nvPr/>
        </p:nvSpPr>
        <p:spPr>
          <a:xfrm>
            <a:off x="353819" y="1124744"/>
            <a:ext cx="8466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solidFill>
                  <a:srgbClr val="FDBE11"/>
                </a:solidFill>
                <a:latin typeface="Arial Narrow" panose="020B0606020202030204" pitchFamily="34" charset="0"/>
              </a:rPr>
              <a:t>AKO HO NAPLNIŤ V NAŠICH KLUBOCH A DIŠTRIKTE?</a:t>
            </a:r>
          </a:p>
        </p:txBody>
      </p:sp>
    </p:spTree>
    <p:extLst>
      <p:ext uri="{BB962C8B-B14F-4D97-AF65-F5344CB8AC3E}">
        <p14:creationId xmlns:p14="http://schemas.microsoft.com/office/powerpoint/2010/main" val="2845217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FEE4E-9551-ACF0-0207-05A390C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cap="all" dirty="0" err="1"/>
              <a:t>Poslanie</a:t>
            </a:r>
            <a:r>
              <a:rPr lang="cs-CZ" sz="3200" b="1" cap="all" dirty="0"/>
              <a:t> </a:t>
            </a:r>
            <a:r>
              <a:rPr lang="cs-CZ" sz="3200" b="1" cap="all" dirty="0" err="1"/>
              <a:t>rotary</a:t>
            </a:r>
            <a:endParaRPr lang="sk-SK" sz="3200" b="1" cap="all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1E72A7-BF89-C690-0946-27683C7FD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914400">
              <a:buNone/>
              <a:defRPr/>
            </a:pPr>
            <a:endParaRPr lang="sk-SK" altLang="cs-CZ" sz="2800" b="0" u="sng" kern="0" dirty="0">
              <a:solidFill>
                <a:srgbClr val="000000"/>
              </a:solidFill>
            </a:endParaRPr>
          </a:p>
          <a:p>
            <a:pPr marL="0" indent="0" defTabSz="914400">
              <a:buNone/>
              <a:defRPr/>
            </a:pPr>
            <a:endParaRPr lang="sk-SK" altLang="cs-CZ" sz="2400" b="1" dirty="0">
              <a:latin typeface="Arial Narrow" panose="020B0606020202030204" pitchFamily="34" charset="0"/>
            </a:endParaRPr>
          </a:p>
          <a:p>
            <a:pPr marL="0" indent="0" defTabSz="914400">
              <a:buNone/>
              <a:defRPr/>
            </a:pPr>
            <a:r>
              <a:rPr lang="sk-SK" altLang="cs-CZ" sz="2400" b="1" dirty="0">
                <a:latin typeface="Arial Narrow" panose="020B0606020202030204" pitchFamily="34" charset="0"/>
              </a:rPr>
              <a:t>Adaptácia priorít RI v našich kluboch a dištrikte</a:t>
            </a:r>
          </a:p>
          <a:p>
            <a:pPr marL="0" indent="0" defTabSz="914400">
              <a:buNone/>
              <a:defRPr/>
            </a:pPr>
            <a:endParaRPr lang="sk-SK" altLang="cs-CZ" sz="2800" b="0" u="sng" kern="0" dirty="0">
              <a:solidFill>
                <a:srgbClr val="000000"/>
              </a:solidFill>
            </a:endParaRPr>
          </a:p>
          <a:p>
            <a:r>
              <a:rPr lang="sk-SK" sz="2400" dirty="0">
                <a:latin typeface="Arial Narrow" panose="020B0606020202030204" pitchFamily="34" charset="0"/>
              </a:rPr>
              <a:t>Starostlivosť o členskú základňu, kluby a dištrikt</a:t>
            </a:r>
          </a:p>
          <a:p>
            <a:r>
              <a:rPr lang="sk-SK" sz="2400" dirty="0">
                <a:latin typeface="Arial Narrow" panose="020B0606020202030204" pitchFamily="34" charset="0"/>
              </a:rPr>
              <a:t>Zlepšenie image a komunikácie navonok a predovšetkým dovnútra </a:t>
            </a:r>
          </a:p>
          <a:p>
            <a:r>
              <a:rPr lang="sk-SK" sz="2400" dirty="0">
                <a:latin typeface="Arial Narrow" panose="020B0606020202030204" pitchFamily="34" charset="0"/>
              </a:rPr>
              <a:t>Príležitosti pre mladých – napĺňanie služby mládeži </a:t>
            </a:r>
          </a:p>
          <a:p>
            <a:r>
              <a:rPr lang="sk-SK" sz="2400" dirty="0">
                <a:latin typeface="Arial Narrow" panose="020B0606020202030204" pitchFamily="34" charset="0"/>
              </a:rPr>
              <a:t>Rozvoj priateľstva a </a:t>
            </a:r>
            <a:r>
              <a:rPr lang="sk-SK" sz="2400">
                <a:latin typeface="Arial Narrow" panose="020B0606020202030204" pitchFamily="34" charset="0"/>
              </a:rPr>
              <a:t>medzinárodnej spolupráce </a:t>
            </a:r>
            <a:endParaRPr lang="sk-SK" sz="2400" dirty="0">
              <a:latin typeface="Arial Narrow" panose="020B0606020202030204" pitchFamily="34" charset="0"/>
            </a:endParaRP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0C239B98-7AA5-E104-6AF4-96DBF975F7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638800"/>
            <a:ext cx="1121337" cy="1191630"/>
          </a:xfrm>
          <a:prstGeom prst="rect">
            <a:avLst/>
          </a:prstGeom>
        </p:spPr>
      </p:pic>
      <p:sp>
        <p:nvSpPr>
          <p:cNvPr id="5" name="BlokTextu 4">
            <a:extLst>
              <a:ext uri="{FF2B5EF4-FFF2-40B4-BE49-F238E27FC236}">
                <a16:creationId xmlns:a16="http://schemas.microsoft.com/office/drawing/2014/main" id="{7E89137C-A1FC-8C18-A5C9-3AFFD61F7B36}"/>
              </a:ext>
            </a:extLst>
          </p:cNvPr>
          <p:cNvSpPr txBox="1"/>
          <p:nvPr/>
        </p:nvSpPr>
        <p:spPr>
          <a:xfrm>
            <a:off x="353819" y="1124744"/>
            <a:ext cx="8466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solidFill>
                  <a:srgbClr val="FDBE11"/>
                </a:solidFill>
                <a:latin typeface="Arial Narrow" panose="020B0606020202030204" pitchFamily="34" charset="0"/>
              </a:rPr>
              <a:t>AKO HO NAPLNIŤ V NAŠICH KLUBOCH A DIŠTRIKTE?</a:t>
            </a:r>
          </a:p>
        </p:txBody>
      </p:sp>
    </p:spTree>
    <p:extLst>
      <p:ext uri="{BB962C8B-B14F-4D97-AF65-F5344CB8AC3E}">
        <p14:creationId xmlns:p14="http://schemas.microsoft.com/office/powerpoint/2010/main" val="2650532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FEE4E-9551-ACF0-0207-05A390C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cap="all" dirty="0"/>
              <a:t>PLÁN NA 2023-2024 </a:t>
            </a:r>
            <a:endParaRPr lang="sk-SK" sz="3200" b="1" cap="all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1E72A7-BF89-C690-0946-27683C7FD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19" y="1708652"/>
            <a:ext cx="8229600" cy="4525963"/>
          </a:xfrm>
        </p:spPr>
        <p:txBody>
          <a:bodyPr/>
          <a:lstStyle/>
          <a:p>
            <a:pPr marL="0" indent="0" defTabSz="914400">
              <a:buNone/>
              <a:defRPr/>
            </a:pPr>
            <a:endParaRPr lang="sk-SK" altLang="cs-CZ" sz="2800" b="0" u="sng" kern="0" dirty="0">
              <a:solidFill>
                <a:srgbClr val="000000"/>
              </a:solidFill>
            </a:endParaRPr>
          </a:p>
          <a:p>
            <a:pPr marL="0" indent="0" defTabSz="914400">
              <a:buNone/>
              <a:defRPr/>
            </a:pPr>
            <a:r>
              <a:rPr lang="sk-SK" altLang="cs-CZ" sz="2400" b="1" dirty="0">
                <a:latin typeface="Arial Narrow" panose="020B0606020202030204" pitchFamily="34" charset="0"/>
              </a:rPr>
              <a:t>Záchrana malých klubov</a:t>
            </a:r>
          </a:p>
          <a:p>
            <a:pPr marL="0" indent="0" defTabSz="914400">
              <a:buNone/>
              <a:defRPr/>
            </a:pPr>
            <a:r>
              <a:rPr lang="sk-SK" altLang="cs-CZ" sz="2800" b="0" u="sng" kern="0" dirty="0">
                <a:solidFill>
                  <a:srgbClr val="000000"/>
                </a:solidFill>
              </a:rPr>
              <a:t> 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ADG, člen výboru pre rozvoj členstva, člen sponzorského klubu, PDG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Dotazník pre členov klubov – SWOT test; zistenie všetkých dôvodov, prečo členovia opúšťajú klub – </a:t>
            </a:r>
            <a:r>
              <a:rPr lang="sk-SK" altLang="cs-CZ" sz="2400" dirty="0" err="1">
                <a:latin typeface="Arial Narrow" panose="020B0606020202030204" pitchFamily="34" charset="0"/>
              </a:rPr>
              <a:t>exit</a:t>
            </a:r>
            <a:r>
              <a:rPr lang="sk-SK" altLang="cs-CZ" sz="2400" dirty="0">
                <a:latin typeface="Arial Narrow" panose="020B0606020202030204" pitchFamily="34" charset="0"/>
              </a:rPr>
              <a:t> dotazník/rozhovor; preverenie životaschopnosti klubu; ako dosiahnuť motiváciu existujúcich členov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E350A7B8-AB24-C906-3E64-282BB05D5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638800"/>
            <a:ext cx="1121337" cy="1191630"/>
          </a:xfrm>
          <a:prstGeom prst="rect">
            <a:avLst/>
          </a:prstGeom>
        </p:spPr>
      </p:pic>
      <p:sp>
        <p:nvSpPr>
          <p:cNvPr id="5" name="BlokTextu 4">
            <a:extLst>
              <a:ext uri="{FF2B5EF4-FFF2-40B4-BE49-F238E27FC236}">
                <a16:creationId xmlns:a16="http://schemas.microsoft.com/office/drawing/2014/main" id="{8F44BE24-2A01-CE6A-94B3-E63F28555559}"/>
              </a:ext>
            </a:extLst>
          </p:cNvPr>
          <p:cNvSpPr txBox="1"/>
          <p:nvPr/>
        </p:nvSpPr>
        <p:spPr>
          <a:xfrm>
            <a:off x="353819" y="1124744"/>
            <a:ext cx="84666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solidFill>
                  <a:srgbClr val="FDBE11"/>
                </a:solidFill>
                <a:latin typeface="Arial Narrow" panose="020B0606020202030204" pitchFamily="34" charset="0"/>
              </a:rPr>
              <a:t>STAROSTLIVOSŤ O ČLENSKÚ ZÁKLADŇU, KLUBY A DIŠTRIKT</a:t>
            </a:r>
          </a:p>
        </p:txBody>
      </p:sp>
    </p:spTree>
    <p:extLst>
      <p:ext uri="{BB962C8B-B14F-4D97-AF65-F5344CB8AC3E}">
        <p14:creationId xmlns:p14="http://schemas.microsoft.com/office/powerpoint/2010/main" val="2901692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FEE4E-9551-ACF0-0207-05A390C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cap="all" dirty="0"/>
              <a:t>PLÁN NA </a:t>
            </a:r>
            <a:r>
              <a:rPr lang="sk-SK" sz="3200" b="1" cap="all" dirty="0"/>
              <a:t>2023-2024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1E72A7-BF89-C690-0946-27683C7FD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753430"/>
            <a:ext cx="8229600" cy="4525963"/>
          </a:xfrm>
        </p:spPr>
        <p:txBody>
          <a:bodyPr/>
          <a:lstStyle/>
          <a:p>
            <a:pPr marL="0" indent="0" defTabSz="914400">
              <a:buNone/>
              <a:defRPr/>
            </a:pPr>
            <a:endParaRPr lang="sk-SK" altLang="cs-CZ" sz="2800" b="0" u="sng" kern="0" dirty="0">
              <a:solidFill>
                <a:srgbClr val="000000"/>
              </a:solidFill>
            </a:endParaRPr>
          </a:p>
          <a:p>
            <a:pPr marL="0" indent="0" defTabSz="914400">
              <a:buNone/>
              <a:defRPr/>
            </a:pPr>
            <a:r>
              <a:rPr lang="sk-SK" altLang="cs-CZ" sz="2400" b="1" dirty="0">
                <a:latin typeface="Arial Narrow" panose="020B0606020202030204" pitchFamily="34" charset="0"/>
              </a:rPr>
              <a:t>Zakladanie nových klubov</a:t>
            </a:r>
            <a:endParaRPr lang="sk-SK" altLang="cs-CZ" sz="2800" b="0" u="sng" kern="0" dirty="0">
              <a:solidFill>
                <a:srgbClr val="000000"/>
              </a:solidFill>
            </a:endParaRP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Zmapovanie krajských, okresných a miest s tradíciou Rotary s chýbajúcimi klubmi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Spolupráca s ADG a PR výborom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Program komunikácie s významnými členmi miestnych komunít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Diverzita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Cielená miestna online kampaň 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96C829F6-0E89-0701-4F86-9F0ED4B20B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638800"/>
            <a:ext cx="1121337" cy="1191630"/>
          </a:xfrm>
          <a:prstGeom prst="rect">
            <a:avLst/>
          </a:prstGeom>
        </p:spPr>
      </p:pic>
      <p:sp>
        <p:nvSpPr>
          <p:cNvPr id="5" name="BlokTextu 4">
            <a:extLst>
              <a:ext uri="{FF2B5EF4-FFF2-40B4-BE49-F238E27FC236}">
                <a16:creationId xmlns:a16="http://schemas.microsoft.com/office/drawing/2014/main" id="{8159F458-6CB4-2235-315C-80753A3D5A9F}"/>
              </a:ext>
            </a:extLst>
          </p:cNvPr>
          <p:cNvSpPr txBox="1"/>
          <p:nvPr/>
        </p:nvSpPr>
        <p:spPr>
          <a:xfrm>
            <a:off x="353819" y="1168112"/>
            <a:ext cx="8466653" cy="867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solidFill>
                  <a:srgbClr val="FDBE11"/>
                </a:solidFill>
                <a:latin typeface="Arial Narrow" panose="020B0606020202030204" pitchFamily="34" charset="0"/>
              </a:rPr>
              <a:t>STAROSTLIVOSŤ O ČLENSKÚ ZÁKLADŇU, KLUBY A DIŠTRIKT</a:t>
            </a:r>
          </a:p>
        </p:txBody>
      </p:sp>
    </p:spTree>
    <p:extLst>
      <p:ext uri="{BB962C8B-B14F-4D97-AF65-F5344CB8AC3E}">
        <p14:creationId xmlns:p14="http://schemas.microsoft.com/office/powerpoint/2010/main" val="3155743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FEE4E-9551-ACF0-0207-05A390C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cap="all" dirty="0"/>
              <a:t>PLÁN NA 2023-2024 </a:t>
            </a:r>
            <a:endParaRPr lang="sk-SK" sz="3200" b="1" cap="all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1E72A7-BF89-C690-0946-27683C7FD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914400">
              <a:buNone/>
              <a:defRPr/>
            </a:pPr>
            <a:r>
              <a:rPr lang="sk-SK" sz="2800" b="1" dirty="0">
                <a:solidFill>
                  <a:srgbClr val="FDBE11"/>
                </a:solidFill>
                <a:latin typeface="Arial Narrow" panose="020B0606020202030204" pitchFamily="34" charset="0"/>
              </a:rPr>
              <a:t>STAROSTLIVOSŤ O ČLENSKÚ ZÁKLADŇU, KLUBY A DIŠTRIKT</a:t>
            </a:r>
            <a:endParaRPr lang="sk-SK" altLang="cs-CZ" sz="2800" b="0" u="sng" kern="0" dirty="0">
              <a:solidFill>
                <a:srgbClr val="000000"/>
              </a:solidFill>
            </a:endParaRPr>
          </a:p>
          <a:p>
            <a:pPr marL="0" indent="0" defTabSz="914400">
              <a:buNone/>
              <a:defRPr/>
            </a:pPr>
            <a:r>
              <a:rPr lang="sk-SK" altLang="cs-CZ" sz="2400" b="1" dirty="0">
                <a:latin typeface="Arial Narrow" panose="020B0606020202030204" pitchFamily="34" charset="0"/>
              </a:rPr>
              <a:t>DG a Výkonný výbor</a:t>
            </a:r>
          </a:p>
          <a:p>
            <a:pPr marL="0" indent="0" defTabSz="914400">
              <a:buNone/>
              <a:defRPr/>
            </a:pPr>
            <a:endParaRPr lang="sk-SK" altLang="cs-CZ" sz="2800" b="0" u="sng" kern="0" dirty="0">
              <a:solidFill>
                <a:srgbClr val="000000"/>
              </a:solidFill>
            </a:endParaRP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Prijatie plánu nástupníctva 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Starostlivosť o </a:t>
            </a:r>
            <a:r>
              <a:rPr lang="sk-SK" altLang="cs-CZ" sz="2400" dirty="0" err="1">
                <a:latin typeface="Arial Narrow" panose="020B0606020202030204" pitchFamily="34" charset="0"/>
              </a:rPr>
              <a:t>Rotaract</a:t>
            </a:r>
            <a:r>
              <a:rPr lang="sk-SK" altLang="cs-CZ" sz="2400" dirty="0">
                <a:latin typeface="Arial Narrow" panose="020B0606020202030204" pitchFamily="34" charset="0"/>
              </a:rPr>
              <a:t> kluby a zapojenie ich členov do dištriktových výborov a pracovných skupín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Pravidelné stretnutia (min. raz ročne aj osobné) s ADG a dištriktovými výbormi 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0AAFC92C-1F2E-CB87-6A67-5CB4A7CA1A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638800"/>
            <a:ext cx="1121337" cy="119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211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FEE4E-9551-ACF0-0207-05A390C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cap="all" dirty="0"/>
              <a:t>PLÁN NA 2023-2024  </a:t>
            </a:r>
            <a:endParaRPr lang="sk-SK" sz="3200" b="1" cap="all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1E72A7-BF89-C690-0946-27683C7FD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914400">
              <a:buNone/>
              <a:defRPr/>
            </a:pPr>
            <a:r>
              <a:rPr lang="sk-SK" sz="2800" b="1" dirty="0">
                <a:solidFill>
                  <a:srgbClr val="FDBE11"/>
                </a:solidFill>
                <a:latin typeface="Arial Narrow" panose="020B0606020202030204" pitchFamily="34" charset="0"/>
              </a:rPr>
              <a:t>ZLEPŠENIE IMAGE A KOMUNIKÁCIE NAVONOK A PREDOVŠETKÝM DOVNÚTRA</a:t>
            </a:r>
            <a:endParaRPr lang="sk-SK" altLang="cs-CZ" sz="2800" b="0" u="sng" kern="0" dirty="0">
              <a:solidFill>
                <a:srgbClr val="000000"/>
              </a:solidFill>
            </a:endParaRPr>
          </a:p>
          <a:p>
            <a:pPr marL="0" indent="0" defTabSz="914400">
              <a:buNone/>
              <a:defRPr/>
            </a:pPr>
            <a:r>
              <a:rPr lang="sk-SK" altLang="cs-CZ" sz="2400" b="1" dirty="0">
                <a:latin typeface="Arial Narrow" panose="020B0606020202030204" pitchFamily="34" charset="0"/>
              </a:rPr>
              <a:t>Dištriktový </a:t>
            </a:r>
            <a:r>
              <a:rPr lang="sk-SK" altLang="cs-CZ" sz="2400" b="1" dirty="0" err="1">
                <a:latin typeface="Arial Narrow" panose="020B0606020202030204" pitchFamily="34" charset="0"/>
              </a:rPr>
              <a:t>newsletter</a:t>
            </a:r>
            <a:endParaRPr lang="sk-SK" altLang="cs-CZ" sz="2400" b="1" dirty="0">
              <a:latin typeface="Arial Narrow" panose="020B0606020202030204" pitchFamily="34" charset="0"/>
            </a:endParaRPr>
          </a:p>
          <a:p>
            <a:pPr marL="0" indent="0" defTabSz="914400">
              <a:buNone/>
              <a:defRPr/>
            </a:pPr>
            <a:endParaRPr lang="sk-SK" altLang="cs-CZ" sz="2400" b="1" dirty="0">
              <a:latin typeface="Arial Narrow" panose="020B0606020202030204" pitchFamily="34" charset="0"/>
            </a:endParaRP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Potreba častejšej a pružnejšej komunikácie </a:t>
            </a:r>
          </a:p>
          <a:p>
            <a:pPr defTabSz="914400">
              <a:defRPr/>
            </a:pPr>
            <a:r>
              <a:rPr lang="sk-SK" altLang="cs-CZ" sz="2400" dirty="0">
                <a:latin typeface="Arial Narrow" panose="020B0606020202030204" pitchFamily="34" charset="0"/>
              </a:rPr>
              <a:t>Pravidelný a trvalý priestor pre klubové správy, Rotary </a:t>
            </a:r>
            <a:r>
              <a:rPr lang="sk-SK" altLang="cs-CZ" sz="2400" dirty="0" err="1">
                <a:latin typeface="Arial Narrow" panose="020B0606020202030204" pitchFamily="34" charset="0"/>
              </a:rPr>
              <a:t>Foundation</a:t>
            </a:r>
            <a:r>
              <a:rPr lang="sk-SK" altLang="cs-CZ" sz="2400" dirty="0">
                <a:latin typeface="Arial Narrow" panose="020B0606020202030204" pitchFamily="34" charset="0"/>
              </a:rPr>
              <a:t>, informácie z výborov, pracovných skupín, Ústavu, </a:t>
            </a:r>
            <a:r>
              <a:rPr lang="sk-SK" altLang="cs-CZ" sz="2400" dirty="0" err="1">
                <a:latin typeface="Arial Narrow" panose="020B0606020202030204" pitchFamily="34" charset="0"/>
              </a:rPr>
              <a:t>Fellowshipov</a:t>
            </a:r>
            <a:r>
              <a:rPr lang="sk-SK" altLang="cs-CZ" sz="2400" dirty="0">
                <a:latin typeface="Arial Narrow" panose="020B0606020202030204" pitchFamily="34" charset="0"/>
              </a:rPr>
              <a:t>, ICC</a:t>
            </a:r>
          </a:p>
          <a:p>
            <a:pPr defTabSz="914400">
              <a:defRPr/>
            </a:pPr>
            <a:r>
              <a:rPr lang="sk-SK" altLang="cs-CZ" sz="2400" b="0" kern="0" dirty="0">
                <a:solidFill>
                  <a:srgbClr val="000000"/>
                </a:solidFill>
                <a:latin typeface="Arial Narrow" panose="020B0606020202030204" pitchFamily="34" charset="0"/>
              </a:rPr>
              <a:t>„Viete, že...“ a „Viete to...“ rubriky</a:t>
            </a:r>
          </a:p>
          <a:p>
            <a:pPr defTabSz="914400">
              <a:defRPr/>
            </a:pPr>
            <a:r>
              <a:rPr lang="sk-SK" altLang="cs-CZ" sz="2400" kern="0" dirty="0">
                <a:solidFill>
                  <a:srgbClr val="000000"/>
                </a:solidFill>
                <a:latin typeface="Arial Narrow" panose="020B0606020202030204" pitchFamily="34" charset="0"/>
              </a:rPr>
              <a:t>Zapojenie </a:t>
            </a:r>
            <a:r>
              <a:rPr lang="sk-SK" altLang="cs-CZ" sz="2400" kern="0" dirty="0" err="1">
                <a:solidFill>
                  <a:srgbClr val="000000"/>
                </a:solidFill>
                <a:latin typeface="Arial Narrow" panose="020B0606020202030204" pitchFamily="34" charset="0"/>
              </a:rPr>
              <a:t>Rotaract</a:t>
            </a:r>
            <a:endParaRPr lang="sk-SK" altLang="cs-CZ" sz="2800" b="0" kern="0" dirty="0">
              <a:solidFill>
                <a:srgbClr val="000000"/>
              </a:solidFill>
            </a:endParaRP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0AAFC92C-1F2E-CB87-6A67-5CB4A7CA1A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638800"/>
            <a:ext cx="1121337" cy="119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1605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mmunications_white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420</Words>
  <Application>Microsoft Office PowerPoint</Application>
  <PresentationFormat>Předvádění na obrazovce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20" baseType="lpstr">
      <vt:lpstr>Arial</vt:lpstr>
      <vt:lpstr>Arial Narrow</vt:lpstr>
      <vt:lpstr>Arial Narrow Bold</vt:lpstr>
      <vt:lpstr>Calibri</vt:lpstr>
      <vt:lpstr>Georgia</vt:lpstr>
      <vt:lpstr>Custom Design</vt:lpstr>
      <vt:lpstr>Communications_white</vt:lpstr>
      <vt:lpstr>Kľúčové ciele na rok 2023 - 2024</vt:lpstr>
      <vt:lpstr>NaŠe hodnoty</vt:lpstr>
      <vt:lpstr>Poslanie rotary</vt:lpstr>
      <vt:lpstr>Poslanie rotary</vt:lpstr>
      <vt:lpstr>Poslanie rotary</vt:lpstr>
      <vt:lpstr>PLÁN NA 2023-2024 </vt:lpstr>
      <vt:lpstr>PLÁN NA 2023-2024 </vt:lpstr>
      <vt:lpstr>PLÁN NA 2023-2024 </vt:lpstr>
      <vt:lpstr>PLÁN NA 2023-2024  </vt:lpstr>
      <vt:lpstr>PLÁN NA 2023-2024  </vt:lpstr>
      <vt:lpstr>PLÁN NA 2023-2024  </vt:lpstr>
      <vt:lpstr>PLÁN NA 2023-2024 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Windows User</dc:creator>
  <cp:lastModifiedBy>Vít Karel PhDr. Ph.D.</cp:lastModifiedBy>
  <cp:revision>27</cp:revision>
  <dcterms:created xsi:type="dcterms:W3CDTF">2016-12-16T16:39:14Z</dcterms:created>
  <dcterms:modified xsi:type="dcterms:W3CDTF">2023-05-30T13:10:21Z</dcterms:modified>
</cp:coreProperties>
</file>