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357" r:id="rId2"/>
    <p:sldId id="1359" r:id="rId3"/>
    <p:sldId id="1385" r:id="rId4"/>
    <p:sldId id="1386" r:id="rId5"/>
    <p:sldId id="138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E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2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00" y="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1FBB1-968A-4998-A6BA-86D7D3AC4B3E}" type="datetimeFigureOut">
              <a:rPr lang="en-US" smtClean="0"/>
              <a:t>3/13/26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7C851-4B6B-4B70-A8AC-D84D3677F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24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6CE00-3CAE-4DC8-5D23-BD65056E5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D3D8C1-2155-4C52-B291-D53A30EDF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F3941-9AB6-042D-8D01-7BAF5CA4B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A7E6B-D614-09A8-746F-BA26AF982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81065-013C-EB45-309B-9E4074C0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776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9BD6E-FA43-3CED-1013-4D9DEE01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25604E-AB41-CC2F-570A-A93A2D920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06059-952D-6B71-2014-508A26C42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D2CD0-B8DA-9F8C-5558-A1295AB82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0E063-95E7-E4A1-3816-0BA17B60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34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03D1D2-0619-F1E3-A480-88DB9E16FF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360EC5-8B2D-2BBE-58F8-78693CA0E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5F8E6-E304-EA17-8134-110B0BA4E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3FB0B-CC0A-9565-20D8-3234B3B9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52A85-9729-F959-1ED7-97025E927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132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7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95DE7-FE20-C407-CBDD-CC3469E54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9669D-A21A-CD1E-484B-2E673AAF3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C53CF-AA3D-8342-6695-B77E36799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E6DC8-7869-E54A-300C-110C33B86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155AA-F7D2-3257-3BBE-0184E9E8A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40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D3103-B886-1FDE-640D-4E0E60E4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8A1FA-C445-1909-C4E0-276C483CB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E38E6-A438-BC08-AD0B-438989CC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8DA84-32E7-6A7E-5363-C235E08AA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2625F-C24F-B4E7-187A-4B0BA580B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194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20079-DBA8-EF56-5E0C-233936C0D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A847F-2325-B846-35AA-684D5BAE52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10047-911B-C88E-DFF7-07D549937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3DA9B-C1C3-A5A7-848A-16A4534D4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9CA23-97A9-74B9-3036-9067D4149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232AF2-86B8-81F9-5E1E-0C48218F5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70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B58C3-5449-499E-DFA2-790F9D385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4F4D5-3291-EB99-E8E6-07F2B2150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7925D-AA4D-1C99-B7D1-FF293BCCC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C7CEF3-F88B-D820-1A6E-34FA5AEE0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FCD33C-8BD4-8FA4-3321-C324760EF6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287942-7B72-5BEF-6DEC-D94311E35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1A7B29-A560-24BC-DB51-30508D473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45A7F7-0A01-8E7B-58AD-22F879413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48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54899-B208-8DA7-3DB3-7F2A561C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085F2A-435B-E042-5DC3-CFC98D8CC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915AF9-C89C-8349-8028-990FE8056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421620-DAF6-3D70-D323-A40421A1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56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114442-7150-BD6B-E853-1E90C5B1D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889862-F5F4-425C-1280-616CBDE08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A25A7-B19E-5C4D-EE1F-D601192EF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589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CF5B5-4A50-9835-847B-E647FD102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E5A6E-F22C-EC80-CDD5-1010C85F9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70C3E-6917-3D29-A172-9BB94AA2A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EF56E-37F0-3B05-64B3-7F2ACE4DB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D7351-93C8-AC7C-88C2-82494BF6B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6C2F6B-70EF-467D-EAB1-E5FF14436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04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D540E-1FF0-7CE1-6FEB-7D07903F7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4C9F37-885E-A680-2592-4A90B4A41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636AE-74E4-72EF-688B-0B62D9B0C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AFD1F-B0F2-21C0-8D1A-4414762D1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CF864-B416-ADCD-D0F6-72D4AC96C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90FA8-390F-E29B-780A-759B50110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835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F081EF-9B84-C671-2C62-1523CDB24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5A37A-6E8C-B196-2C74-270151BFE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1D94E-10BF-7923-1D4A-495F3A9CA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87CEE-9D93-405E-AF64-BDAA9FF0CFA6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0094C-38B8-140B-6041-58A653675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B8795-3D2C-BA0C-05E3-D0949D6D6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25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89423-6793-7944-B972-2B19868041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Dištrikt</a:t>
            </a:r>
            <a:r>
              <a:rPr lang="en-US" sz="2000" dirty="0"/>
              <a:t> 2240 </a:t>
            </a:r>
            <a:r>
              <a:rPr lang="en-US" sz="2000" dirty="0" err="1"/>
              <a:t>Česká</a:t>
            </a:r>
            <a:r>
              <a:rPr lang="en-US" sz="2000" dirty="0"/>
              <a:t> a </a:t>
            </a:r>
            <a:r>
              <a:rPr lang="en-US" sz="2000" dirty="0" err="1"/>
              <a:t>Slovenská</a:t>
            </a:r>
            <a:r>
              <a:rPr lang="en-US" sz="2000" dirty="0"/>
              <a:t> </a:t>
            </a:r>
            <a:r>
              <a:rPr lang="en-US" sz="2000" dirty="0" err="1"/>
              <a:t>republika</a:t>
            </a:r>
            <a:endParaRPr lang="en-US" sz="20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51E5E0E-2AED-1641-81E5-1993EABF65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A04083-8AFB-4537-88C7-C764DD9CE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69458" y="298132"/>
            <a:ext cx="3250925" cy="163220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CB1C426-314D-499B-B966-35B468F0A216}"/>
              </a:ext>
            </a:extLst>
          </p:cNvPr>
          <p:cNvSpPr/>
          <p:nvPr/>
        </p:nvSpPr>
        <p:spPr>
          <a:xfrm>
            <a:off x="0" y="0"/>
            <a:ext cx="12192000" cy="505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EA0127-1765-4F66-8191-91324579F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468" y="-110066"/>
            <a:ext cx="12202468" cy="505813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91630" y="1608739"/>
            <a:ext cx="580285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noProof="1">
                <a:solidFill>
                  <a:schemeClr val="bg1"/>
                </a:solidFill>
                <a:latin typeface="Calibri" panose="020F0502020204030204" pitchFamily="34" charset="0"/>
              </a:rPr>
              <a:t>Dištriktové školiace zhromaždenie (DŠZ)                             a President Elect Learning Seminar (PELS) 2026</a:t>
            </a:r>
          </a:p>
          <a:p>
            <a:pPr algn="ctr"/>
            <a:endParaRPr lang="sk-SK" sz="2400" noProof="1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r>
              <a:rPr lang="sk-SK" noProof="1">
                <a:solidFill>
                  <a:srgbClr val="002060"/>
                </a:solidFill>
                <a:latin typeface="Calibri" panose="020F0502020204030204" pitchFamily="34" charset="0"/>
              </a:rPr>
              <a:t>POD ZÁŠTITOU PRIMÁTORKY ŠTATUTÁRNEHO MESTA OLOMOUC Mgr.Miroslavy Ferancovej </a:t>
            </a:r>
            <a:r>
              <a:rPr lang="sk-SK" noProof="1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</a:p>
          <a:p>
            <a:pPr algn="ctr"/>
            <a:r>
              <a:rPr lang="sk-SK" sz="4000" noProof="1">
                <a:solidFill>
                  <a:schemeClr val="bg1"/>
                </a:solidFill>
                <a:latin typeface="Calibri" panose="020F0502020204030204" pitchFamily="34" charset="0"/>
              </a:rPr>
              <a:t>20.3. – 21.3.2026 </a:t>
            </a:r>
          </a:p>
          <a:p>
            <a:pPr algn="ctr"/>
            <a:endParaRPr lang="sk-SK" sz="4000" noProof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C63F2C-9993-3443-C95E-ADB3F2D26A08}"/>
              </a:ext>
            </a:extLst>
          </p:cNvPr>
          <p:cNvSpPr txBox="1">
            <a:spLocks/>
          </p:cNvSpPr>
          <p:nvPr/>
        </p:nvSpPr>
        <p:spPr bwMode="auto">
          <a:xfrm>
            <a:off x="1074467" y="4073407"/>
            <a:ext cx="4837175" cy="89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sk-SK" altLang="sk-SK" sz="4000" dirty="0">
                <a:solidFill>
                  <a:schemeClr val="bg1"/>
                </a:solidFill>
              </a:rPr>
              <a:t>PROGRAM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E74B750-2454-BF47-2F13-9754325E2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8966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89423-6793-7944-B972-2B19868041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noProof="1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51E5E0E-2AED-1641-81E5-1993EABF65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1"/>
              <a:t>Dištrikt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B1C426-314D-499B-B966-35B468F0A216}"/>
              </a:ext>
            </a:extLst>
          </p:cNvPr>
          <p:cNvSpPr/>
          <p:nvPr/>
        </p:nvSpPr>
        <p:spPr>
          <a:xfrm>
            <a:off x="0" y="0"/>
            <a:ext cx="12192000" cy="505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b="1" i="1" noProof="1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	</a:t>
            </a:r>
            <a:r>
              <a:rPr lang="en-US" sz="2000" b="1" i="1" noProof="1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	</a:t>
            </a:r>
          </a:p>
          <a:p>
            <a:pPr>
              <a:defRPr/>
            </a:pPr>
            <a:endParaRPr lang="en-US" sz="2000" b="1" i="1" noProof="1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>
              <a:defRPr/>
            </a:pPr>
            <a:endParaRPr lang="en-US" sz="2000" b="1" i="1" noProof="1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>
              <a:defRPr/>
            </a:pPr>
            <a:r>
              <a:rPr lang="en-US" sz="2000" b="1" i="1" noProof="1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		</a:t>
            </a:r>
            <a:endParaRPr lang="en-US" noProof="1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84A1341-0BB0-4A0A-B76D-EECAF44038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608">
            <a:off x="247045" y="471082"/>
            <a:ext cx="1180586" cy="5043553"/>
          </a:xfrm>
          <a:prstGeom prst="rect">
            <a:avLst/>
          </a:prstGeom>
          <a:effectLst>
            <a:outerShdw blurRad="10287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0270D6F5-3FBC-7527-24D7-CC57EF3EA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E33CD262-196F-ABB1-57AB-E338C86A9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675" y="232509"/>
            <a:ext cx="9674139" cy="804142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noProof="1">
                <a:latin typeface="Arial Narrow" panose="020B0606020202030204" pitchFamily="34" charset="0"/>
              </a:rPr>
              <a:t>Piatok 20.3.2026</a:t>
            </a:r>
          </a:p>
        </p:txBody>
      </p:sp>
      <p:graphicFrame>
        <p:nvGraphicFramePr>
          <p:cNvPr id="2" name="Tabuľka 1">
            <a:extLst>
              <a:ext uri="{FF2B5EF4-FFF2-40B4-BE49-F238E27FC236}">
                <a16:creationId xmlns:a16="http://schemas.microsoft.com/office/drawing/2014/main" id="{B5ED9F77-2E7F-7801-30AE-81ED9F823EC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03431158"/>
              </p:ext>
            </p:extLst>
          </p:nvPr>
        </p:nvGraphicFramePr>
        <p:xfrm>
          <a:off x="1766961" y="1269159"/>
          <a:ext cx="9581854" cy="2620161"/>
        </p:xfrm>
        <a:graphic>
          <a:graphicData uri="http://schemas.openxmlformats.org/drawingml/2006/table">
            <a:tbl>
              <a:tblPr/>
              <a:tblGrid>
                <a:gridCol w="499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0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15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10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42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05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980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noProof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Čas</a:t>
                      </a:r>
                    </a:p>
                  </a:txBody>
                  <a:tcPr marL="36003" marR="8071" marT="8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noProof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Trvání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noProof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Aktivita/Téma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noProof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Moderuje/prezentuje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noProof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noProof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Účast/Místo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15:00</a:t>
                      </a:r>
                    </a:p>
                  </a:txBody>
                  <a:tcPr marL="36003" marR="8071" marT="8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Registrácia účastníkov PELS a DŠZ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FOYER hotela Flóra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15:00</a:t>
                      </a:r>
                    </a:p>
                  </a:txBody>
                  <a:tcPr marL="36003" marR="8071" marT="8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Zahájenie tichej dražby 2 obrazov (výťažok pôjde na projekty RC Olomouc a RC Olomouc City) - vyjarenie vďaky DGE I. Lengovej za každoročnú organizáciu DŠZ a PELS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FOYER hotela Flóra</a:t>
                      </a:r>
                    </a:p>
                    <a:p>
                      <a:pPr algn="ctr" fontAlgn="b"/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16:00</a:t>
                      </a:r>
                    </a:p>
                  </a:txBody>
                  <a:tcPr marL="36003" marR="8071" marT="8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16:45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Úlohy ADG na rok 2026/2027 a stretnutie ADG s členmi Výkonnej rady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I.Lengová DGE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workshop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SLUNEČNICE (10.posch.)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16:45</a:t>
                      </a:r>
                    </a:p>
                  </a:txBody>
                  <a:tcPr marL="36003" marR="8071" marT="8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Moderovaná prehliadka Olomouca pre účastníkov PELS a DŠZ (realizovaná organizačným výborom PELS a DŠZ)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9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19:00</a:t>
                      </a:r>
                    </a:p>
                  </a:txBody>
                  <a:tcPr marL="36003" marR="8071" marT="8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Spoločná večera a stretnutie účastníkov konferencie - švédske stoly Hotel Flóra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Hotel Flóra (Reštaurácia, Astra, Chryzantéma, Tulipán) 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49708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70504-C46A-71BF-A534-4118AB2E3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0B6FF-580B-30A4-0EC5-6FA4E68A9C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noProof="1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94A759A-C83E-C23F-0D18-CBC3205390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1"/>
              <a:t>Dištrikt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F24CE0-09A9-55AE-ABF3-7E6510CCAF7B}"/>
              </a:ext>
            </a:extLst>
          </p:cNvPr>
          <p:cNvSpPr/>
          <p:nvPr/>
        </p:nvSpPr>
        <p:spPr>
          <a:xfrm>
            <a:off x="-67817" y="10345"/>
            <a:ext cx="12192000" cy="505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b="1" i="1" noProof="1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	</a:t>
            </a:r>
            <a:r>
              <a:rPr lang="en-US" sz="2000" b="1" i="1" noProof="1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	</a:t>
            </a:r>
          </a:p>
          <a:p>
            <a:pPr>
              <a:defRPr/>
            </a:pPr>
            <a:endParaRPr lang="en-US" sz="2000" b="1" i="1" noProof="1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>
              <a:defRPr/>
            </a:pPr>
            <a:endParaRPr lang="en-US" sz="2000" b="1" i="1" noProof="1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>
              <a:defRPr/>
            </a:pPr>
            <a:r>
              <a:rPr lang="en-US" sz="2000" b="1" i="1" noProof="1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		</a:t>
            </a:r>
            <a:endParaRPr lang="en-US" noProof="1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3F76800-3FE8-B767-DF43-6EE39DF6BC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608">
            <a:off x="247045" y="471082"/>
            <a:ext cx="1180586" cy="5043553"/>
          </a:xfrm>
          <a:prstGeom prst="rect">
            <a:avLst/>
          </a:prstGeom>
          <a:effectLst>
            <a:outerShdw blurRad="10287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31360085-EA09-9480-D60A-C06C6C097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D6443A33-01B7-0976-59C3-BDB0DA9D7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629" y="90995"/>
            <a:ext cx="9674139" cy="804142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noProof="1">
                <a:latin typeface="Arial Narrow" panose="020B0606020202030204" pitchFamily="34" charset="0"/>
              </a:rPr>
              <a:t>Sobota 21.3.2026</a:t>
            </a:r>
          </a:p>
        </p:txBody>
      </p:sp>
      <p:graphicFrame>
        <p:nvGraphicFramePr>
          <p:cNvPr id="2" name="Tabuľka 1">
            <a:extLst>
              <a:ext uri="{FF2B5EF4-FFF2-40B4-BE49-F238E27FC236}">
                <a16:creationId xmlns:a16="http://schemas.microsoft.com/office/drawing/2014/main" id="{BD60C27D-9C9B-6531-590D-6133D97B9047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70812969"/>
              </p:ext>
            </p:extLst>
          </p:nvPr>
        </p:nvGraphicFramePr>
        <p:xfrm>
          <a:off x="1611086" y="762759"/>
          <a:ext cx="9601900" cy="4107180"/>
        </p:xfrm>
        <a:graphic>
          <a:graphicData uri="http://schemas.openxmlformats.org/drawingml/2006/table">
            <a:tbl>
              <a:tblPr/>
              <a:tblGrid>
                <a:gridCol w="519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09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85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42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05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3623">
                <a:tc gridSpan="2">
                  <a:txBody>
                    <a:bodyPr/>
                    <a:lstStyle/>
                    <a:p>
                      <a:pPr algn="ctr" fontAlgn="b"/>
                      <a:endParaRPr lang="en-US" sz="1000" b="1" i="0" u="none" strike="noStrike" noProof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noProof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Trvání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noProof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Aktivita/Téma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noProof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Moderuje/prezentuje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noProof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noProof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Účast/Místo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3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08:15</a:t>
                      </a:r>
                    </a:p>
                  </a:txBody>
                  <a:tcPr marL="36003" marR="8071" marT="8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08:30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Zahájenie Dištriktového školiaceho zhromaždenia a President Elect Learning Seminar, privítanie prezidenti RC Olomouc a Olomouc City, zástupca mesta Olomouc, hymna RI, </a:t>
                      </a:r>
                      <a:r>
                        <a:rPr lang="en-US" sz="1000" kern="1200" noProof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zdravica riaditeľa Okresní hospodářské komory Olomouc PhDr.Radima Kašpara, MBA</a:t>
                      </a:r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PDG George Podzimek</a:t>
                      </a:r>
                    </a:p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DG Jan Bílek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Narcis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5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08:30</a:t>
                      </a:r>
                    </a:p>
                  </a:txBody>
                  <a:tcPr marL="36003" marR="8071" marT="8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08:40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0" i="0" u="none" strike="noStrike" kern="1200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Privítanie zahraničných hostí, význam a ciele DŠZ a PELS, pozdrav DGE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DG J. Bílek, DGE I.Lengová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Narcis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08:40</a:t>
                      </a:r>
                    </a:p>
                  </a:txBody>
                  <a:tcPr marL="36003" marR="8071" marT="8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09:00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Vystúpenie RI Kordinátora Regiónu 24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kern="1200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Walter Ebner </a:t>
                      </a:r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Prezentácia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Narcis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5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09:00</a:t>
                      </a:r>
                    </a:p>
                  </a:txBody>
                  <a:tcPr marL="36003" marR="8071" marT="8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09:15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Vystúpenie zahraničného hosťa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 Shobhna Shah, IRFHP, RC Leoben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Prezentácia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Narcis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4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09:15</a:t>
                      </a:r>
                    </a:p>
                  </a:txBody>
                  <a:tcPr marL="36003" marR="8071" marT="8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09:30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Vystúpenie zahraničného hosťa</a:t>
                      </a:r>
                    </a:p>
                    <a:p>
                      <a:pPr algn="l" fontAlgn="b"/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 Tetyana Kachala </a:t>
                      </a:r>
                    </a:p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ICC D2240 a D2232, RC Užhorod Skala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Prezentácia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Narcis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kern="1200" noProof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09:30</a:t>
                      </a:r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kern="1200" noProof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09:45 </a:t>
                      </a:r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Strategický plán Dištriktu 2240 na rok 2026/2027 a posolstvo nastupujúceho prezidenta RI Olayinka Hakeem Babalolu</a:t>
                      </a:r>
                    </a:p>
                    <a:p>
                      <a:pPr algn="l" fontAlgn="b"/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kern="1200" noProof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DGE I.Lengová</a:t>
                      </a:r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Prezentácia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Narcis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001"/>
                  </a:ext>
                </a:extLst>
              </a:tr>
              <a:tr h="153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09:45</a:t>
                      </a:r>
                    </a:p>
                  </a:txBody>
                  <a:tcPr marL="36003" marR="8071" marT="8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09:55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Kontinuita a náčrt stratégie dištriktu na ďalšie obdobie 2027/2028 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DGN T. Petřík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Prednáška 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Narcis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457567"/>
                  </a:ext>
                </a:extLst>
              </a:tr>
              <a:tr h="29952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09:55</a:t>
                      </a:r>
                    </a:p>
                  </a:txBody>
                  <a:tcPr marL="36003" marR="8071" marT="8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10:05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Odovzdanie ocenenia CTB Miloslavovi Kamasovi a Věre Zukalovej 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DG J. Bílek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Narcis</a:t>
                      </a:r>
                    </a:p>
                    <a:p>
                      <a:pPr algn="ctr" fontAlgn="b"/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892565"/>
                  </a:ext>
                </a:extLst>
              </a:tr>
              <a:tr h="20041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10:05</a:t>
                      </a:r>
                    </a:p>
                  </a:txBody>
                  <a:tcPr marL="36003" marR="8071" marT="8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10:25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PRESTÁVKA (Občerstvenie)</a:t>
                      </a:r>
                      <a:r>
                        <a:rPr lang="en-US" sz="1200" b="1" i="0" u="none" strike="noStrike" kern="1200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887916"/>
                  </a:ext>
                </a:extLst>
              </a:tr>
              <a:tr h="29952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10:25</a:t>
                      </a:r>
                    </a:p>
                  </a:txBody>
                  <a:tcPr marL="36003" marR="8071" marT="8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10:35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Predstavenie ADG tímu a dištriktových výborov na rok 2026/2027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DGE I. Lengová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Narcis</a:t>
                      </a:r>
                    </a:p>
                    <a:p>
                      <a:pPr algn="ctr" fontAlgn="b"/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567474"/>
                  </a:ext>
                </a:extLst>
              </a:tr>
              <a:tr h="29952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10:35</a:t>
                      </a:r>
                    </a:p>
                  </a:txBody>
                  <a:tcPr marL="36003" marR="8071" marT="8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10:45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Voľba mandátovej a návrhovej komisie 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PDG George Podzimek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Narcis</a:t>
                      </a:r>
                    </a:p>
                    <a:p>
                      <a:pPr algn="ctr" fontAlgn="b"/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385263"/>
                  </a:ext>
                </a:extLst>
              </a:tr>
              <a:tr h="29952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10:45</a:t>
                      </a:r>
                    </a:p>
                  </a:txBody>
                  <a:tcPr marL="36003" marR="8071" marT="8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10:55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Návrh rozpočtu na r. 2026/2027 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V. Jandík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Prezentácia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Narcis</a:t>
                      </a:r>
                    </a:p>
                    <a:p>
                      <a:pPr algn="ctr" fontAlgn="b"/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02505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83151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51329-50BA-E7BE-B241-913B0882C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B42CD-549E-91FC-D95C-5621E1F6D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noProof="1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BF8C182-E7B4-890A-ACE5-E9A4459A22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1"/>
              <a:t>Dištrikt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557D70-F6FA-7326-C698-633817BC5263}"/>
              </a:ext>
            </a:extLst>
          </p:cNvPr>
          <p:cNvSpPr/>
          <p:nvPr/>
        </p:nvSpPr>
        <p:spPr>
          <a:xfrm>
            <a:off x="-67817" y="0"/>
            <a:ext cx="12192000" cy="505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b="1" i="1" noProof="1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	</a:t>
            </a:r>
            <a:r>
              <a:rPr lang="en-US" sz="2000" b="1" i="1" noProof="1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	</a:t>
            </a:r>
          </a:p>
          <a:p>
            <a:pPr>
              <a:defRPr/>
            </a:pPr>
            <a:endParaRPr lang="en-US" sz="2000" b="1" i="1" noProof="1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>
              <a:defRPr/>
            </a:pPr>
            <a:endParaRPr lang="en-US" sz="2000" b="1" i="1" noProof="1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>
              <a:defRPr/>
            </a:pPr>
            <a:r>
              <a:rPr lang="en-US" sz="2000" b="1" i="1" noProof="1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		</a:t>
            </a:r>
            <a:endParaRPr lang="en-US" noProof="1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2ADE951-FB8E-297E-92E8-5A6E9FBBFD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608">
            <a:off x="247045" y="471082"/>
            <a:ext cx="1180586" cy="5043553"/>
          </a:xfrm>
          <a:prstGeom prst="rect">
            <a:avLst/>
          </a:prstGeom>
          <a:effectLst>
            <a:outerShdw blurRad="10287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F50EF95C-BF26-0C19-AC97-E06200EE5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83848A6E-7C22-026C-74F5-25D9562E6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675" y="232509"/>
            <a:ext cx="9674139" cy="804142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noProof="1">
                <a:latin typeface="Arial Narrow" panose="020B0606020202030204" pitchFamily="34" charset="0"/>
              </a:rPr>
              <a:t>Sobota 21.3.2026</a:t>
            </a:r>
          </a:p>
        </p:txBody>
      </p:sp>
      <p:graphicFrame>
        <p:nvGraphicFramePr>
          <p:cNvPr id="2" name="Tabuľka 1">
            <a:extLst>
              <a:ext uri="{FF2B5EF4-FFF2-40B4-BE49-F238E27FC236}">
                <a16:creationId xmlns:a16="http://schemas.microsoft.com/office/drawing/2014/main" id="{3A028A91-BB72-BD82-1078-A9F76C125100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0505168"/>
              </p:ext>
            </p:extLst>
          </p:nvPr>
        </p:nvGraphicFramePr>
        <p:xfrm>
          <a:off x="1674675" y="1036650"/>
          <a:ext cx="9581854" cy="3417750"/>
        </p:xfrm>
        <a:graphic>
          <a:graphicData uri="http://schemas.openxmlformats.org/drawingml/2006/table">
            <a:tbl>
              <a:tblPr/>
              <a:tblGrid>
                <a:gridCol w="499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0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15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10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42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05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434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noProof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Čas</a:t>
                      </a:r>
                    </a:p>
                  </a:txBody>
                  <a:tcPr marL="36003" marR="8071" marT="8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noProof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Trvání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noProof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Aktivita/Téma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noProof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Moderuje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noProof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noProof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Účast/Místo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9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10:55</a:t>
                      </a:r>
                    </a:p>
                  </a:txBody>
                  <a:tcPr marL="36003" marR="8071" marT="8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11:05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Účtovná uzávierka D 2240 na rok 2024/2025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V.Jandík, IPDG J. Melecký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Prezentácia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Narcis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11:05</a:t>
                      </a:r>
                    </a:p>
                  </a:txBody>
                  <a:tcPr marL="36003" marR="8071" marT="8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11:15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Diskusia k predloženým materiálom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PDG George Podzimek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Narcis</a:t>
                      </a:r>
                    </a:p>
                    <a:p>
                      <a:pPr algn="ctr" fontAlgn="b"/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8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11:15</a:t>
                      </a:r>
                    </a:p>
                  </a:txBody>
                  <a:tcPr marL="36003" marR="8071" marT="8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11:20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Predstavenie DGND na rok 2028/2029 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PDG G. Vjeszt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Narcis</a:t>
                      </a:r>
                    </a:p>
                    <a:p>
                      <a:pPr algn="ctr" fontAlgn="b"/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67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11:20</a:t>
                      </a:r>
                    </a:p>
                  </a:txBody>
                  <a:tcPr marL="36003" marR="8071" marT="8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11:25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Pozvánka na DK v Nymburku 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DG Jan Bílek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Narcis</a:t>
                      </a:r>
                    </a:p>
                    <a:p>
                      <a:pPr algn="ctr" fontAlgn="b"/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8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11:25</a:t>
                      </a:r>
                    </a:p>
                  </a:txBody>
                  <a:tcPr marL="36003" marR="8071" marT="8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11:40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Informácia o činnosti Rotaractu 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J. Machovec, F. Maršálek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Prezentácia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Narcis</a:t>
                      </a:r>
                    </a:p>
                    <a:p>
                      <a:pPr algn="ctr" fontAlgn="b"/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001"/>
                  </a:ext>
                </a:extLst>
              </a:tr>
              <a:tr h="33649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11:40</a:t>
                      </a:r>
                    </a:p>
                  </a:txBody>
                  <a:tcPr marL="36003" marR="8071" marT="8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11:55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Informácia o uznášaniaschopnosti a návrh uznesení 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Predsedovia mandátovej a návrhovej komisie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Narcis</a:t>
                      </a:r>
                    </a:p>
                    <a:p>
                      <a:pPr algn="ctr" fontAlgn="b"/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892565"/>
                  </a:ext>
                </a:extLst>
              </a:tr>
              <a:tr h="2850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11:55</a:t>
                      </a:r>
                    </a:p>
                  </a:txBody>
                  <a:tcPr marL="36003" marR="8071" marT="8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12:10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Hlasovanie o návrhoch, ukončenie DŠZ 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Predseda návrhovej komisie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Narcis</a:t>
                      </a:r>
                    </a:p>
                    <a:p>
                      <a:pPr algn="ctr" fontAlgn="b"/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567474"/>
                  </a:ext>
                </a:extLst>
              </a:tr>
              <a:tr h="2850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12:10</a:t>
                      </a:r>
                    </a:p>
                  </a:txBody>
                  <a:tcPr marL="36003" marR="8071" marT="8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12:00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Rotary Good News a dištriktový newsletter 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PDG F.Ryneš </a:t>
                      </a:r>
                    </a:p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PDG K.Čechová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Prezentácia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Narcis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288316"/>
                  </a:ext>
                </a:extLst>
              </a:tr>
              <a:tr h="40024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12:30</a:t>
                      </a:r>
                    </a:p>
                  </a:txBody>
                  <a:tcPr marL="36003" marR="8071" marT="8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13:45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PRESTÁVKA NA OBED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5492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48165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298ED-761C-5766-BBD8-6D460AE32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B1DE5-7149-5043-D8FC-140E409AAD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noProof="1"/>
              <a:t>PELS 2026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9B2F31B-7985-B904-F85A-1A0A33DA00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1"/>
              <a:t>Dištrikt 2240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21B5D5-C9E4-7826-EE74-8118E689D39C}"/>
              </a:ext>
            </a:extLst>
          </p:cNvPr>
          <p:cNvSpPr/>
          <p:nvPr/>
        </p:nvSpPr>
        <p:spPr>
          <a:xfrm>
            <a:off x="-67817" y="0"/>
            <a:ext cx="12192000" cy="505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b="1" i="1" noProof="1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	</a:t>
            </a:r>
            <a:r>
              <a:rPr lang="en-US" sz="2000" b="1" i="1" noProof="1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	</a:t>
            </a:r>
          </a:p>
          <a:p>
            <a:pPr>
              <a:defRPr/>
            </a:pPr>
            <a:endParaRPr lang="en-US" sz="2000" b="1" i="1" noProof="1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>
              <a:defRPr/>
            </a:pPr>
            <a:endParaRPr lang="en-US" sz="2000" b="1" i="1" noProof="1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>
              <a:defRPr/>
            </a:pPr>
            <a:r>
              <a:rPr lang="en-US" sz="2000" b="1" i="1" noProof="1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		</a:t>
            </a:r>
            <a:endParaRPr lang="en-US" noProof="1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EB959CC-AFB5-D3C8-4B2B-9095E8075F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608">
            <a:off x="247045" y="471082"/>
            <a:ext cx="1180586" cy="5043553"/>
          </a:xfrm>
          <a:prstGeom prst="rect">
            <a:avLst/>
          </a:prstGeom>
          <a:effectLst>
            <a:outerShdw blurRad="10287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D5FF4537-0851-5DC4-0634-21F0A2796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17F0BE05-4DF6-1CBC-310E-586D9BD72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675" y="232509"/>
            <a:ext cx="9674139" cy="804142"/>
          </a:xfrm>
          <a:prstGeom prst="rect">
            <a:avLst/>
          </a:prstGeom>
          <a:solidFill>
            <a:schemeClr val="bg1"/>
          </a:solidFill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noProof="1">
                <a:latin typeface="Arial Narrow" panose="020B0606020202030204" pitchFamily="34" charset="0"/>
              </a:rPr>
              <a:t>Sobota 21.3.2026</a:t>
            </a:r>
          </a:p>
        </p:txBody>
      </p:sp>
      <p:graphicFrame>
        <p:nvGraphicFramePr>
          <p:cNvPr id="2" name="Tabuľka 1">
            <a:extLst>
              <a:ext uri="{FF2B5EF4-FFF2-40B4-BE49-F238E27FC236}">
                <a16:creationId xmlns:a16="http://schemas.microsoft.com/office/drawing/2014/main" id="{127E18C9-010D-8788-B7E1-C1E17429A7D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46954592"/>
              </p:ext>
            </p:extLst>
          </p:nvPr>
        </p:nvGraphicFramePr>
        <p:xfrm>
          <a:off x="1674675" y="1096960"/>
          <a:ext cx="9581854" cy="3184865"/>
        </p:xfrm>
        <a:graphic>
          <a:graphicData uri="http://schemas.openxmlformats.org/drawingml/2006/table">
            <a:tbl>
              <a:tblPr/>
              <a:tblGrid>
                <a:gridCol w="499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0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15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10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42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05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694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noProof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Čas</a:t>
                      </a:r>
                    </a:p>
                  </a:txBody>
                  <a:tcPr marL="36003" marR="8071" marT="8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noProof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Trvání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noProof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Aktivita/Téma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noProof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Moderuje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noProof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noProof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Účast/Místo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13:45</a:t>
                      </a:r>
                    </a:p>
                  </a:txBody>
                  <a:tcPr marL="36003" marR="8071" marT="8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14:35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Rotary akadémia pre prezidentov elect - Stanovenie akčného plánu v kluboch 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V. Bednář, tím Rotary akadémie a ADG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Workshop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Narcis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13:45</a:t>
                      </a:r>
                    </a:p>
                  </a:txBody>
                  <a:tcPr marL="36003" marR="8071" marT="8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14:35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Školenie klubových sekretárov 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L. Gáll, DS 2026/2027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Seminár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Slunečnice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66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14:35</a:t>
                      </a:r>
                    </a:p>
                  </a:txBody>
                  <a:tcPr marL="36003" marR="8071" marT="8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14:55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Informácia o Výmene mládeže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RYE CZ Ondrej Kollár, RYE SK Juraj Sabaka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Prezentácia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Narcis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66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14:55</a:t>
                      </a:r>
                    </a:p>
                  </a:txBody>
                  <a:tcPr marL="36003" marR="8071" marT="8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15:25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Nadácia Rotary, jej význam a prepojenie s RI, projekty Nadácie Rotary</a:t>
                      </a:r>
                    </a:p>
                    <a:p>
                      <a:pPr algn="l" fontAlgn="b"/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PDG I.Brichta, M. Sláma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Prezentácia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Narcis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050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15:25</a:t>
                      </a:r>
                    </a:p>
                  </a:txBody>
                  <a:tcPr marL="36003" marR="8071" marT="8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15:45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Medzinárodná spolupráca v rámci RI, ICC komisie, Fellowships a ich význam</a:t>
                      </a:r>
                    </a:p>
                    <a:p>
                      <a:pPr algn="l" fontAlgn="b"/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IPDG P. Melecký, L. Nagy</a:t>
                      </a:r>
                    </a:p>
                    <a:p>
                      <a:pPr algn="l" fontAlgn="b"/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Prezentácia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Narcis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42001"/>
                  </a:ext>
                </a:extLst>
              </a:tr>
              <a:tr h="46728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15:45</a:t>
                      </a:r>
                    </a:p>
                  </a:txBody>
                  <a:tcPr marL="36003" marR="8071" marT="8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15:55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Záverečné zhrnutie, ukončenie tichej dražby obrazov a jej výsledok, poďakovanie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DGE I. Lengová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Narcis</a:t>
                      </a:r>
                    </a:p>
                  </a:txBody>
                  <a:tcPr marL="36003" marR="8071" marT="8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89256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45950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713</Words>
  <Application>Microsoft Macintosh PowerPoint</Application>
  <PresentationFormat>Širokouhlá</PresentationFormat>
  <Paragraphs>251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Georgia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title here</dc:title>
  <dc:creator>Christina Covotsou</dc:creator>
  <cp:lastModifiedBy>Ivana Lengová DGE D2240</cp:lastModifiedBy>
  <cp:revision>83</cp:revision>
  <dcterms:created xsi:type="dcterms:W3CDTF">2022-10-13T07:08:23Z</dcterms:created>
  <dcterms:modified xsi:type="dcterms:W3CDTF">2026-03-13T19:50:04Z</dcterms:modified>
</cp:coreProperties>
</file>