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1357" r:id="rId2"/>
    <p:sldId id="1380" r:id="rId3"/>
    <p:sldId id="1408" r:id="rId4"/>
    <p:sldId id="1379" r:id="rId5"/>
    <p:sldId id="1382" r:id="rId6"/>
    <p:sldId id="1383" r:id="rId7"/>
    <p:sldId id="1388" r:id="rId8"/>
    <p:sldId id="1385" r:id="rId9"/>
    <p:sldId id="1386" r:id="rId10"/>
    <p:sldId id="1384" r:id="rId11"/>
    <p:sldId id="1387" r:id="rId12"/>
    <p:sldId id="1389" r:id="rId13"/>
    <p:sldId id="1391" r:id="rId14"/>
    <p:sldId id="1392" r:id="rId15"/>
    <p:sldId id="1393" r:id="rId16"/>
    <p:sldId id="1394" r:id="rId17"/>
    <p:sldId id="1395" r:id="rId18"/>
    <p:sldId id="1409" r:id="rId19"/>
    <p:sldId id="1396" r:id="rId20"/>
    <p:sldId id="1397" r:id="rId21"/>
    <p:sldId id="1398" r:id="rId22"/>
    <p:sldId id="1399" r:id="rId23"/>
    <p:sldId id="1400" r:id="rId24"/>
    <p:sldId id="1401" r:id="rId25"/>
    <p:sldId id="1402" r:id="rId26"/>
    <p:sldId id="1403" r:id="rId27"/>
    <p:sldId id="1405" r:id="rId28"/>
    <p:sldId id="1410" r:id="rId29"/>
    <p:sldId id="1406" r:id="rId30"/>
    <p:sldId id="1407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11F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62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608" y="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77" d="100"/>
        <a:sy n="17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81FBB1-968A-4998-A6BA-86D7D3AC4B3E}" type="datetimeFigureOut">
              <a:rPr lang="en-US" smtClean="0"/>
              <a:t>3/22/26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A7C851-4B6B-4B70-A8AC-D84D3677F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62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8D804C-805E-9A23-B494-587F241E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9ADDC5-4DD3-682E-F4CC-0C4E61177F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2B17C8-03EE-4364-78E8-1CDA57A5CB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BF7222-5552-9BF4-F78A-71FAC51CAC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412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43B0E9-F50B-A55F-E3EB-B08F5BAD46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C0032A-2FA1-45FA-F039-9EC7CBC4F2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D3AE0E-B1DF-D25C-62F2-C5B07549A8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6488E-A8F7-12D2-35C9-92604CB84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151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1B433-675A-434C-DEA2-40B31BF5B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9D1C728-4D88-20B4-04C5-2E96510990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9EFCDCD-67D8-4F92-1F38-EEA8B33A26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8DC24D-74F6-1E5D-5F52-0C0C602E28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173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FA476-32EA-CC68-7B95-7357E9781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9BDA02-EC9F-8A08-8474-DCA2D0A223E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B0E456-CC78-45D5-65D1-01D564B382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38C20-AB85-D752-2ECE-417F3FF427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021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4E007A-5E82-BBD9-78A8-A372292E99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B75FD2-A2BD-BD83-990A-845507E3CE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9CCA6F-8F75-ECCC-6ECD-091A5115F8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F1D16F-AD69-3C2E-C1D4-CBF7A488CA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8069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45AE52-7F08-5F9A-08D3-EC7D2CEE8F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F7B0866-EBFC-26D3-FAAF-E5C92C9DF7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DA0FB5B-6EB4-B5C3-EF59-53F96D9AA0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F37BB0-FABE-AA15-9885-F30BBBD919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055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3E5CBC-B23D-A0CB-6952-2F228155D2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C8AB8F-2137-CD59-B47C-F2F32E448D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B800EE-99F9-66AF-AA80-94D83B6879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A16F1-FF92-DCBB-3406-B94952428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6900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80A2CC-7622-FB08-B7DA-722193F636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E28B81-B028-55E0-2C40-7F8E54EC78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80606D-8E7B-C6BF-74C6-DB918F97E1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B18AED-950D-5A0A-A252-EB7930934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555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70962-4CCB-ADFE-A41F-78DAE9F5D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AB7D9-F502-8192-DD33-6DABECE189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BEED83-0360-FD8E-02E2-04654BF57E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10FEAB-2F1E-7CDB-74AF-049060C8C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1912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520A35-8D7E-AB9A-9FB5-0AD7056F1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659DEA-6EA5-6A85-68C2-A983BFA9E6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A786A2-9BC3-42BE-FDFB-329C8C3907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7DAB4A-C871-8A92-BF54-A54E578D0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9288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0F694-B507-BD32-7F6E-58CA4AA15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99C4D6-035C-0C6B-0BE2-BD3E9EC90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AAB339-54B3-4A29-74F7-6791D3C133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B829AE-AF4B-3945-0FE0-7C903F6917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214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0FEB80-8B75-B73E-00EE-B4429EC91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FAB37B-062C-E567-BBC7-C4295E5307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27D730B-DFA6-5105-0989-39FC81148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AEFF93-8996-47CE-4B38-F7406B4F94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449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3A778-98BA-6595-19C5-D9F594B30F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A2C7F8-7B6D-2106-35B3-398397EF8A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CB2EBC-29F7-D33D-20A5-AB54679AA3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39C83-9754-2A77-DF25-75A759192A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8453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3D760-AB5B-8607-483D-F8E85D72D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781538-7944-7004-C5C9-4CE91D03C0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84A9DF-384C-E1C9-3802-7C1FCCC279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BB481E-2ECA-FC4A-3AEF-37FDDD0EB8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92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1ACAB5-B4C4-C5EC-5B4A-D9498AD1CF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03CE65-1DB2-1F33-938A-61FE8C2C123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0B1673-673A-1AC8-259D-FA850EC5FB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85B5C-129E-D3CA-7DC2-AB7A971C34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090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B7B87C-4486-99C8-E3DD-CED6CE629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F2EFCC-625B-A806-9570-2AE3EE58FB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23D0980-4A29-72C1-3906-48051914D5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3DF46-6045-766A-1DAC-1F55A62379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6623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686643-4BE7-F1F9-DDF8-CC148A4DA5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BDCEAA-F486-FC6D-3237-0E3A645576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CF77DC3-8AA5-C0D8-032E-FA06F7AE28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2637-14E3-8A96-DB17-F00C933FFA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60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AA22A-9E36-5831-34EA-7BEF051551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80C121-43DF-95F5-0BBA-6424EB8105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6835BE5-A9E1-46BC-CC7F-9C6AB79F7B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11E32-FD25-3B52-139B-6527A2EEA7D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649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E511DC-2DB7-9736-D3F2-9F8FFD8F4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B9EE4A-9897-7744-B861-E13E1EE92E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A872A0-6D32-6B35-FEC8-FEBB35E661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A39D92-F5F4-7BC3-B97D-DC708F99B0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964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160208-16F2-D7C0-B05C-939D3178C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536E646-82D6-2620-0A07-A6101E9491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2A2212-0BC3-B451-FC34-E69C0A4426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38C996-5371-0258-3438-C12D04C8A2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0868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38C4EF-AAC0-678A-DB0E-3A756577E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A59FBF4-3991-EE44-10C6-AA082E9DA4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D8D052-DADB-DC1F-9C76-4708320F6B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BD29EA-B44F-CF2C-7B79-74B40BCCE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6C75A-92C2-4349-8E36-65126AACA4F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134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CE00-3CAE-4DC8-5D23-BD65056E5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D3D8C1-2155-4C52-B291-D53A30EDF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F3941-9AB6-042D-8D01-7BAF5CA4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9A7E6B-D614-09A8-746F-BA26AF982C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81065-013C-EB45-309B-9E4074C02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77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9BD6E-FA43-3CED-1013-4D9DEE01D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25604E-AB41-CC2F-570A-A93A2D920C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06059-952D-6B71-2014-508A26C427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D2CD0-B8DA-9F8C-5558-A1295AB82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0E063-95E7-E4A1-3816-0BA17B60D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343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3D1D2-0619-F1E3-A480-88DB9E16FF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60EC5-8B2D-2BBE-58F8-78693CA0EA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35F8E6-E304-EA17-8134-110B0BA4E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3FB0B-CC0A-9565-20D8-3234B3B97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52A85-9729-F959-1ED7-97025E927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1322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B5555C6-768D-4D30-811A-F66CBE74CE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50437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9702C4-ABB0-4FA9-AC7F-FD0C1056D0BB}"/>
              </a:ext>
            </a:extLst>
          </p:cNvPr>
          <p:cNvSpPr/>
          <p:nvPr userDrawn="1"/>
        </p:nvSpPr>
        <p:spPr>
          <a:xfrm>
            <a:off x="0" y="0"/>
            <a:ext cx="12192000" cy="504371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74320" rtlCol="0" anchor="b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alpha val="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z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D468973-885C-4EB1-BD5B-E7545B32CF5C}"/>
              </a:ext>
            </a:extLst>
          </p:cNvPr>
          <p:cNvSpPr/>
          <p:nvPr userDrawn="1"/>
        </p:nvSpPr>
        <p:spPr>
          <a:xfrm>
            <a:off x="0" y="5043714"/>
            <a:ext cx="12192000" cy="1814286"/>
          </a:xfrm>
          <a:prstGeom prst="rect">
            <a:avLst/>
          </a:prstGeom>
          <a:solidFill>
            <a:srgbClr val="01B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9D3472EC-3332-4840-B3B3-3F529B60B0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6333" y="5297713"/>
            <a:ext cx="9733038" cy="635000"/>
          </a:xfrm>
        </p:spPr>
        <p:txBody>
          <a:bodyPr>
            <a:normAutofit/>
          </a:bodyPr>
          <a:lstStyle>
            <a:lvl1pPr marL="0" indent="0" algn="l">
              <a:buNone/>
              <a:defRPr sz="4400" b="1" cap="all" baseline="0">
                <a:solidFill>
                  <a:schemeClr val="bg1"/>
                </a:solidFill>
                <a:latin typeface="+mj-lt"/>
              </a:defRPr>
            </a:lvl1pPr>
            <a:lvl2pPr marL="0" indent="0" algn="ctr">
              <a:buNone/>
              <a:defRPr sz="2000">
                <a:solidFill>
                  <a:schemeClr val="bg1"/>
                </a:solidFill>
              </a:defRPr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Title OF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C54DFB-92F7-41E0-897D-1D2F9A85707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6333" y="6042779"/>
            <a:ext cx="9733038" cy="465667"/>
          </a:xfr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33333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Type your Rotary club name here</a:t>
            </a:r>
          </a:p>
        </p:txBody>
      </p:sp>
      <p:sp>
        <p:nvSpPr>
          <p:cNvPr id="8" name="TextBox 7" hidden="1">
            <a:extLst>
              <a:ext uri="{FF2B5EF4-FFF2-40B4-BE49-F238E27FC236}">
                <a16:creationId xmlns:a16="http://schemas.microsoft.com/office/drawing/2014/main" id="{84DDCCAD-79C7-47DD-ADFA-662E6C9F15A6}"/>
              </a:ext>
            </a:extLst>
          </p:cNvPr>
          <p:cNvSpPr txBox="1"/>
          <p:nvPr userDrawn="1"/>
        </p:nvSpPr>
        <p:spPr>
          <a:xfrm>
            <a:off x="0" y="6673334"/>
            <a:ext cx="914400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2019 Rotary International. Internal Use Only. Not For Distribution. Private and Confidential.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B404E3BF-B02B-48D6-9216-A7672093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50133" y="115570"/>
            <a:ext cx="423334" cy="365125"/>
          </a:xfrm>
        </p:spPr>
        <p:txBody>
          <a:bodyPr vert="horz" lIns="91440" tIns="45720" rIns="91440" bIns="45720" rtlCol="0" anchor="ctr"/>
          <a:lstStyle>
            <a:lvl1pPr>
              <a:defRPr lang="en-US" smtClean="0"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A94E25-127B-4C48-AF96-44BA7B82377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E95793-1AA7-8D4B-B83A-CE84DD100E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0999" y="5878557"/>
            <a:ext cx="1872085" cy="70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7785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95DE7-FE20-C407-CBDD-CC3469E5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9669D-A21A-CD1E-484B-2E673AAF3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C53CF-AA3D-8342-6695-B77E36799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6E6DC8-7869-E54A-300C-110C33B86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155AA-F7D2-3257-3BBE-0184E9E8A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4074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D3103-B886-1FDE-640D-4E0E60E49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8A1FA-C445-1909-C4E0-276C483CB3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E38E6-A438-BC08-AD0B-438989CCB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88DA84-32E7-6A7E-5363-C235E08AA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02625F-C24F-B4E7-187A-4B0BA580B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4194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20079-DBA8-EF56-5E0C-233936C0D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5A847F-2325-B846-35AA-684D5BAE52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C10047-911B-C88E-DFF7-07D549937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13DA9B-C1C3-A5A7-848A-16A4534D4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99CA23-97A9-74B9-3036-9067D4149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232AF2-86B8-81F9-5E1E-0C48218F5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6705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B58C3-5449-499E-DFA2-790F9D38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34F4D5-3291-EB99-E8E6-07F2B21507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07925D-AA4D-1C99-B7D1-FF293BCCC6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C7CEF3-F88B-D820-1A6E-34FA5AEE0B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FCD33C-8BD4-8FA4-3321-C324760EF6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F287942-7B72-5BEF-6DEC-D94311E35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A7B29-A560-24BC-DB51-30508D473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D45A7F7-0A01-8E7B-58AD-22F879413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94880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54899-B208-8DA7-3DB3-7F2A561C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085F2A-435B-E042-5DC3-CFC98D8CC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915AF9-C89C-8349-8028-990FE8056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421620-DAF6-3D70-D323-A40421A10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6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114442-7150-BD6B-E853-1E90C5B1D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889862-F5F4-425C-1280-616CBDE08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1A25A7-B19E-5C4D-EE1F-D601192EF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589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CF5B5-4A50-9835-847B-E647FD10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E5A6E-F22C-EC80-CDD5-1010C85F96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70C3E-6917-3D29-A172-9BB94AA2A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EF56E-37F0-3B05-64B3-7F2ACE4DB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D7351-93C8-AC7C-88C2-82494BF6B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6C2F6B-70EF-467D-EAB1-E5FF14436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042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D540E-1FF0-7CE1-6FEB-7D07903F7C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4C9F37-885E-A680-2592-4A90B4A41E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636AE-74E4-72EF-688B-0B62D9B0C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AFD1F-B0F2-21C0-8D1A-4414762D1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2CF864-B416-ADCD-D0F6-72D4AC96C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C90FA8-390F-E29B-780A-759B50110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0835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F081EF-9B84-C671-2C62-1523CDB24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75A37A-6E8C-B196-2C74-270151BFE1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81D94E-10BF-7923-1D4A-495F3A9CAC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87CEE-9D93-405E-AF64-BDAA9FF0CFA6}" type="datetimeFigureOut">
              <a:rPr lang="en-GB" smtClean="0"/>
              <a:t>22/03/2026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0094C-38B8-140B-6041-58A6536756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B8795-3D2C-BA0C-05E3-D0949D6D6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30FFD-28C5-482F-A4FA-112F8E53FE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8257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11.png"/><Relationship Id="rId5" Type="http://schemas.openxmlformats.org/officeDocument/2006/relationships/image" Target="../media/image5.emf"/><Relationship Id="rId10" Type="http://schemas.openxmlformats.org/officeDocument/2006/relationships/image" Target="../media/image15.jpe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25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2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image" Target="../media/image8.pn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rotexslovakia/" TargetMode="External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6" Type="http://schemas.openxmlformats.org/officeDocument/2006/relationships/image" Target="../media/image9.jpeg"/><Relationship Id="rId5" Type="http://schemas.openxmlformats.org/officeDocument/2006/relationships/image" Target="../media/image5.emf"/><Relationship Id="rId4" Type="http://schemas.openxmlformats.org/officeDocument/2006/relationships/image" Target="../media/image4.png"/><Relationship Id="rId9" Type="http://schemas.openxmlformats.org/officeDocument/2006/relationships/hyperlink" Target="https://rotex.org/association-directory/listing/rotex-slovakia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6" Type="http://schemas.openxmlformats.org/officeDocument/2006/relationships/image" Target="../media/image7.jpeg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89423-6793-7944-B972-2B198680416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2000" dirty="0" err="1"/>
              <a:t>Dištrikt</a:t>
            </a:r>
            <a:r>
              <a:rPr lang="en-US" sz="2000" dirty="0"/>
              <a:t> 2240 </a:t>
            </a:r>
            <a:r>
              <a:rPr lang="en-US" sz="2000" dirty="0" err="1"/>
              <a:t>Česká</a:t>
            </a:r>
            <a:r>
              <a:rPr lang="en-US" sz="2000" dirty="0"/>
              <a:t> a </a:t>
            </a:r>
            <a:r>
              <a:rPr lang="en-US" sz="2000" dirty="0" err="1"/>
              <a:t>Slovenská</a:t>
            </a:r>
            <a:r>
              <a:rPr lang="en-US" sz="2000" dirty="0"/>
              <a:t> </a:t>
            </a:r>
            <a:r>
              <a:rPr lang="en-US" sz="2000" dirty="0" err="1"/>
              <a:t>republika</a:t>
            </a:r>
            <a:endParaRPr lang="en-US" sz="20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51E5E0E-2AED-1641-81E5-1993EABF65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DA04083-8AFB-4537-88C7-C764DD9CE61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369458" y="298132"/>
            <a:ext cx="3250925" cy="1632207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CB1C426-314D-499B-B966-35B468F0A216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1EA0127-1765-4F66-8191-91324579FD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2146"/>
            <a:ext cx="12202468" cy="5058138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64198" y="1625218"/>
            <a:ext cx="58028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sz="6000" b="1" dirty="0">
                <a:solidFill>
                  <a:schemeClr val="bg1"/>
                </a:solidFill>
              </a:rPr>
              <a:t>PELS 2026</a:t>
            </a:r>
          </a:p>
          <a:p>
            <a:pPr algn="ctr"/>
            <a:r>
              <a:rPr lang="de-AT" sz="2400" b="1" dirty="0">
                <a:solidFill>
                  <a:schemeClr val="bg1"/>
                </a:solidFill>
              </a:rPr>
              <a:t>Olomouc 20.-21.3. 2026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C63F2C-9993-3443-C95E-ADB3F2D26A08}"/>
              </a:ext>
            </a:extLst>
          </p:cNvPr>
          <p:cNvSpPr txBox="1">
            <a:spLocks/>
          </p:cNvSpPr>
          <p:nvPr/>
        </p:nvSpPr>
        <p:spPr bwMode="auto">
          <a:xfrm>
            <a:off x="2212891" y="3864266"/>
            <a:ext cx="3283134" cy="81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E74B750-2454-BF47-2F13-9754325E2AF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9897" y="5237404"/>
            <a:ext cx="2126511" cy="14399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8966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D12D3D-6110-962B-36BE-478FACF491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6DD88A-6CF0-039C-35B3-49CA5546BB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DE28392-9697-A780-1A77-E5B78C99F3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ECEAA7-A944-B4B6-AFD9-9C4BD08815EC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21F637B-7190-3940-389A-DFE88D66B59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C9E7F49-1AFD-1D53-2130-9DFE38642DE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C11F5B"/>
                </a:solidFill>
                <a:latin typeface="Calibri" panose="020F0502020204030204" pitchFamily="34" charset="0"/>
              </a:rPr>
              <a:t>2026/27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3436982-9919-1990-49FB-1A3797EFF5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DD68A244-6A53-6DA2-C53C-C298B5355D2D}"/>
              </a:ext>
            </a:extLst>
          </p:cNvPr>
          <p:cNvSpPr txBox="1"/>
          <p:nvPr/>
        </p:nvSpPr>
        <p:spPr>
          <a:xfrm>
            <a:off x="613909" y="1138245"/>
            <a:ext cx="6842322" cy="26161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sk-SK" sz="3600" b="1" dirty="0"/>
              <a:t>Rodinné výmeny </a:t>
            </a:r>
            <a:r>
              <a:rPr lang="sk-SK" sz="3600" dirty="0"/>
              <a:t>(</a:t>
            </a:r>
            <a:r>
              <a:rPr lang="sk-SK" sz="3600" dirty="0" err="1"/>
              <a:t>Family</a:t>
            </a:r>
            <a:r>
              <a:rPr lang="sk-SK" sz="3600" dirty="0"/>
              <a:t> Exchange)</a:t>
            </a:r>
          </a:p>
          <a:p>
            <a:pPr>
              <a:spcAft>
                <a:spcPts val="1200"/>
              </a:spcAft>
            </a:pPr>
            <a:r>
              <a:rPr lang="sk-SK" sz="3600" dirty="0"/>
              <a:t>- 4 záujemcovia</a:t>
            </a:r>
          </a:p>
          <a:p>
            <a:r>
              <a:rPr lang="sk-SK" sz="3600" dirty="0"/>
              <a:t>- 3 kluby </a:t>
            </a:r>
          </a:p>
          <a:p>
            <a:r>
              <a:rPr lang="sk-SK" sz="3600" dirty="0"/>
              <a:t>  </a:t>
            </a:r>
            <a:r>
              <a:rPr lang="sk-SK" sz="2800" dirty="0"/>
              <a:t>Piešťany, Košice </a:t>
            </a:r>
            <a:r>
              <a:rPr lang="sk-SK" sz="2800" dirty="0" err="1"/>
              <a:t>Classic</a:t>
            </a:r>
            <a:r>
              <a:rPr lang="sk-SK" sz="2800" dirty="0"/>
              <a:t>, Nitra </a:t>
            </a:r>
            <a:r>
              <a:rPr lang="sk-SK" sz="2800" dirty="0" err="1"/>
              <a:t>Harmony</a:t>
            </a:r>
            <a:endParaRPr lang="sk-SK" sz="3600" dirty="0"/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BA4E8449-B096-146A-E9E8-650DFB64850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298" y="1969477"/>
            <a:ext cx="4094702" cy="2729801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0974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5E6E90-532E-717B-DAC4-4D7FDD4D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FEC2AF-F492-D6CD-2035-6C4ED72B9C9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7469D83-571A-A82B-C262-24EFFA4A6E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24B015B-5349-354F-2B15-9D83E91C66A9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EA53E30-0084-A9E1-B5FB-7A55C9D8185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386E4CB-3105-3BF1-579F-3402ADB25BC6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016BB8"/>
                </a:solidFill>
                <a:latin typeface="Calibri" panose="020F0502020204030204" pitchFamily="34" charset="0"/>
              </a:rPr>
              <a:t>T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ím</a:t>
            </a:r>
            <a:r>
              <a:rPr lang="en-US" sz="3600" dirty="0">
                <a:solidFill>
                  <a:srgbClr val="016BB8"/>
                </a:solidFill>
                <a:latin typeface="Calibri" panose="020F0502020204030204" pitchFamily="34" charset="0"/>
              </a:rPr>
              <a:t> RYE SK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64259FA2-1A86-B4B1-3A3A-051A79948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51A44643-1ED2-D9BD-87D8-BC2CD332BA13}"/>
              </a:ext>
            </a:extLst>
          </p:cNvPr>
          <p:cNvSpPr txBox="1"/>
          <p:nvPr/>
        </p:nvSpPr>
        <p:spPr>
          <a:xfrm>
            <a:off x="613909" y="1054242"/>
            <a:ext cx="10670116" cy="384970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lnSpc>
                <a:spcPct val="107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DVVM-SK: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J.Kriška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Bratislava - predseda,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A.Bernáthová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Nitra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Harmony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                      –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inbound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LT,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D.Sklenárová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Košice –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outbound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LT,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R.Guráň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Martin – DFV a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Rotex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R.Plevka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Nitra – IT,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J.Bílek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/DG a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T.Petřík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DGN) </a:t>
            </a:r>
          </a:p>
          <a:p>
            <a:pPr marL="457189" indent="-457189">
              <a:lnSpc>
                <a:spcPct val="107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Riaditeľ RYE SK </a:t>
            </a:r>
            <a:r>
              <a:rPr lang="sk-SK" sz="22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n.o</a:t>
            </a: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.: 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J.Sabaka/RC Žilina</a:t>
            </a:r>
          </a:p>
          <a:p>
            <a:pPr marL="457189" indent="-457189">
              <a:lnSpc>
                <a:spcPct val="107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Správna rada RYE SK </a:t>
            </a:r>
            <a:r>
              <a:rPr lang="sk-SK" sz="22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n.o</a:t>
            </a: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.: 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kopíruje DVMM-SK</a:t>
            </a:r>
          </a:p>
          <a:p>
            <a:pPr marL="457189" indent="-457189">
              <a:lnSpc>
                <a:spcPct val="107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Dozorná rada RYE SK </a:t>
            </a:r>
            <a:r>
              <a:rPr lang="sk-SK" sz="2200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n.o</a:t>
            </a: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.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M.Julény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Zvolen – predseda,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P.Kucer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 TC Danube,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F.Kornaj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Spišská Nová Ves a PR</a:t>
            </a:r>
          </a:p>
          <a:p>
            <a:pPr marL="457189" indent="-457189">
              <a:lnSpc>
                <a:spcPct val="107000"/>
              </a:lnSpc>
              <a:spcAft>
                <a:spcPts val="1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200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Ďalší členovia tímu: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A.Havranová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Nitra a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M.Kočalka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Martin – kempy a rodinné výmeny,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I.Lamoš</a:t>
            </a:r>
            <a:r>
              <a:rPr lang="sk-SK" sz="22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/RC Martin – pokladník a Country </a:t>
            </a:r>
            <a:r>
              <a:rPr lang="sk-SK" sz="22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Correspondent</a:t>
            </a:r>
            <a:endParaRPr lang="sk-SK" sz="22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803120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9AEDB-A2E3-6C31-8D76-BCB7D94F47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191A1-7FE0-B4DA-AFCC-94B6B15D07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D949B1F-B9A5-FDC2-4F34-28CB8A8C3C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9E84430-814E-0634-771D-CF451308FF9B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080AEEF5-397C-BB2F-1186-10CA011A98A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DB9C7BC7-B13C-9033-CC4D-00FFB681406A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 err="1">
                <a:solidFill>
                  <a:srgbClr val="016BB8"/>
                </a:solidFill>
                <a:latin typeface="Calibri" panose="020F0502020204030204" pitchFamily="34" charset="0"/>
              </a:rPr>
              <a:t>T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ím</a:t>
            </a:r>
            <a:r>
              <a:rPr lang="en-US" sz="3600" dirty="0">
                <a:solidFill>
                  <a:srgbClr val="016BB8"/>
                </a:solidFill>
                <a:latin typeface="Calibri" panose="020F0502020204030204" pitchFamily="34" charset="0"/>
              </a:rPr>
              <a:t> RYE SK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FDA8B7C-42B0-673D-CA99-DB30BA375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pic>
        <p:nvPicPr>
          <p:cNvPr id="7" name="Obrázok 6" descr="Obrázok, na ktorom je ľudská tvár, osoba, chlap, ošatenie&#10;&#10;Obsah vygenerovaný umelou inteligenciou môže byť nesprávny.">
            <a:extLst>
              <a:ext uri="{FF2B5EF4-FFF2-40B4-BE49-F238E27FC236}">
                <a16:creationId xmlns:a16="http://schemas.microsoft.com/office/drawing/2014/main" id="{F1BFFA14-D192-1D33-EB93-CB1C2CCC00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70903" y="3056790"/>
            <a:ext cx="1920000" cy="1920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9" name="Obrázok 8" descr="Obrázok, na ktorom je ošatenie, chlap, osoba, oblek&#10;&#10;Obsah vygenerovaný umelou inteligenciou môže byť nesprávny.">
            <a:extLst>
              <a:ext uri="{FF2B5EF4-FFF2-40B4-BE49-F238E27FC236}">
                <a16:creationId xmlns:a16="http://schemas.microsoft.com/office/drawing/2014/main" id="{504C546F-58FA-5E25-FAE8-A8F0BA1F2B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892" y="1022386"/>
            <a:ext cx="5785101" cy="3797482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Obrázok 9" descr="Obrázok, na ktorom je osoba, ľudská tvár, vnútri, úsmev&#10;&#10;Obsah vygenerovaný umelou inteligenciou môže byť nesprávny.">
            <a:extLst>
              <a:ext uri="{FF2B5EF4-FFF2-40B4-BE49-F238E27FC236}">
                <a16:creationId xmlns:a16="http://schemas.microsoft.com/office/drawing/2014/main" id="{DD980709-BB72-0FD5-8186-E983D3DEB61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332" y="962124"/>
            <a:ext cx="1925571" cy="1920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1" name="Obrázok 10" descr="Obrázok, na ktorom je ošatenie, osoba, stena, ľudská tvár&#10;&#10;Obsah vygenerovaný umelou inteligenciou môže byť nesprávny.">
            <a:extLst>
              <a:ext uri="{FF2B5EF4-FFF2-40B4-BE49-F238E27FC236}">
                <a16:creationId xmlns:a16="http://schemas.microsoft.com/office/drawing/2014/main" id="{E0BD24D2-2D5F-8F43-0E9D-4092753124B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8878116" y="2992190"/>
            <a:ext cx="1939416" cy="1920000"/>
          </a:xfrm>
          <a:prstGeom prst="ellipse">
            <a:avLst/>
          </a:prstGeom>
          <a:effectLst>
            <a:softEdge rad="31750"/>
          </a:effectLst>
        </p:spPr>
      </p:pic>
      <p:pic>
        <p:nvPicPr>
          <p:cNvPr id="12" name="Obrázok 11" descr="Obrázok, na ktorom je osoba, exteriér, ošatenie, vozidlo&#10;&#10;Obsah vygenerovaný pomocou AI môže byť nesprávny.">
            <a:extLst>
              <a:ext uri="{FF2B5EF4-FFF2-40B4-BE49-F238E27FC236}">
                <a16:creationId xmlns:a16="http://schemas.microsoft.com/office/drawing/2014/main" id="{61977C48-2B86-330E-D2EE-995F4F398865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46"/>
          <a:stretch>
            <a:fillRect/>
          </a:stretch>
        </p:blipFill>
        <p:spPr>
          <a:xfrm>
            <a:off x="8822293" y="962125"/>
            <a:ext cx="1920000" cy="1919999"/>
          </a:xfrm>
          <a:prstGeom prst="ellipse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6362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BC131B-F210-3016-62FC-57D7A2E05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58737D-FA1E-983E-172B-CCF6E83E9C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FCD1150D-1EFA-D7C5-6BDD-FA81B7ED820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8DE7F59-CDA5-A8F0-103C-5F0C774F5B46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46D09E1-8CD1-C0D0-4C68-D5E1721B4BE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958D79E-F239-489C-4CDF-087A05BA6D92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Spôsob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práce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(1)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A2279E2-99E7-45D1-3669-CCACEFBAEE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EEE76FD-999D-BA0C-4B00-F4E56BC69CD9}"/>
              </a:ext>
            </a:extLst>
          </p:cNvPr>
          <p:cNvSpPr txBox="1"/>
          <p:nvPr/>
        </p:nvSpPr>
        <p:spPr>
          <a:xfrm>
            <a:off x="613909" y="925287"/>
            <a:ext cx="10670116" cy="399128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VM riadi DVVM-SK 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RYE SK </a:t>
            </a:r>
            <a:r>
              <a:rPr lang="sk-SK" sz="2667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n.o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. zabezpečuje vykonávanie VM (v súlade s pravidlami RI)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DVVM-SK rozhoduje 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kolektívne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Pracujeme ako 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dobrovoľníci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(bezplatne) čo nám umožnilo 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znížiť poplatky za výmenu o 500 €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voči 2024/25 na úroveň 2.950 € 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Poskytujeme službu klubom (a nie naopak)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Počúvame kluby a rešpektujeme ich pripomienky a návrhy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2072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0BB6A-5E22-1C05-6235-61AD1C309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59291-4DD8-84F0-B839-DE09FBC4EA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CD3AE8B-1DAF-5A8B-9774-CFBE5ECD992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9BE31A0-DA89-FBB0-C36C-656461EDE0DC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F113F5BC-9683-ACE2-A3F5-6C1FAC0157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4E490560-D754-9DDB-DEBC-2D93B8CC12E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Spôsob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práce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(2)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FCF43DE-B408-AC44-D0B4-669AFE110F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827D158-FBCA-9C09-DD84-38D1C3506A0F}"/>
              </a:ext>
            </a:extLst>
          </p:cNvPr>
          <p:cNvSpPr txBox="1"/>
          <p:nvPr/>
        </p:nvSpPr>
        <p:spPr>
          <a:xfrm>
            <a:off x="613909" y="1294404"/>
            <a:ext cx="10670116" cy="29652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spcAft>
                <a:spcPts val="32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Nezadávame reklamu 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- po dohode s klubmi sme sa dohodli, že vyhľadávanie záujemcov aj rodín je úlohou klubov (samozrejme máme aj on-line prihlášky na webe a FB ale neplatíme reklamu)</a:t>
            </a:r>
          </a:p>
          <a:p>
            <a:pPr marL="457189" indent="-457189"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Schvaľovanie výdavkov 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– fungujeme podľa pravidiel RI, tzn. všetky výdavky schvaľujú dvaja: predseda DVVM-SK a člen DFV (povereným členom DFV je </a:t>
            </a:r>
            <a:r>
              <a:rPr lang="sk-SK" sz="2667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R.Guráň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) 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56832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5882BA-F792-C261-FA00-DFB0FBC1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415E4-4D26-CDBA-F326-A4CA9523C5E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B93817A-3344-3DC3-C826-A50A74729C9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0C2694F-889E-515E-E960-475DC78969C6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3D8AE0D-21BF-7097-3E86-EEB8C1CF9FB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80022B3-53FD-6ABD-5EB7-9B9A338B6906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Komunikácia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a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spolupráca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840D83E-086E-08A8-CE22-65CA2A5075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3E2B8D6-8293-7DDE-F7B8-B105806D8FD8}"/>
              </a:ext>
            </a:extLst>
          </p:cNvPr>
          <p:cNvSpPr txBox="1"/>
          <p:nvPr/>
        </p:nvSpPr>
        <p:spPr>
          <a:xfrm>
            <a:off x="613909" y="1349765"/>
            <a:ext cx="10670116" cy="306789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WhatsApp skupiny pre </a:t>
            </a:r>
            <a:r>
              <a:rPr lang="sk-SK" sz="2667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inboundov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sk-SK" sz="2667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outboundov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</a:t>
            </a:r>
            <a:r>
              <a:rPr lang="sk-SK" sz="2667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YEOv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hostiteľské rodiny, </a:t>
            </a:r>
            <a:r>
              <a:rPr lang="sk-SK" sz="2667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counselorov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(diskusie, školenia, riešenie problémov, výmeny skúseností)</a:t>
            </a:r>
          </a:p>
          <a:p>
            <a:pPr marL="457189" indent="-457189"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Aktívna komunikácia a spolupráca s 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Cudzineckou políciou</a:t>
            </a:r>
          </a:p>
          <a:p>
            <a:pPr marL="457189" indent="-457189">
              <a:spcAft>
                <a:spcPts val="20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Aktívna pomoc rodičom a klubom pri zabezpečení </a:t>
            </a:r>
            <a:r>
              <a:rPr lang="sk-SK" sz="2667" b="1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vstupného lekárskeho vyšetrenie pre </a:t>
            </a:r>
            <a:r>
              <a:rPr lang="sk-SK" sz="2667" b="1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inboundov</a:t>
            </a:r>
            <a:endParaRPr lang="sk-SK" sz="2667" b="1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4224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F1322-E503-D669-FA6D-53B904505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7C4-CBCD-A3F4-61B9-DA16503638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A518FF5-6C59-1808-97CE-3E8FFE9BBD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1C75ECD-446B-5D1C-49C2-82527D25BE79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581010C-D65C-1B7D-3CB8-ADD300C7492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56C80F-AC7D-6E2D-8FB8-2D5262B885F7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Spolupráca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s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inými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dištriktmi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842850C8-9E64-D1FF-A58F-997923CF0A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B550CEC9-4005-E8C4-84F3-3827BE56DB83}"/>
              </a:ext>
            </a:extLst>
          </p:cNvPr>
          <p:cNvSpPr txBox="1"/>
          <p:nvPr/>
        </p:nvSpPr>
        <p:spPr>
          <a:xfrm>
            <a:off x="613909" y="1244051"/>
            <a:ext cx="10670116" cy="41636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Čulá komunikácia</a:t>
            </a: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Účasť na NAYEN (Mexiko, USA)</a:t>
            </a: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Účasť na EEMA </a:t>
            </a:r>
            <a:r>
              <a:rPr lang="sk-SK" sz="2667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Youth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Exchange (Rumunsko) </a:t>
            </a: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Online participácia na koordinačných mítingoch európskych </a:t>
            </a:r>
            <a:r>
              <a:rPr lang="sk-SK" sz="2667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YEOv</a:t>
            </a:r>
            <a:endParaRPr lang="sk-SK" sz="2667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Zapojenie do globálneho informačného systému (čo bude náš hlavný IT systém </a:t>
            </a:r>
            <a:r>
              <a:rPr lang="sk-SK" sz="2667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YEOhub</a:t>
            </a:r>
            <a:r>
              <a:rPr lang="sk-SK" sz="2667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– používa vyše 200 dištriktov na svete)</a:t>
            </a:r>
          </a:p>
          <a:p>
            <a:pPr marL="457189" indent="-457189">
              <a:spcAft>
                <a:spcPts val="1600"/>
              </a:spcAft>
              <a:buFont typeface="Symbol" panose="05050102010706020507" pitchFamily="18" charset="2"/>
              <a:buChar char=""/>
              <a:defRPr/>
            </a:pPr>
            <a:endParaRPr lang="sk-SK" sz="2667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345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C0A24-1523-4AE3-964F-B39F42CB5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5E52B-DB50-245F-7C66-D3F7B9006F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C93CBF-12FB-224F-8F02-745237F1274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74A0CBC-1731-4097-3FB0-D7F2B534793B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533AC0D-78BE-8940-D243-00DE73A2701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FEDB5DD2-618B-765F-9BED-8A236C96CDA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Spolupráca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s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klubmi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449F306D-1E66-B5D3-D807-D9DC9B3B9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3FAABE3D-6580-2977-7E9D-40DFE90BE679}"/>
              </a:ext>
            </a:extLst>
          </p:cNvPr>
          <p:cNvSpPr txBox="1"/>
          <p:nvPr/>
        </p:nvSpPr>
        <p:spPr>
          <a:xfrm>
            <a:off x="3868615" y="2200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B4C85AFA-10EE-0343-8942-5EBF8DE9FC83}"/>
              </a:ext>
            </a:extLst>
          </p:cNvPr>
          <p:cNvSpPr txBox="1"/>
          <p:nvPr/>
        </p:nvSpPr>
        <p:spPr>
          <a:xfrm>
            <a:off x="0" y="1456885"/>
            <a:ext cx="12192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400" dirty="0"/>
              <a:t>Chceme,</a:t>
            </a:r>
          </a:p>
          <a:p>
            <a:pPr algn="ctr"/>
            <a:r>
              <a:rPr lang="sk-SK" sz="4400" dirty="0"/>
              <a:t>aby Výmena mládeže (RYE) </a:t>
            </a:r>
          </a:p>
          <a:p>
            <a:pPr algn="ctr"/>
            <a:r>
              <a:rPr lang="sk-SK" sz="4400" dirty="0"/>
              <a:t>bola </a:t>
            </a:r>
            <a:r>
              <a:rPr lang="sk-SK" sz="4400" b="1" dirty="0"/>
              <a:t>spoločným programom </a:t>
            </a:r>
          </a:p>
          <a:p>
            <a:pPr algn="ctr"/>
            <a:r>
              <a:rPr lang="sk-SK" sz="4400" b="1" dirty="0"/>
              <a:t>klubov a dištriktu </a:t>
            </a:r>
            <a:r>
              <a:rPr lang="sk-SK" sz="4400" dirty="0"/>
              <a:t>(RYE SK)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69695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3A2D-99D9-CA0A-E9AD-8049293CE0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49D04-162B-846D-2314-CBAC0AB8E70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6543438-9FAA-2915-0958-8514A303B6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176150D-2503-994F-27E6-3C2234ACC77F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57E36B4-764D-2FB5-50EE-13BEBA47335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8B8E7D6-72FF-6679-3845-7E4B23A7017C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Spolupráca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s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klubmi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D673DA23-AC5F-C4ED-7068-BD21D1533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ECE203DD-DF81-25EF-A079-461930D21A7C}"/>
              </a:ext>
            </a:extLst>
          </p:cNvPr>
          <p:cNvSpPr txBox="1"/>
          <p:nvPr/>
        </p:nvSpPr>
        <p:spPr>
          <a:xfrm>
            <a:off x="3868615" y="2200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FEB6531A-3392-3F56-0549-B5433B9F45BF}"/>
              </a:ext>
            </a:extLst>
          </p:cNvPr>
          <p:cNvSpPr txBox="1"/>
          <p:nvPr/>
        </p:nvSpPr>
        <p:spPr>
          <a:xfrm>
            <a:off x="442128" y="1127427"/>
            <a:ext cx="1128869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dirty="0"/>
              <a:t>Okrem povinných akcií,                                           ktorými sú </a:t>
            </a:r>
            <a:r>
              <a:rPr lang="sk-SK" sz="4000" dirty="0" err="1"/>
              <a:t>orientation</a:t>
            </a:r>
            <a:r>
              <a:rPr lang="sk-SK" sz="4000" dirty="0"/>
              <a:t> mítingy a školenia organizované RYE SK,                                                  </a:t>
            </a:r>
            <a:r>
              <a:rPr lang="sk-SK" sz="4000" b="1" dirty="0"/>
              <a:t>kluby organizujú pre </a:t>
            </a:r>
            <a:r>
              <a:rPr lang="sk-SK" sz="4000" b="1" dirty="0" err="1"/>
              <a:t>inboundov</a:t>
            </a:r>
            <a:r>
              <a:rPr lang="sk-SK" sz="4000" dirty="0"/>
              <a:t> </a:t>
            </a:r>
            <a:r>
              <a:rPr lang="sk-SK" sz="4000" b="1" dirty="0"/>
              <a:t>skvelé akcie</a:t>
            </a:r>
            <a:r>
              <a:rPr lang="sk-SK" sz="4000" dirty="0"/>
              <a:t>, </a:t>
            </a:r>
          </a:p>
          <a:p>
            <a:pPr algn="ctr"/>
            <a:r>
              <a:rPr lang="sk-SK" sz="4000" dirty="0"/>
              <a:t>za čo im veľmi ďakujeme                                                   a podporujeme ich v tom!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94625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rázok 5" descr="Obrázok, na ktorom je exteriér, tráva, strom, skupina&#10;&#10;Obsah vygenerovaný pomocou AI môže byť nesprávny.">
            <a:extLst>
              <a:ext uri="{FF2B5EF4-FFF2-40B4-BE49-F238E27FC236}">
                <a16:creationId xmlns:a16="http://schemas.microsoft.com/office/drawing/2014/main" id="{EBB59D2D-B0D5-CFF1-F8E0-54C790DCBBB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4AA55CA-6734-64A7-5568-CC0FA97DD7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Stretnutie IB a OB v </a:t>
            </a:r>
            <a:r>
              <a:rPr lang="sk-SK" dirty="0" err="1"/>
              <a:t>SlovenskoM</a:t>
            </a:r>
            <a:r>
              <a:rPr lang="sk-SK" dirty="0"/>
              <a:t> Raji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F7B5C57-DF58-B080-7205-0A80BCBE5D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Spišská Nová Ves</a:t>
            </a:r>
          </a:p>
        </p:txBody>
      </p:sp>
      <p:pic>
        <p:nvPicPr>
          <p:cNvPr id="7" name="Obrázok 6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65B558FF-6C08-B5BD-C86C-310A3D2121A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6602" y="3777342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13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A913F5-0F65-2A57-5F6A-9A38F5ED8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5C6D3DEC-F2D0-B6EB-4FAE-FFC6C2D48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938" y="5472672"/>
            <a:ext cx="6850251" cy="465667"/>
          </a:xfrm>
        </p:spPr>
        <p:txBody>
          <a:bodyPr/>
          <a:lstStyle/>
          <a:p>
            <a:r>
              <a:rPr lang="en-US" dirty="0"/>
              <a:t>Juraj Sabaka</a:t>
            </a:r>
          </a:p>
          <a:p>
            <a:r>
              <a:rPr lang="en-US" dirty="0" err="1"/>
              <a:t>riaditeľ</a:t>
            </a:r>
            <a:r>
              <a:rPr lang="en-US" dirty="0"/>
              <a:t> Rotary Youth Exchange Slovakia </a:t>
            </a:r>
            <a:r>
              <a:rPr lang="en-US" dirty="0" err="1"/>
              <a:t>n.o.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FEC838-80D9-80ED-B6EE-C8973A77E6C0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D502CDE-67A3-B506-16E6-BD860F6C43D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72E5D75-2301-2712-F6A2-DD79236FF326}"/>
              </a:ext>
            </a:extLst>
          </p:cNvPr>
          <p:cNvSpPr txBox="1">
            <a:spLocks/>
          </p:cNvSpPr>
          <p:nvPr/>
        </p:nvSpPr>
        <p:spPr>
          <a:xfrm>
            <a:off x="0" y="3620375"/>
            <a:ext cx="12363781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dirty="0">
                <a:solidFill>
                  <a:srgbClr val="016BB8"/>
                </a:solidFill>
                <a:latin typeface="+mn-lt"/>
              </a:rPr>
              <a:t>VÝMENA MLÁDEŽE NA SLOVENSKU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1F0B045A-E1A8-7556-7654-E7858E2860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997" y="557917"/>
            <a:ext cx="3000005" cy="24519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37785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7CA81-312D-6020-9D0B-780B3F5868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A8B491-618B-2011-5EAC-C581A50E30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OM1 v Strečne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617470AF-7BF0-067C-44AB-7950C80C2E4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Žilina</a:t>
            </a:r>
          </a:p>
        </p:txBody>
      </p:sp>
      <p:pic>
        <p:nvPicPr>
          <p:cNvPr id="9" name="Zástupný objekt pre obrázok 8" descr="Obrázok, na ktorom je ošatenie, osoba, exteriér, tráva&#10;&#10;Obsah vygenerovaný pomocou AI môže byť nesprávny.">
            <a:extLst>
              <a:ext uri="{FF2B5EF4-FFF2-40B4-BE49-F238E27FC236}">
                <a16:creationId xmlns:a16="http://schemas.microsoft.com/office/drawing/2014/main" id="{3F20891D-DC4B-A4DE-C2EE-AC5969296CF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1ED358AA-1365-FA7E-EF25-5F772D6BEF0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0" name="Obrázok 9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D4435520-17E8-8E2D-9D33-FE163B0072E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46359" y="3791065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17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7D5707-7ED1-02A8-C3CF-3FBEBD658E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9ECBEA0-A202-BBEC-D2F1-78A295DFA8F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Splav malého </a:t>
            </a:r>
            <a:r>
              <a:rPr lang="sk-SK" dirty="0" err="1"/>
              <a:t>dunaja</a:t>
            </a:r>
            <a:endParaRPr lang="sk-SK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8E5B274C-8CAF-782D-9A4E-FA33A5102D7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Dunajská Streda</a:t>
            </a: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577F555E-5AA0-810B-E61B-963CC413656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Zástupný objekt pre obrázok 7" descr="Obrázok, na ktorom je osoba, ošatenie, exteriér, obuv&#10;&#10;Obsah vygenerovaný pomocou AI môže byť nesprávny.">
            <a:extLst>
              <a:ext uri="{FF2B5EF4-FFF2-40B4-BE49-F238E27FC236}">
                <a16:creationId xmlns:a16="http://schemas.microsoft.com/office/drawing/2014/main" id="{AAEED987-6318-9151-3171-57DB5F665F0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Obrázok 9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C2732205-4284-3C2E-E183-79D27A11691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021" y="340806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128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8BA8CD-58EC-CEBF-2987-7AC9553B67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B048F8F-6BC0-63AF-B8B4-31E325380B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Medzinárodný maratón mieru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42AF017B-E03A-DAB2-3DE3-9E5C6EBD3F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Košice</a:t>
            </a: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9F81CEDB-E0F1-F3DA-8290-790A18FAB5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9" name="Zástupný objekt pre obrázok 8" descr="Obrázok, na ktorom je osoba, ošatenie, exteriér, chlap&#10;&#10;Obsah vygenerovaný pomocou AI môže byť nesprávny.">
            <a:extLst>
              <a:ext uri="{FF2B5EF4-FFF2-40B4-BE49-F238E27FC236}">
                <a16:creationId xmlns:a16="http://schemas.microsoft.com/office/drawing/2014/main" id="{FED194C3-444F-9519-5CD7-4761655D42D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Obrázok 9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5CF94B6E-CEB2-9AE1-FC1C-A4F1E47AB53D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6939" y="3807487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09688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F8315B-0B65-F197-F3BA-AB59E71ECB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A6E46C0-35F0-76FE-FD8D-AC1A6789D4D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 err="1"/>
              <a:t>Thanksgiving</a:t>
            </a:r>
            <a:r>
              <a:rPr lang="sk-SK" dirty="0"/>
              <a:t> </a:t>
            </a:r>
            <a:r>
              <a:rPr lang="sk-SK" dirty="0" err="1"/>
              <a:t>day</a:t>
            </a:r>
            <a:endParaRPr lang="sk-SK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2ADFEC58-B1CB-24AD-261E-823E5AA5A21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Martin</a:t>
            </a: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977FF351-78C9-49C4-BD4A-C0110DF648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Zástupný objekt pre obrázok 7" descr="Obrázok, na ktorom je ošatenie, osoba, ľudská tvár, úsmev&#10;&#10;Obsah vygenerovaný pomocou AI môže byť nesprávny.">
            <a:extLst>
              <a:ext uri="{FF2B5EF4-FFF2-40B4-BE49-F238E27FC236}">
                <a16:creationId xmlns:a16="http://schemas.microsoft.com/office/drawing/2014/main" id="{F3ED920A-79AF-351B-F594-F10D9634667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0" name="Obrázok 9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E2903A2D-484A-D70E-BD2E-4F49A81665A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6408" y="3737149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690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043581-7F79-6552-92DC-B44804FFA0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031FCB3-E522-0200-7E33-C86F0F66A22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Benefičný koncert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5753C63A-FBD6-3007-EA55-C351605996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Žilina</a:t>
            </a: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27D52EF9-5A63-B484-90F3-2DD8A306134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3" name="Zástupný objekt pre obrázok 12" descr="Obrázok, na ktorom je ošatenie, osoba, vnútri, chlap&#10;&#10;Obsah vygenerovaný pomocou AI môže byť nesprávny.">
            <a:extLst>
              <a:ext uri="{FF2B5EF4-FFF2-40B4-BE49-F238E27FC236}">
                <a16:creationId xmlns:a16="http://schemas.microsoft.com/office/drawing/2014/main" id="{D9D6FEF0-0FCB-FC39-6C2C-BE2114947B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Obrázok 13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E138565D-D4AD-2977-8F6F-07C3BB3AA5C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021" y="340806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11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837B2-9F7D-5CB4-F3CC-B7B846EC6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B139A5F2-6D8F-AF24-41A6-DA5A1EB923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Vianočná Bratislava a Viedeň</a:t>
            </a:r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F39F6AD6-43A3-9C46-D2DB-C10A96EA25C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>
                <a:solidFill>
                  <a:schemeClr val="tx1"/>
                </a:solidFill>
              </a:rPr>
              <a:t>RC Bratislava Danube, Bratislava, Bratislava International, </a:t>
            </a:r>
            <a:r>
              <a:rPr lang="sk-SK" dirty="0" err="1">
                <a:solidFill>
                  <a:schemeClr val="tx1"/>
                </a:solidFill>
              </a:rPr>
              <a:t>Rotex</a:t>
            </a:r>
            <a:endParaRPr lang="sk-SK" dirty="0">
              <a:solidFill>
                <a:schemeClr val="tx1"/>
              </a:solidFill>
            </a:endParaRP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47D48A52-A08E-4DB8-487D-5C6445919B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8" name="Zástupný objekt pre obrázok 7" descr="Obrázok, na ktorom je vianočný stromček, Vianoce, strom, budova&#10;&#10;Obsah vygenerovaný pomocou AI môže byť nesprávny.">
            <a:extLst>
              <a:ext uri="{FF2B5EF4-FFF2-40B4-BE49-F238E27FC236}">
                <a16:creationId xmlns:a16="http://schemas.microsoft.com/office/drawing/2014/main" id="{D02BD826-8F35-7423-A1DD-7050B4D861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14" name="Obrázok 13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CD816190-AED5-C438-6D04-F60C8AF83CB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021" y="340806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057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66A3C-0C5E-8595-C4E9-A2C922FFB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0B7B5FD-FE3E-3E40-B1C5-55D893CD5F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10000"/>
          </a:bodyPr>
          <a:lstStyle/>
          <a:p>
            <a:r>
              <a:rPr lang="sk-SK" dirty="0"/>
              <a:t>Výlet do </a:t>
            </a:r>
            <a:r>
              <a:rPr lang="sk-SK" dirty="0" err="1"/>
              <a:t>budapešti</a:t>
            </a:r>
            <a:endParaRPr lang="sk-SK" dirty="0"/>
          </a:p>
        </p:txBody>
      </p:sp>
      <p:sp>
        <p:nvSpPr>
          <p:cNvPr id="4" name="Podnadpis 3">
            <a:extLst>
              <a:ext uri="{FF2B5EF4-FFF2-40B4-BE49-F238E27FC236}">
                <a16:creationId xmlns:a16="http://schemas.microsoft.com/office/drawing/2014/main" id="{1DBF8EC4-8623-1553-3EEE-CC674F3CDF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/>
              <a:t>RC Nitra + Dunajská Streda a Nové Zámky</a:t>
            </a:r>
          </a:p>
        </p:txBody>
      </p:sp>
      <p:sp>
        <p:nvSpPr>
          <p:cNvPr id="7" name="AutoShape 2" descr="Opis fotky nie je k dispozícii.">
            <a:extLst>
              <a:ext uri="{FF2B5EF4-FFF2-40B4-BE49-F238E27FC236}">
                <a16:creationId xmlns:a16="http://schemas.microsoft.com/office/drawing/2014/main" id="{34CC63AE-6045-77CC-C8B7-EBB2F4736D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7" name="Zástupný objekt pre obrázok 16">
            <a:extLst>
              <a:ext uri="{FF2B5EF4-FFF2-40B4-BE49-F238E27FC236}">
                <a16:creationId xmlns:a16="http://schemas.microsoft.com/office/drawing/2014/main" id="{74812DC0-1E43-C901-FCB9-84317BD5945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8" name="Obrázok 17">
            <a:extLst>
              <a:ext uri="{FF2B5EF4-FFF2-40B4-BE49-F238E27FC236}">
                <a16:creationId xmlns:a16="http://schemas.microsoft.com/office/drawing/2014/main" id="{8C435159-CEC9-258E-489B-F362DFDCD9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043713"/>
          </a:xfrm>
          <a:prstGeom prst="rect">
            <a:avLst/>
          </a:prstGeom>
        </p:spPr>
      </p:pic>
      <p:pic>
        <p:nvPicPr>
          <p:cNvPr id="24" name="Obrázok 23" descr="Obrázok, na ktorom je text, písmo, grafika, grafický dizajn&#10;&#10;Obsah vygenerovaný pomocou AI môže byť nesprávny.">
            <a:extLst>
              <a:ext uri="{FF2B5EF4-FFF2-40B4-BE49-F238E27FC236}">
                <a16:creationId xmlns:a16="http://schemas.microsoft.com/office/drawing/2014/main" id="{3FBEA98A-D5E3-7517-3906-D73C68214A9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6021" y="340806"/>
            <a:ext cx="1101132" cy="110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55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AD180-4185-4C9A-D1A5-0E3BA3655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B382C4-8760-CDF6-7CC9-B4AB2FD4F1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76A3810-E3B2-9F3B-7CE9-2D80680D617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B8CE74-DAB3-500E-738B-5D501C0B8EA4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FBBF37B-8C8E-D8E7-BEFD-7502CDAA59C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5D9C4932-2D1A-3665-698C-A94657886B26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Pripravujeme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</a:t>
            </a:r>
            <a:r>
              <a:rPr lang="en-US" sz="3600" b="0" cap="none" dirty="0">
                <a:solidFill>
                  <a:srgbClr val="016BB8"/>
                </a:solidFill>
                <a:latin typeface="Calibri" panose="020F0502020204030204" pitchFamily="34" charset="0"/>
              </a:rPr>
              <a:t>(do 30.6.2026)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A3734B7D-D0A1-DE15-8E3B-FF94FB5284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68D738A4-8DC4-5F16-D242-F04F0CFB73F5}"/>
              </a:ext>
            </a:extLst>
          </p:cNvPr>
          <p:cNvSpPr txBox="1"/>
          <p:nvPr/>
        </p:nvSpPr>
        <p:spPr>
          <a:xfrm>
            <a:off x="613909" y="984554"/>
            <a:ext cx="10670116" cy="449264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36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Eurotour</a:t>
            </a:r>
            <a:endParaRPr lang="sk-SK" sz="36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Banský víkend (RC </a:t>
            </a:r>
            <a:r>
              <a:rPr lang="sk-SK" sz="36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B.Bystrica</a:t>
            </a: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, Nitra a Zvolen)</a:t>
            </a: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OM3 (RC Nitra </a:t>
            </a:r>
            <a:r>
              <a:rPr lang="sk-SK" sz="36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Harmony</a:t>
            </a: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)</a:t>
            </a: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Dištriktová konferencia </a:t>
            </a:r>
            <a:r>
              <a:rPr lang="sk-SK" sz="36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Nymburk</a:t>
            </a:r>
            <a:endParaRPr lang="sk-SK" sz="3600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 marL="457189" indent="-457189">
              <a:lnSpc>
                <a:spcPct val="107000"/>
              </a:lnSpc>
              <a:spcAft>
                <a:spcPts val="1600"/>
              </a:spcAft>
              <a:buFont typeface="Courier New" panose="02070309020205020404" pitchFamily="49" charset="0"/>
              <a:buChar char="o"/>
              <a:defRPr/>
            </a:pPr>
            <a:r>
              <a:rPr lang="sk-SK" sz="3600" dirty="0" err="1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Farewell</a:t>
            </a:r>
            <a:r>
              <a:rPr lang="sk-SK" sz="3600" dirty="0">
                <a:solidFill>
                  <a:schemeClr val="tx1">
                    <a:lumMod val="50000"/>
                  </a:schemeClr>
                </a:solidFill>
                <a:cs typeface="Arial" panose="020B0604020202020204" pitchFamily="34" charset="0"/>
              </a:rPr>
              <a:t> víkend (RC Spišská Nová Ves)</a:t>
            </a:r>
          </a:p>
          <a:p>
            <a:pPr marL="457189" indent="-457189">
              <a:spcAft>
                <a:spcPts val="1600"/>
              </a:spcAft>
              <a:buFont typeface="Symbol" panose="05050102010706020507" pitchFamily="18" charset="2"/>
              <a:buChar char=""/>
              <a:defRPr/>
            </a:pPr>
            <a:endParaRPr lang="sk-SK" sz="2667" dirty="0">
              <a:solidFill>
                <a:schemeClr val="tx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623593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F8CAA-6084-A999-0EC9-DFE3FED004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8AA9A-6EFC-C657-771B-8F34C028A7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D2C5F69-A808-DC8C-AAD6-2FFB28D4D3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F287D3E-650E-F909-9051-9EC2F9D9A556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D25D87D-7E40-B1E9-E4AD-6F7D23D3788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6F200F9-C772-DB54-E8AC-8FE260EB7A62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Spolupráca</a:t>
            </a:r>
            <a:r>
              <a:rPr lang="en-US" sz="3600" cap="none" dirty="0">
                <a:solidFill>
                  <a:srgbClr val="016BB8"/>
                </a:solidFill>
                <a:latin typeface="Calibri" panose="020F0502020204030204" pitchFamily="34" charset="0"/>
              </a:rPr>
              <a:t> s </a:t>
            </a:r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klubmi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C8D3601C-A529-CC77-BD58-5CE83C3084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10" name="BlokTextu 9">
            <a:extLst>
              <a:ext uri="{FF2B5EF4-FFF2-40B4-BE49-F238E27FC236}">
                <a16:creationId xmlns:a16="http://schemas.microsoft.com/office/drawing/2014/main" id="{0C22E3B5-35FC-D5AA-10E0-F1E1B180D9F0}"/>
              </a:ext>
            </a:extLst>
          </p:cNvPr>
          <p:cNvSpPr txBox="1"/>
          <p:nvPr/>
        </p:nvSpPr>
        <p:spPr>
          <a:xfrm>
            <a:off x="3868615" y="220058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sk-SK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8462675F-DDCB-7309-7557-2A5CEC12188F}"/>
              </a:ext>
            </a:extLst>
          </p:cNvPr>
          <p:cNvSpPr txBox="1"/>
          <p:nvPr/>
        </p:nvSpPr>
        <p:spPr>
          <a:xfrm>
            <a:off x="451652" y="1170049"/>
            <a:ext cx="11288696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sk-SK" sz="3600" dirty="0"/>
              <a:t>Slovenským klubom, ktoré doteraz nie sú zapojené do výmeny mládeže, </a:t>
            </a:r>
            <a:r>
              <a:rPr lang="sk-SK" sz="3600" b="1" dirty="0"/>
              <a:t>ponúkame stretnutie </a:t>
            </a:r>
            <a:r>
              <a:rPr lang="sk-SK" sz="3600" dirty="0"/>
              <a:t>na úrovni predstavenstva alebo klubovej schôdzky, kde im radi </a:t>
            </a:r>
            <a:r>
              <a:rPr lang="sk-SK" sz="3600" b="1" dirty="0"/>
              <a:t>vysvetlíme ako sa zapojiť do VM </a:t>
            </a:r>
            <a:r>
              <a:rPr lang="sk-SK" sz="3600" dirty="0"/>
              <a:t>a následne </a:t>
            </a:r>
            <a:r>
              <a:rPr lang="sk-SK" sz="3600" b="1" dirty="0"/>
              <a:t>pomôžeme aj s praktickým zapojením</a:t>
            </a:r>
            <a:r>
              <a:rPr lang="sk-SK" sz="3600" dirty="0"/>
              <a:t>. </a:t>
            </a:r>
          </a:p>
          <a:p>
            <a:pPr algn="ctr"/>
            <a:r>
              <a:rPr lang="sk-SK" sz="3600" dirty="0">
                <a:solidFill>
                  <a:srgbClr val="C11F5B"/>
                </a:solidFill>
              </a:rPr>
              <a:t>13.9.2026 bude v Strečne školenie pre VM 2027/28 </a:t>
            </a:r>
            <a:r>
              <a:rPr lang="sk-SK" sz="4200" dirty="0">
                <a:solidFill>
                  <a:srgbClr val="C11F5B"/>
                </a:solidFill>
              </a:rPr>
              <a:t> 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79444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CC9578-1871-4E57-FE0A-1E85A7804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EFB9CC-CE25-94E1-0DA8-5A26816B03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4CF922-4E25-030B-747F-008D976482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AF6F7B-0E60-6FDB-08D9-3E6BF05873D7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C609208-D7D7-B3FB-71CD-DF5CCB5500D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4C498BB-308C-6882-F056-ED1844023C9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none" dirty="0" err="1">
                <a:solidFill>
                  <a:srgbClr val="016BB8"/>
                </a:solidFill>
                <a:latin typeface="Calibri" panose="020F0502020204030204" pitchFamily="34" charset="0"/>
              </a:rPr>
              <a:t>Otázky</a:t>
            </a:r>
            <a:endParaRPr lang="en-US" sz="3600" cap="none" dirty="0">
              <a:solidFill>
                <a:srgbClr val="016BB8"/>
              </a:solidFill>
              <a:latin typeface="Calibri" panose="020F0502020204030204" pitchFamily="34" charset="0"/>
            </a:endParaRP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3A7BC80E-4149-4D0C-6EFB-614E41B362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pic>
        <p:nvPicPr>
          <p:cNvPr id="7" name="Picture 2" descr="110,200+ Question Mark Stock Illustrations, Royalty-Free Vector Graphics &amp;  Clip Art - iStock | Faq, Question mark background, Question mark icon">
            <a:extLst>
              <a:ext uri="{FF2B5EF4-FFF2-40B4-BE49-F238E27FC236}">
                <a16:creationId xmlns:a16="http://schemas.microsoft.com/office/drawing/2014/main" id="{B33D7D5D-619F-BC24-E86D-DAEA8644E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8984" y="1224130"/>
            <a:ext cx="4994031" cy="3346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03393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BC8AD5-EC2A-4531-7444-96BC9323A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1BED6139-85E3-B44E-A480-8808AD4CF7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7938" y="5472672"/>
            <a:ext cx="6850251" cy="465667"/>
          </a:xfrm>
        </p:spPr>
        <p:txBody>
          <a:bodyPr/>
          <a:lstStyle/>
          <a:p>
            <a:r>
              <a:rPr lang="en-US" dirty="0"/>
              <a:t>Juraj Sabaka</a:t>
            </a:r>
          </a:p>
          <a:p>
            <a:r>
              <a:rPr lang="en-US" dirty="0" err="1"/>
              <a:t>riaditeľ</a:t>
            </a:r>
            <a:r>
              <a:rPr lang="en-US" dirty="0"/>
              <a:t> Rotary Youth Exchange Slovakia </a:t>
            </a:r>
            <a:r>
              <a:rPr lang="en-US" dirty="0" err="1"/>
              <a:t>n.o.</a:t>
            </a:r>
            <a:r>
              <a:rPr lang="en-US" dirty="0"/>
              <a:t>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00CB46-D4A4-3D07-3631-36A7E5E1A988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6A43768-F5A0-D748-B7C2-8FEDF71C9D8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6" name="BlokTextu 5">
            <a:extLst>
              <a:ext uri="{FF2B5EF4-FFF2-40B4-BE49-F238E27FC236}">
                <a16:creationId xmlns:a16="http://schemas.microsoft.com/office/drawing/2014/main" id="{7CF62B89-AB52-2E8C-FDBE-89D726F4E963}"/>
              </a:ext>
            </a:extLst>
          </p:cNvPr>
          <p:cNvSpPr txBox="1"/>
          <p:nvPr/>
        </p:nvSpPr>
        <p:spPr>
          <a:xfrm>
            <a:off x="0" y="1078687"/>
            <a:ext cx="12192000" cy="26161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3000"/>
              </a:spcAft>
            </a:pPr>
            <a:r>
              <a:rPr lang="sk-SK" sz="4000" b="1" dirty="0"/>
              <a:t>Rozhodnutie </a:t>
            </a:r>
            <a:r>
              <a:rPr lang="sk-SK" sz="4000" b="1" dirty="0" err="1"/>
              <a:t>Rotary</a:t>
            </a:r>
            <a:r>
              <a:rPr lang="sk-SK" sz="4000" b="1" dirty="0"/>
              <a:t> International </a:t>
            </a:r>
            <a:r>
              <a:rPr lang="sk-SK" sz="4000" dirty="0"/>
              <a:t>z roku 2024:</a:t>
            </a:r>
          </a:p>
          <a:p>
            <a:pPr algn="ctr">
              <a:spcAft>
                <a:spcPts val="3000"/>
              </a:spcAft>
            </a:pPr>
            <a:r>
              <a:rPr lang="sk-SK" sz="3700" b="1" dirty="0"/>
              <a:t>RYE CZ je certifikovaný pre výmenu mládeže v Česku </a:t>
            </a:r>
          </a:p>
          <a:p>
            <a:pPr algn="ctr">
              <a:spcAft>
                <a:spcPts val="3000"/>
              </a:spcAft>
            </a:pPr>
            <a:r>
              <a:rPr lang="sk-SK" sz="3700" b="1" dirty="0"/>
              <a:t>RYE SK je certifikovaný pre výmenu mládeže na Slovensku</a:t>
            </a:r>
            <a:endParaRPr lang="sk-SK" sz="37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71680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8CB46-83DB-CA75-20E2-1B98670753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0CAEC4-BFB6-68F6-6462-9023D8FE90C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602CEACF-6661-E38D-CD4F-95409677DEC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A403FF5-4377-BC48-D8B5-01E096ECE6D2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3587AF7A-4456-B2EB-6BB8-0D481F1613F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0B82D77A-D875-BBC6-F967-DB542933D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8" name="Obdĺžnik 5">
            <a:extLst>
              <a:ext uri="{FF2B5EF4-FFF2-40B4-BE49-F238E27FC236}">
                <a16:creationId xmlns:a16="http://schemas.microsoft.com/office/drawing/2014/main" id="{B7B2CE8F-8542-BB22-D22D-4CC152F352A7}"/>
              </a:ext>
            </a:extLst>
          </p:cNvPr>
          <p:cNvSpPr/>
          <p:nvPr/>
        </p:nvSpPr>
        <p:spPr>
          <a:xfrm>
            <a:off x="590100" y="253518"/>
            <a:ext cx="5664960" cy="1980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k-SK" sz="7200" b="1" dirty="0">
                <a:ln w="0"/>
                <a:solidFill>
                  <a:srgbClr val="1B48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Ďakujeme</a:t>
            </a:r>
          </a:p>
          <a:p>
            <a:pPr algn="ctr">
              <a:defRPr/>
            </a:pPr>
            <a:r>
              <a:rPr lang="sk-SK" sz="5067" b="1" dirty="0">
                <a:ln w="0"/>
                <a:solidFill>
                  <a:srgbClr val="1B489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za spoluprácu!</a:t>
            </a:r>
          </a:p>
        </p:txBody>
      </p:sp>
      <p:pic>
        <p:nvPicPr>
          <p:cNvPr id="10" name="Picture 4" descr="Home Page | Rotary Youth Exchange Committee">
            <a:extLst>
              <a:ext uri="{FF2B5EF4-FFF2-40B4-BE49-F238E27FC236}">
                <a16:creationId xmlns:a16="http://schemas.microsoft.com/office/drawing/2014/main" id="{C16842D6-202E-A151-44B6-D50B81F0E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128" y="2343678"/>
            <a:ext cx="10852220" cy="271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RYE 4100 – Rotary Youth Exchange 4100">
            <a:extLst>
              <a:ext uri="{FF2B5EF4-FFF2-40B4-BE49-F238E27FC236}">
                <a16:creationId xmlns:a16="http://schemas.microsoft.com/office/drawing/2014/main" id="{100EB77C-E585-4965-BFBA-42C0F3B02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06376" y="246141"/>
            <a:ext cx="2346326" cy="222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54132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D2DDC3-5BD1-AF71-CED7-75B51AD47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187708-5FF3-6F4D-A0D1-1DE162F684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3D99517-5517-D056-E114-5E61AE95C3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8AFC49-F8AB-72C1-061D-5330B900525B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214412D-03D9-0345-5786-B14F86A2B79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CEE2E6E5-2C1E-510C-5BCA-FBA22A3E2402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16BB8"/>
                </a:solidFill>
                <a:latin typeface="Calibri" panose="020F0502020204030204" pitchFamily="34" charset="0"/>
              </a:rPr>
              <a:t>2025/26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2382F7E-7A9C-2FE6-44C2-08E665068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0F138CF9-26D0-4C76-2733-0D55BC8F1680}"/>
              </a:ext>
            </a:extLst>
          </p:cNvPr>
          <p:cNvSpPr txBox="1"/>
          <p:nvPr/>
        </p:nvSpPr>
        <p:spPr>
          <a:xfrm>
            <a:off x="613909" y="1138245"/>
            <a:ext cx="7196778" cy="3985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600" b="1" dirty="0"/>
              <a:t>Ročné výmeny </a:t>
            </a:r>
            <a:r>
              <a:rPr lang="sk-SK" sz="3600" dirty="0"/>
              <a:t>(</a:t>
            </a:r>
            <a:r>
              <a:rPr lang="sk-SK" sz="3600" dirty="0" err="1"/>
              <a:t>Long</a:t>
            </a:r>
            <a:r>
              <a:rPr lang="sk-SK" sz="3600" dirty="0"/>
              <a:t>-Term Exchange)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- 28 </a:t>
            </a:r>
            <a:r>
              <a:rPr lang="sk-SK" sz="3600" dirty="0" err="1"/>
              <a:t>outboundov</a:t>
            </a:r>
            <a:endParaRPr lang="sk-SK" sz="3600" dirty="0"/>
          </a:p>
          <a:p>
            <a:r>
              <a:rPr lang="sk-SK" sz="3600" dirty="0"/>
              <a:t>- 22 </a:t>
            </a:r>
            <a:r>
              <a:rPr lang="sk-SK" sz="3600" dirty="0" err="1"/>
              <a:t>inboundov</a:t>
            </a:r>
            <a:r>
              <a:rPr lang="sk-SK" sz="3600" dirty="0"/>
              <a:t> 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  </a:t>
            </a:r>
            <a:r>
              <a:rPr lang="sk-SK" sz="3200" dirty="0"/>
              <a:t>(žiadny sa predčasne nevrátil domov)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- 15 klubov</a:t>
            </a:r>
          </a:p>
          <a:p>
            <a:endParaRPr lang="sk-SK" sz="2400" dirty="0"/>
          </a:p>
          <a:p>
            <a:endParaRPr lang="sk-SK" sz="2400" dirty="0"/>
          </a:p>
        </p:txBody>
      </p:sp>
      <p:pic>
        <p:nvPicPr>
          <p:cNvPr id="12290" name="Picture 2" descr="The Importance of Rotary Youth Exchange in District 5495 | District 5495">
            <a:extLst>
              <a:ext uri="{FF2B5EF4-FFF2-40B4-BE49-F238E27FC236}">
                <a16:creationId xmlns:a16="http://schemas.microsoft.com/office/drawing/2014/main" id="{5A0909E5-E444-BD16-2037-BD93ED0D4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49361" y="1894358"/>
            <a:ext cx="3841820" cy="28813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19810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9F13AC-D6B5-CF42-DAA5-DBD08CF68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A9A09F-098F-2515-94E5-101C55BF8A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A417DA4-907D-012B-0F33-CAFA51368C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E638350-F8FA-0271-E482-7FA63E393E8E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9DDF072-BB86-07F9-8879-B8A9402DFD1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99A5E10-B10A-2B27-E213-358A25F1583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16BB8"/>
                </a:solidFill>
                <a:latin typeface="Calibri" panose="020F0502020204030204" pitchFamily="34" charset="0"/>
              </a:rPr>
              <a:t>2025/26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93269434-ACEF-6F30-3B13-92FE395D33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60D3EA59-8D02-22D2-A016-4DE05C834286}"/>
              </a:ext>
            </a:extLst>
          </p:cNvPr>
          <p:cNvSpPr txBox="1"/>
          <p:nvPr/>
        </p:nvSpPr>
        <p:spPr>
          <a:xfrm>
            <a:off x="613909" y="1138245"/>
            <a:ext cx="7473713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600" b="1" dirty="0"/>
              <a:t>Letné tábory </a:t>
            </a:r>
            <a:r>
              <a:rPr lang="sk-SK" sz="3600" dirty="0"/>
              <a:t>(</a:t>
            </a:r>
            <a:r>
              <a:rPr lang="sk-SK" sz="3600" dirty="0" err="1"/>
              <a:t>Short</a:t>
            </a:r>
            <a:r>
              <a:rPr lang="sk-SK" sz="3600" dirty="0"/>
              <a:t>-Term Exchange)</a:t>
            </a:r>
          </a:p>
          <a:p>
            <a:r>
              <a:rPr lang="sk-SK" sz="3600" dirty="0"/>
              <a:t>- 26 študentov 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  </a:t>
            </a:r>
            <a:r>
              <a:rPr lang="sk-SK" sz="2800" dirty="0"/>
              <a:t>37 záujemcov</a:t>
            </a:r>
          </a:p>
          <a:p>
            <a:pPr>
              <a:spcAft>
                <a:spcPts val="1800"/>
              </a:spcAft>
            </a:pPr>
            <a:r>
              <a:rPr lang="sk-SK" sz="3600" dirty="0"/>
              <a:t>- 13 klubov</a:t>
            </a:r>
          </a:p>
          <a:p>
            <a:r>
              <a:rPr lang="sk-SK" sz="3200" dirty="0"/>
              <a:t>RC Liptovský Mikuláš zorganizoval               letný tábor Plenér Liptov 2025</a:t>
            </a:r>
          </a:p>
          <a:p>
            <a:endParaRPr lang="sk-SK" sz="2400" dirty="0"/>
          </a:p>
        </p:txBody>
      </p:sp>
      <p:pic>
        <p:nvPicPr>
          <p:cNvPr id="13314" name="Picture 2" descr="Rotary Camps | Rotary Youth Exchange Deutschland">
            <a:extLst>
              <a:ext uri="{FF2B5EF4-FFF2-40B4-BE49-F238E27FC236}">
                <a16:creationId xmlns:a16="http://schemas.microsoft.com/office/drawing/2014/main" id="{DBD3405C-581C-C275-D8FA-B5A7DE9CAD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844" y="1549383"/>
            <a:ext cx="3754250" cy="321502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12635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72A747-1BA9-CB06-F5DF-852E6C445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469394-C695-549B-7386-63B7C878F5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DE406DE-7512-CECD-67C1-FB42861B603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FF47E5-D5BB-4EEE-DECA-21823A14A6FC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1B379DF-50EE-70AA-816A-C3CC70B2BC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3AAD884-ECED-4C7B-0F41-E7162014682B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016BB8"/>
                </a:solidFill>
                <a:latin typeface="Calibri" panose="020F0502020204030204" pitchFamily="34" charset="0"/>
              </a:rPr>
              <a:t>2025/26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FC8ED8C7-B938-0685-2079-1A9854548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FE48EB95-C472-0740-C6D7-8CA5D173F206}"/>
              </a:ext>
            </a:extLst>
          </p:cNvPr>
          <p:cNvSpPr txBox="1"/>
          <p:nvPr/>
        </p:nvSpPr>
        <p:spPr>
          <a:xfrm>
            <a:off x="613909" y="1138245"/>
            <a:ext cx="6842322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600" b="1" dirty="0"/>
              <a:t>Rodinné výmeny </a:t>
            </a:r>
            <a:r>
              <a:rPr lang="sk-SK" sz="3600" dirty="0"/>
              <a:t>(</a:t>
            </a:r>
            <a:r>
              <a:rPr lang="sk-SK" sz="3600" dirty="0" err="1"/>
              <a:t>Family</a:t>
            </a:r>
            <a:r>
              <a:rPr lang="sk-SK" sz="3600" dirty="0"/>
              <a:t> Exchange)</a:t>
            </a:r>
          </a:p>
          <a:p>
            <a:r>
              <a:rPr lang="sk-SK" sz="3600" dirty="0"/>
              <a:t>- 3 rodiny</a:t>
            </a:r>
          </a:p>
          <a:p>
            <a:pPr>
              <a:spcAft>
                <a:spcPts val="1200"/>
              </a:spcAft>
            </a:pPr>
            <a:r>
              <a:rPr lang="sk-SK" sz="2800" dirty="0"/>
              <a:t>   Fínsko, Taiwan, Brazília</a:t>
            </a:r>
          </a:p>
          <a:p>
            <a:r>
              <a:rPr lang="sk-SK" sz="3600" dirty="0"/>
              <a:t>- 3 kluby </a:t>
            </a:r>
          </a:p>
          <a:p>
            <a:r>
              <a:rPr lang="sk-SK" sz="3600" dirty="0"/>
              <a:t>  </a:t>
            </a:r>
            <a:r>
              <a:rPr lang="sk-SK" sz="2800" dirty="0"/>
              <a:t>Banská Bystrica, Košice </a:t>
            </a:r>
            <a:r>
              <a:rPr lang="sk-SK" sz="2800" dirty="0" err="1"/>
              <a:t>Classic</a:t>
            </a:r>
            <a:r>
              <a:rPr lang="sk-SK" sz="2800" dirty="0"/>
              <a:t>, </a:t>
            </a:r>
          </a:p>
          <a:p>
            <a:r>
              <a:rPr lang="sk-SK" sz="2800" dirty="0"/>
              <a:t>   Bratislava International</a:t>
            </a:r>
            <a:endParaRPr lang="sk-SK" sz="3600" dirty="0">
              <a:solidFill>
                <a:srgbClr val="FF0000"/>
              </a:solidFill>
            </a:endParaRP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02BD6A1D-DBFF-80B6-7797-82AC0FF6798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298" y="1969477"/>
            <a:ext cx="4094702" cy="2729801"/>
          </a:xfrm>
          <a:prstGeom prst="rect">
            <a:avLst/>
          </a:prstGeom>
          <a:effectLst>
            <a:softEdge rad="3175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53154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448A3-B7B6-EDD7-B8B1-0D972C1171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0BC99-D36E-6801-88B5-D9B9D6687B1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B96E4350-C095-3E63-42B3-747E7E4490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5B8ACAC-2E43-4499-90E5-13584C4B8F9F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63B1FC1-E30B-A329-A18E-33524951D5E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211324-F82A-9AA0-2702-28B770F0D0C7}"/>
              </a:ext>
            </a:extLst>
          </p:cNvPr>
          <p:cNvSpPr txBox="1">
            <a:spLocks/>
          </p:cNvSpPr>
          <p:nvPr/>
        </p:nvSpPr>
        <p:spPr>
          <a:xfrm>
            <a:off x="0" y="349554"/>
            <a:ext cx="3372995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</a:rPr>
              <a:t>2025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1852A93B-8AF8-8725-703F-B2F918F32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C4C0C0B-6AC3-E793-295C-40BD71F4E0AF}"/>
              </a:ext>
            </a:extLst>
          </p:cNvPr>
          <p:cNvSpPr txBox="1"/>
          <p:nvPr/>
        </p:nvSpPr>
        <p:spPr>
          <a:xfrm>
            <a:off x="-2" y="1183964"/>
            <a:ext cx="3372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sk-SK" sz="3600" b="1" dirty="0"/>
              <a:t>Založenie</a:t>
            </a:r>
            <a:endParaRPr lang="sk-SK" sz="3600" dirty="0"/>
          </a:p>
        </p:txBody>
      </p:sp>
      <p:sp>
        <p:nvSpPr>
          <p:cNvPr id="9" name="AutoShape 2" descr="Opis fotky nie je k dispozícii.">
            <a:extLst>
              <a:ext uri="{FF2B5EF4-FFF2-40B4-BE49-F238E27FC236}">
                <a16:creationId xmlns:a16="http://schemas.microsoft.com/office/drawing/2014/main" id="{F44C37E6-E34D-3992-673C-7F6EC88E3D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23556" name="Picture 4">
            <a:extLst>
              <a:ext uri="{FF2B5EF4-FFF2-40B4-BE49-F238E27FC236}">
                <a16:creationId xmlns:a16="http://schemas.microsoft.com/office/drawing/2014/main" id="{59AFB977-45E5-8E8B-5273-F7744BF29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7434" y="2235145"/>
            <a:ext cx="2498128" cy="155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Pravouholník 11">
            <a:extLst>
              <a:ext uri="{FF2B5EF4-FFF2-40B4-BE49-F238E27FC236}">
                <a16:creationId xmlns:a16="http://schemas.microsoft.com/office/drawing/2014/main" id="{DBB0C12B-3AC0-774A-A2C7-2ACF5070EC86}"/>
              </a:ext>
            </a:extLst>
          </p:cNvPr>
          <p:cNvSpPr/>
          <p:nvPr/>
        </p:nvSpPr>
        <p:spPr>
          <a:xfrm>
            <a:off x="0" y="4692580"/>
            <a:ext cx="3878664" cy="22407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rgbClr val="016BB8"/>
              </a:solidFill>
              <a:latin typeface="Calibri" panose="020F0502020204030204" pitchFamily="34" charset="0"/>
            </a:endParaRPr>
          </a:p>
        </p:txBody>
      </p:sp>
      <p:pic>
        <p:nvPicPr>
          <p:cNvPr id="11" name="Obrázok 10" descr="Obrázok, na ktorom je ošatenie, osoba, stena, vnútri&#10;&#10;Obsah vygenerovaný pomocou AI môže byť nesprávny.">
            <a:extLst>
              <a:ext uri="{FF2B5EF4-FFF2-40B4-BE49-F238E27FC236}">
                <a16:creationId xmlns:a16="http://schemas.microsoft.com/office/drawing/2014/main" id="{B2A9E6CE-CB67-F6D0-67D8-1F9FD9B9BED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72995" y="-59343"/>
            <a:ext cx="8875231" cy="6992705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BlokTextu 7">
            <a:extLst>
              <a:ext uri="{FF2B5EF4-FFF2-40B4-BE49-F238E27FC236}">
                <a16:creationId xmlns:a16="http://schemas.microsoft.com/office/drawing/2014/main" id="{AC9845C5-E46B-94D4-E170-275D2602499C}"/>
              </a:ext>
            </a:extLst>
          </p:cNvPr>
          <p:cNvSpPr txBox="1"/>
          <p:nvPr/>
        </p:nvSpPr>
        <p:spPr>
          <a:xfrm>
            <a:off x="180648" y="4499750"/>
            <a:ext cx="3192346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1600" dirty="0"/>
              <a:t>Prezidentka: Darinka </a:t>
            </a:r>
            <a:r>
              <a:rPr lang="sk-SK" sz="1600" dirty="0" err="1"/>
              <a:t>Skybová</a:t>
            </a:r>
            <a:endParaRPr lang="sk-SK" sz="1600" dirty="0"/>
          </a:p>
          <a:p>
            <a:pPr>
              <a:spcAft>
                <a:spcPts val="600"/>
              </a:spcAft>
            </a:pPr>
            <a:r>
              <a:rPr lang="sk-SK" sz="1600" dirty="0"/>
              <a:t>Viceprezidenti: Lucia Martanovičová a Martin </a:t>
            </a:r>
            <a:r>
              <a:rPr lang="sk-SK" sz="1600" dirty="0" err="1"/>
              <a:t>Ohraďan</a:t>
            </a:r>
            <a:endParaRPr lang="sk-SK" sz="1600" dirty="0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7630D00E-2C5E-69C8-01AA-166E091A91A0}"/>
              </a:ext>
            </a:extLst>
          </p:cNvPr>
          <p:cNvSpPr txBox="1"/>
          <p:nvPr/>
        </p:nvSpPr>
        <p:spPr>
          <a:xfrm>
            <a:off x="180648" y="5772179"/>
            <a:ext cx="614635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sk-SK" sz="1600" dirty="0">
                <a:hlinkClick r:id="rId8"/>
              </a:rPr>
              <a:t>https://www.instagram.com/rotexslovakia/</a:t>
            </a:r>
            <a:endParaRPr lang="sk-SK" sz="1600" dirty="0"/>
          </a:p>
          <a:p>
            <a:pPr>
              <a:spcAft>
                <a:spcPts val="1200"/>
              </a:spcAft>
            </a:pPr>
            <a:r>
              <a:rPr lang="sk-SK" sz="1600" dirty="0">
                <a:hlinkClick r:id="rId9"/>
              </a:rPr>
              <a:t>https://rotex.org/association-directory/listing/rotex-slovakia/</a:t>
            </a:r>
            <a:r>
              <a:rPr lang="sk-SK" sz="1600" dirty="0"/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74796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A5410B-1F4F-A39C-09E9-31400C3323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6A2CC9-8754-4F6F-B7C4-EAE9DAD0009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D2965E2-D131-A511-EC11-F8DC00914C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62441E0-91EA-2074-324F-6C2D66BA010F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1B7D5BE7-D567-2FC2-988E-7570A6A1233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739FC1F1-26CD-14A4-B49C-C5CF5A31560B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C11F5B"/>
                </a:solidFill>
                <a:latin typeface="Calibri" panose="020F0502020204030204" pitchFamily="34" charset="0"/>
              </a:rPr>
              <a:t>2026/27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267DF46D-DCCA-9264-CA00-9718CE285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E98374AB-64DC-B39B-806A-E7E76C36CABE}"/>
              </a:ext>
            </a:extLst>
          </p:cNvPr>
          <p:cNvSpPr txBox="1"/>
          <p:nvPr/>
        </p:nvSpPr>
        <p:spPr>
          <a:xfrm>
            <a:off x="613909" y="1138245"/>
            <a:ext cx="7196778" cy="335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600" b="1" dirty="0"/>
              <a:t>Ročné výmeny </a:t>
            </a:r>
            <a:r>
              <a:rPr lang="sk-SK" sz="3600" dirty="0"/>
              <a:t>(</a:t>
            </a:r>
            <a:r>
              <a:rPr lang="sk-SK" sz="3600" dirty="0" err="1"/>
              <a:t>Long</a:t>
            </a:r>
            <a:r>
              <a:rPr lang="sk-SK" sz="3600" dirty="0"/>
              <a:t>-Term Exchange)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- predpoklad 22 </a:t>
            </a:r>
            <a:r>
              <a:rPr lang="sk-SK" sz="3600" dirty="0" err="1"/>
              <a:t>outboundov</a:t>
            </a:r>
            <a:endParaRPr lang="sk-SK" sz="3600" dirty="0"/>
          </a:p>
          <a:p>
            <a:pPr>
              <a:spcAft>
                <a:spcPts val="600"/>
              </a:spcAft>
            </a:pPr>
            <a:r>
              <a:rPr lang="sk-SK" sz="3600" dirty="0"/>
              <a:t>- predpoklad cca 20 - 22 </a:t>
            </a:r>
            <a:r>
              <a:rPr lang="sk-SK" sz="3600" dirty="0" err="1"/>
              <a:t>inboundov</a:t>
            </a:r>
            <a:r>
              <a:rPr lang="sk-SK" sz="3600" dirty="0"/>
              <a:t> 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- 11 klubov</a:t>
            </a:r>
          </a:p>
          <a:p>
            <a:endParaRPr lang="sk-SK" sz="2400" dirty="0"/>
          </a:p>
          <a:p>
            <a:endParaRPr lang="sk-SK" sz="2400" dirty="0"/>
          </a:p>
        </p:txBody>
      </p:sp>
      <p:pic>
        <p:nvPicPr>
          <p:cNvPr id="12290" name="Picture 2" descr="The Importance of Rotary Youth Exchange in District 5495 | District 5495">
            <a:extLst>
              <a:ext uri="{FF2B5EF4-FFF2-40B4-BE49-F238E27FC236}">
                <a16:creationId xmlns:a16="http://schemas.microsoft.com/office/drawing/2014/main" id="{3F46F27E-AC71-1389-9CD7-AA335AD0E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4513" y="1723536"/>
            <a:ext cx="3841820" cy="288136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806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765E3-C689-C909-EDAF-DB53CE6A2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D0739-043F-5823-CE12-8F9A8BC682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r>
              <a:rPr lang="en-US" sz="3800" dirty="0"/>
              <a:t>VÝMENA MLÁDEŽE NA SLOVENSKU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CA1DE03-89A3-A568-3F4E-9507D72AE7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Juraj Sabaka, Rotary Youth Exchange Slovakia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2668A-15C1-B224-D361-63F9D9D738A2}"/>
              </a:ext>
            </a:extLst>
          </p:cNvPr>
          <p:cNvSpPr/>
          <p:nvPr/>
        </p:nvSpPr>
        <p:spPr>
          <a:xfrm>
            <a:off x="0" y="0"/>
            <a:ext cx="12192000" cy="50581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620220BA-3550-B06D-69B4-E3698AE7C48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1861" y="5297713"/>
            <a:ext cx="2037448" cy="1379655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2950BD59-E009-FE0B-715B-54E5098D134F}"/>
              </a:ext>
            </a:extLst>
          </p:cNvPr>
          <p:cNvSpPr txBox="1">
            <a:spLocks/>
          </p:cNvSpPr>
          <p:nvPr/>
        </p:nvSpPr>
        <p:spPr>
          <a:xfrm>
            <a:off x="613909" y="349554"/>
            <a:ext cx="12192000" cy="635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 cap="all" baseline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C11F5B"/>
                </a:solidFill>
                <a:latin typeface="Calibri" panose="020F0502020204030204" pitchFamily="34" charset="0"/>
              </a:rPr>
              <a:t>2026/27</a:t>
            </a:r>
          </a:p>
          <a:p>
            <a:pPr algn="ctr"/>
            <a:endParaRPr lang="en-US" sz="6000" dirty="0">
              <a:solidFill>
                <a:srgbClr val="016BB8"/>
              </a:solidFill>
              <a:latin typeface="+mn-lt"/>
            </a:endParaRP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B0D25643-E3F2-27A2-75AF-E8D2CF4C5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10101" y="195863"/>
            <a:ext cx="1139771" cy="931564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ADCCAB11-ECF8-122F-E27A-3E0808544C72}"/>
              </a:ext>
            </a:extLst>
          </p:cNvPr>
          <p:cNvSpPr txBox="1"/>
          <p:nvPr/>
        </p:nvSpPr>
        <p:spPr>
          <a:xfrm>
            <a:off x="613909" y="1138245"/>
            <a:ext cx="7473713" cy="40472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sk-SK" sz="3600" b="1" dirty="0"/>
              <a:t>Letné tábory </a:t>
            </a:r>
            <a:r>
              <a:rPr lang="sk-SK" sz="3600" dirty="0"/>
              <a:t>(</a:t>
            </a:r>
            <a:r>
              <a:rPr lang="sk-SK" sz="3600" dirty="0" err="1"/>
              <a:t>Short</a:t>
            </a:r>
            <a:r>
              <a:rPr lang="sk-SK" sz="3600" dirty="0"/>
              <a:t>-Term Exchange)</a:t>
            </a:r>
          </a:p>
          <a:p>
            <a:r>
              <a:rPr lang="sk-SK" sz="3600" dirty="0"/>
              <a:t>- už 23 študentov umiestnených </a:t>
            </a:r>
          </a:p>
          <a:p>
            <a:pPr>
              <a:spcAft>
                <a:spcPts val="600"/>
              </a:spcAft>
            </a:pPr>
            <a:r>
              <a:rPr lang="sk-SK" sz="3600" dirty="0"/>
              <a:t>  </a:t>
            </a:r>
            <a:r>
              <a:rPr lang="sk-SK" sz="2800" dirty="0"/>
              <a:t>zatiaľ 36 záujemcov</a:t>
            </a:r>
          </a:p>
          <a:p>
            <a:pPr>
              <a:spcAft>
                <a:spcPts val="1800"/>
              </a:spcAft>
            </a:pPr>
            <a:r>
              <a:rPr lang="sk-SK" sz="3600" dirty="0"/>
              <a:t>- zatiaľ 8 klubov</a:t>
            </a:r>
          </a:p>
          <a:p>
            <a:r>
              <a:rPr lang="sk-SK" sz="3200" dirty="0"/>
              <a:t>RC Liptovský Mikuláš - Plenér Liptov 2025</a:t>
            </a:r>
          </a:p>
          <a:p>
            <a:r>
              <a:rPr lang="sk-SK" sz="3200" dirty="0"/>
              <a:t>RC </a:t>
            </a:r>
            <a:r>
              <a:rPr lang="sk-SK" sz="3200" dirty="0" err="1"/>
              <a:t>B.Bystrica</a:t>
            </a:r>
            <a:r>
              <a:rPr lang="sk-SK" sz="3200" dirty="0"/>
              <a:t> &amp; Zvolen - </a:t>
            </a:r>
            <a:r>
              <a:rPr lang="sk-SK" sz="3200" dirty="0" err="1"/>
              <a:t>Cyklokemp</a:t>
            </a:r>
            <a:r>
              <a:rPr lang="sk-SK" sz="3200" dirty="0"/>
              <a:t> </a:t>
            </a:r>
          </a:p>
          <a:p>
            <a:endParaRPr lang="sk-SK" sz="2400" dirty="0"/>
          </a:p>
        </p:txBody>
      </p:sp>
      <p:pic>
        <p:nvPicPr>
          <p:cNvPr id="13314" name="Picture 2" descr="Rotary Camps | Rotary Youth Exchange Deutschland">
            <a:extLst>
              <a:ext uri="{FF2B5EF4-FFF2-40B4-BE49-F238E27FC236}">
                <a16:creationId xmlns:a16="http://schemas.microsoft.com/office/drawing/2014/main" id="{D88DA5EB-E3FB-2B74-07BE-E9F8B5B4FC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0844" y="1549383"/>
            <a:ext cx="3754250" cy="3215022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62943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1964</TotalTime>
  <Words>1079</Words>
  <Application>Microsoft Macintosh PowerPoint</Application>
  <PresentationFormat>Širokouhlá</PresentationFormat>
  <Paragraphs>176</Paragraphs>
  <Slides>30</Slides>
  <Notes>21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Courier New</vt:lpstr>
      <vt:lpstr>Symbol</vt:lpstr>
      <vt:lpstr>Office Theme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title here</dc:title>
  <dc:creator>Christina Covotsou</dc:creator>
  <cp:lastModifiedBy>Ivana Lengová DGE D2240</cp:lastModifiedBy>
  <cp:revision>76</cp:revision>
  <dcterms:created xsi:type="dcterms:W3CDTF">2022-10-13T07:08:23Z</dcterms:created>
  <dcterms:modified xsi:type="dcterms:W3CDTF">2026-03-22T14:40:58Z</dcterms:modified>
</cp:coreProperties>
</file>