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6"/>
  </p:notesMasterIdLst>
  <p:sldIdLst>
    <p:sldId id="1357" r:id="rId3"/>
    <p:sldId id="1378" r:id="rId4"/>
    <p:sldId id="1389" r:id="rId5"/>
    <p:sldId id="1388" r:id="rId6"/>
    <p:sldId id="1385" r:id="rId7"/>
    <p:sldId id="1380" r:id="rId8"/>
    <p:sldId id="1387" r:id="rId9"/>
    <p:sldId id="1382" r:id="rId10"/>
    <p:sldId id="1381" r:id="rId11"/>
    <p:sldId id="1383" r:id="rId12"/>
    <p:sldId id="1384" r:id="rId13"/>
    <p:sldId id="1386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98A6A9-D236-4278-AECD-DB710BE71D61}" v="507" dt="2026-02-03T20:51:57.0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106" autoAdjust="0"/>
    <p:restoredTop sz="94660"/>
  </p:normalViewPr>
  <p:slideViewPr>
    <p:cSldViewPr snapToGrid="0">
      <p:cViewPr varScale="1">
        <p:scale>
          <a:sx n="97" d="100"/>
          <a:sy n="97" d="100"/>
        </p:scale>
        <p:origin x="-432" y="7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1FBB1-968A-4998-A6BA-86D7D3AC4B3E}" type="datetimeFigureOut">
              <a:rPr lang="en-US" smtClean="0"/>
              <a:t>3/19/26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7C851-4B6B-4B70-A8AC-D84D3677F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24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5840E-D8DA-75B7-62B6-61A8353D8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B511FB-263C-8FAC-B46E-00080AB6D6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40016E-ECEB-D517-6ADD-EC9B055733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6F5C2-4A48-DC07-50E9-FAD5E35D08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6C75A-92C2-4349-8E36-65126AACA4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06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271D3-94C5-693A-E6C6-9FB57A6BB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860EE3-0899-1F5E-E7BE-4B0BDD34A8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5F8A01-760C-448C-BBCC-307C405A2D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0C668A-4151-D916-9723-18FFB22762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6C75A-92C2-4349-8E36-65126AACA4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87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D4F60-E14F-D1E0-5897-F80D95F43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018E7D-02C3-5897-3518-09EEB0812F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3CED11-4243-9267-41D0-7ABEB2E73C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98827-DC86-A752-122B-0304FC8ABD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6C75A-92C2-4349-8E36-65126AACA4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45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4480B-C89C-A72A-DFE5-C2678295A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0F5CC3-3675-C2E0-F17F-3DE82D3016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CC9099-7FC9-79FF-E05D-7B1E548521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80D83-F3E7-448A-4660-C894C26FC6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6C75A-92C2-4349-8E36-65126AACA4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43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ECFB8-85A0-CA7F-4F51-70652099A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33475D-6C3C-9162-5FFA-75CB331AB6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717AC6-BD57-372D-3353-5AEE3540E0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CE9A6A-49BD-77CA-1875-12F8755FD2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6C75A-92C2-4349-8E36-65126AACA4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99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69FAB-1CD1-693A-B670-CE489A5DD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0B49E1-02F0-87B9-A00E-F5406682E5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A800E6-54C6-4E6B-111E-FC8E47748D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08329-D32F-63A6-8BB6-8B8A96FF97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6C75A-92C2-4349-8E36-65126AACA4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76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849CB-2346-58C2-FA53-6D583BD78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33D788-EDEE-B5AA-3315-CE0986FEA8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0F8215-65F6-2588-FDE1-72B50068AA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988A7-ED74-F2C9-2675-F301EF6D4C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6C75A-92C2-4349-8E36-65126AACA4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43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AC16B-9BFC-5BB7-B4E5-01F04354B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CC4E40-BFB3-CEC1-9BF0-9D46B7E5DF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626EA0-FB89-4439-5568-065E77E927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59DC3-E75A-E336-BB97-1203B12105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6C75A-92C2-4349-8E36-65126AACA4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11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C436F-B4AE-C067-49FA-620C7D75D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CB3AE4-2464-6D75-61F5-71B6176996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3E6311-C05C-262C-1DE0-81E0B810C6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3609D0-8FC9-5C4E-F202-6D30927E27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6C75A-92C2-4349-8E36-65126AACA4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21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D1DC9-DEEF-6530-1455-E679478E0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BDAFDE-FEE1-7DF8-477B-9D44C19028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DA183F-1E6D-B37D-2A14-F3961AF5F2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BCFE4-92DA-75B8-E0F6-39A7B327E2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6C75A-92C2-4349-8E36-65126AACA4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61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AA13E-1E45-5BD6-6321-408580F43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FA3E76-5F29-DF38-4254-69BD0F0356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A2E233-DB1C-C0C1-B81D-BC90E29042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0182A-BD4C-56E5-935B-2D7E7B62BF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6C75A-92C2-4349-8E36-65126AACA4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19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6CE00-3CAE-4DC8-5D23-BD65056E5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D3D8C1-2155-4C52-B291-D53A30EDF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F3941-9AB6-042D-8D01-7BAF5CA4B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A7E6B-D614-09A8-746F-BA26AF982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81065-013C-EB45-309B-9E4074C02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776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9BD6E-FA43-3CED-1013-4D9DEE01D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25604E-AB41-CC2F-570A-A93A2D920C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06059-952D-6B71-2014-508A26C42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D2CD0-B8DA-9F8C-5558-A1295AB82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0E063-95E7-E4A1-3816-0BA17B60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343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03D1D2-0619-F1E3-A480-88DB9E16FF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360EC5-8B2D-2BBE-58F8-78693CA0EA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5F8E6-E304-EA17-8134-110B0BA4E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3FB0B-CC0A-9565-20D8-3234B3B97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52A85-9729-F959-1ED7-97025E927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132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78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66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245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99344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205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905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144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821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95DE7-FE20-C407-CBDD-CC3469E54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9669D-A21A-CD1E-484B-2E673AAF3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C53CF-AA3D-8342-6695-B77E36799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E6DC8-7869-E54A-300C-110C33B86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155AA-F7D2-3257-3BBE-0184E9E8A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407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305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09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87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15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605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992968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635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3662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082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559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D3103-B886-1FDE-640D-4E0E60E49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8A1FA-C445-1909-C4E0-276C483CB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E38E6-A438-BC08-AD0B-438989CCB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8DA84-32E7-6A7E-5363-C235E08AA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2625F-C24F-B4E7-187A-4B0BA580B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1942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7947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53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1643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6610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362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20079-DBA8-EF56-5E0C-233936C0D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A847F-2325-B846-35AA-684D5BAE52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10047-911B-C88E-DFF7-07D549937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3DA9B-C1C3-A5A7-848A-16A4534D4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9CA23-97A9-74B9-3036-9067D4149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232AF2-86B8-81F9-5E1E-0C48218F5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70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B58C3-5449-499E-DFA2-790F9D385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34F4D5-3291-EB99-E8E6-07F2B2150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07925D-AA4D-1C99-B7D1-FF293BCCC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C7CEF3-F88B-D820-1A6E-34FA5AEE0B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FCD33C-8BD4-8FA4-3321-C324760EF6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287942-7B72-5BEF-6DEC-D94311E35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1A7B29-A560-24BC-DB51-30508D473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45A7F7-0A01-8E7B-58AD-22F879413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488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54899-B208-8DA7-3DB3-7F2A561C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085F2A-435B-E042-5DC3-CFC98D8CC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915AF9-C89C-8349-8028-990FE8056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421620-DAF6-3D70-D323-A40421A1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56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114442-7150-BD6B-E853-1E90C5B1D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889862-F5F4-425C-1280-616CBDE08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A25A7-B19E-5C4D-EE1F-D601192EF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589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CF5B5-4A50-9835-847B-E647FD102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E5A6E-F22C-EC80-CDD5-1010C85F9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170C3E-6917-3D29-A172-9BB94AA2A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1EF56E-37F0-3B05-64B3-7F2ACE4DB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D7351-93C8-AC7C-88C2-82494BF6B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6C2F6B-70EF-467D-EAB1-E5FF14436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04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D540E-1FF0-7CE1-6FEB-7D07903F7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4C9F37-885E-A680-2592-4A90B4A41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1636AE-74E4-72EF-688B-0B62D9B0CC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AFD1F-B0F2-21C0-8D1A-4414762D1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2CF864-B416-ADCD-D0F6-72D4AC96C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C90FA8-390F-E29B-780A-759B50110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835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tags" Target="../tags/tag1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F081EF-9B84-C671-2C62-1523CDB24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5A37A-6E8C-B196-2C74-270151BFE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1D94E-10BF-7923-1D4A-495F3A9CAC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87CEE-9D93-405E-AF64-BDAA9FF0CFA6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0094C-38B8-140B-6041-58A6536756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B8795-3D2C-BA0C-05E3-D0949D6D6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25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4"/>
    </p:custDataLst>
    <p:extLst>
      <p:ext uri="{BB962C8B-B14F-4D97-AF65-F5344CB8AC3E}">
        <p14:creationId xmlns:p14="http://schemas.microsoft.com/office/powerpoint/2010/main" val="389924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89423-6793-7944-B972-2B19868041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6333" y="5299935"/>
            <a:ext cx="9733038" cy="635000"/>
          </a:xfrm>
        </p:spPr>
        <p:txBody>
          <a:bodyPr>
            <a:normAutofit/>
          </a:bodyPr>
          <a:lstStyle/>
          <a:p>
            <a:r>
              <a:rPr lang="en-US" sz="2000" dirty="0"/>
              <a:t>Di</a:t>
            </a:r>
            <a:r>
              <a:rPr lang="cs-CZ" sz="2000" dirty="0"/>
              <a:t>S</a:t>
            </a:r>
            <a:r>
              <a:rPr lang="en-US" sz="2000" dirty="0" err="1"/>
              <a:t>trikt</a:t>
            </a:r>
            <a:r>
              <a:rPr lang="en-US" sz="2000" dirty="0"/>
              <a:t> 2240 Česká a </a:t>
            </a:r>
            <a:r>
              <a:rPr lang="en-US" sz="2000" dirty="0" err="1"/>
              <a:t>Slovenská</a:t>
            </a:r>
            <a:r>
              <a:rPr lang="en-US" sz="2000" dirty="0"/>
              <a:t> </a:t>
            </a:r>
            <a:r>
              <a:rPr lang="en-US" sz="2000" dirty="0" err="1"/>
              <a:t>republika</a:t>
            </a:r>
            <a:endParaRPr lang="en-US" sz="20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51E5E0E-2AED-1641-81E5-1993EABF65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A04083-8AFB-4537-88C7-C764DD9CE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69458" y="298132"/>
            <a:ext cx="3250925" cy="163220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CB1C426-314D-499B-B966-35B468F0A216}"/>
              </a:ext>
            </a:extLst>
          </p:cNvPr>
          <p:cNvSpPr/>
          <p:nvPr/>
        </p:nvSpPr>
        <p:spPr>
          <a:xfrm>
            <a:off x="0" y="0"/>
            <a:ext cx="12192000" cy="5058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1EA0127-1765-4F66-8191-91324579F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2202468" cy="505813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04659" y="421737"/>
            <a:ext cx="58028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solidFill>
                  <a:srgbClr val="0070C0"/>
                </a:solidFill>
              </a:rPr>
              <a:t>Strategický plán 2026/2027</a:t>
            </a:r>
          </a:p>
          <a:p>
            <a:pPr algn="ctr"/>
            <a:r>
              <a:rPr lang="cs-CZ" sz="2800" b="1" dirty="0">
                <a:solidFill>
                  <a:schemeClr val="bg1"/>
                </a:solidFill>
              </a:rPr>
              <a:t>PELS</a:t>
            </a:r>
          </a:p>
          <a:p>
            <a:pPr algn="ctr"/>
            <a:r>
              <a:rPr lang="cs-CZ" sz="2800" b="1" dirty="0">
                <a:solidFill>
                  <a:schemeClr val="bg1"/>
                </a:solidFill>
              </a:rPr>
              <a:t>Olomouc 20.-21.3.2026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4E74B750-2454-BF47-2F13-9754325E2A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897" y="5237404"/>
            <a:ext cx="2126511" cy="1439964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20C908A-ACC0-F82B-855E-B529A921F168}"/>
              </a:ext>
            </a:extLst>
          </p:cNvPr>
          <p:cNvSpPr txBox="1"/>
          <p:nvPr/>
        </p:nvSpPr>
        <p:spPr>
          <a:xfrm>
            <a:off x="604659" y="3971769"/>
            <a:ext cx="597416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solidFill>
                  <a:schemeClr val="bg1"/>
                </a:solidFill>
              </a:rPr>
              <a:t>Ivana Lengová DG 2026/2027</a:t>
            </a:r>
          </a:p>
          <a:p>
            <a:pPr algn="ctr"/>
            <a:endParaRPr lang="cs-CZ" sz="2000" b="1" dirty="0">
              <a:solidFill>
                <a:schemeClr val="bg1"/>
              </a:solidFill>
            </a:endParaRPr>
          </a:p>
          <a:p>
            <a:pPr algn="ctr"/>
            <a:endParaRPr lang="de-AT" sz="36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89665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D06C8-5806-7FF4-E745-F3A815851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7BACA0C3-E211-C729-7C62-021F29A99F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Strategický plán 2026/2027 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3FAE30-981A-E06C-CE95-AB2992C0B5AD}"/>
              </a:ext>
            </a:extLst>
          </p:cNvPr>
          <p:cNvSpPr/>
          <p:nvPr/>
        </p:nvSpPr>
        <p:spPr>
          <a:xfrm>
            <a:off x="0" y="0"/>
            <a:ext cx="12192000" cy="5058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400" b="1" dirty="0" err="1">
                <a:solidFill>
                  <a:srgbClr val="0070C0"/>
                </a:solidFill>
                <a:latin typeface="Arial" panose="020B0604020202020204"/>
              </a:rPr>
              <a:t>Rotary</a:t>
            </a:r>
            <a:r>
              <a:rPr lang="cs-CZ" sz="2400" b="1" dirty="0">
                <a:solidFill>
                  <a:srgbClr val="0070C0"/>
                </a:solidFill>
                <a:latin typeface="Arial" panose="020B0604020202020204"/>
              </a:rPr>
              <a:t> </a:t>
            </a:r>
            <a:r>
              <a:rPr lang="cs-CZ" sz="2400" b="1" dirty="0" err="1">
                <a:solidFill>
                  <a:srgbClr val="0070C0"/>
                </a:solidFill>
                <a:latin typeface="Arial" panose="020B0604020202020204"/>
              </a:rPr>
              <a:t>akadémia</a:t>
            </a:r>
            <a:r>
              <a:rPr lang="cs-CZ" sz="2400" b="1" dirty="0">
                <a:solidFill>
                  <a:srgbClr val="0070C0"/>
                </a:solidFill>
                <a:latin typeface="Arial" panose="020B0604020202020204"/>
              </a:rPr>
              <a:t> - </a:t>
            </a:r>
            <a:r>
              <a:rPr lang="cs-CZ" sz="2400" b="1" dirty="0" err="1">
                <a:solidFill>
                  <a:srgbClr val="0070C0"/>
                </a:solidFill>
                <a:latin typeface="Arial" panose="020B0604020202020204"/>
              </a:rPr>
              <a:t>prínos</a:t>
            </a:r>
            <a:endParaRPr lang="cs-CZ" sz="2400" b="1" dirty="0">
              <a:solidFill>
                <a:srgbClr val="0070C0"/>
              </a:solidFill>
              <a:latin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sz="2400" b="1" dirty="0">
              <a:solidFill>
                <a:srgbClr val="0070C0"/>
              </a:solidFill>
              <a:latin typeface="Arial" panose="020B0604020202020204"/>
            </a:endParaRP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Osobnostný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a odborný rast</a:t>
            </a: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Jeden</a:t>
            </a:r>
            <a:r>
              <a:rPr lang="cs-CZ" sz="2400" noProof="0" dirty="0">
                <a:solidFill>
                  <a:srgbClr val="333333"/>
                </a:solidFill>
                <a:latin typeface="Arial" panose="020B0604020202020204"/>
              </a:rPr>
              <a:t> člen a jedna absolvovaná hodina školení </a:t>
            </a:r>
            <a:r>
              <a:rPr lang="cs-CZ" sz="2400" noProof="0" dirty="0" err="1">
                <a:solidFill>
                  <a:srgbClr val="333333"/>
                </a:solidFill>
                <a:latin typeface="Arial" panose="020B0604020202020204"/>
              </a:rPr>
              <a:t>Rotary</a:t>
            </a:r>
            <a:r>
              <a:rPr lang="cs-CZ" sz="2400" noProof="0" dirty="0">
                <a:solidFill>
                  <a:srgbClr val="333333"/>
                </a:solidFill>
                <a:latin typeface="Arial" panose="020B0604020202020204"/>
              </a:rPr>
              <a:t> </a:t>
            </a:r>
            <a:r>
              <a:rPr lang="cs-CZ" sz="2400" noProof="0" dirty="0" err="1">
                <a:solidFill>
                  <a:srgbClr val="333333"/>
                </a:solidFill>
                <a:latin typeface="Arial" panose="020B0604020202020204"/>
              </a:rPr>
              <a:t>akadémie</a:t>
            </a:r>
            <a:r>
              <a:rPr lang="cs-CZ" sz="2400" noProof="0" dirty="0">
                <a:solidFill>
                  <a:srgbClr val="333333"/>
                </a:solidFill>
                <a:latin typeface="Arial" panose="020B0604020202020204"/>
              </a:rPr>
              <a:t> = 1 Bod </a:t>
            </a:r>
            <a:r>
              <a:rPr lang="cs-CZ" sz="2400" noProof="0" dirty="0" err="1">
                <a:solidFill>
                  <a:srgbClr val="333333"/>
                </a:solidFill>
                <a:latin typeface="Arial" panose="020B0604020202020204"/>
              </a:rPr>
              <a:t>Rotary</a:t>
            </a:r>
            <a:r>
              <a:rPr lang="cs-CZ" sz="2400" noProof="0" dirty="0">
                <a:solidFill>
                  <a:srgbClr val="333333"/>
                </a:solidFill>
                <a:latin typeface="Arial" panose="020B0604020202020204"/>
              </a:rPr>
              <a:t> </a:t>
            </a:r>
            <a:r>
              <a:rPr lang="cs-CZ" sz="2400" noProof="0" dirty="0" err="1">
                <a:solidFill>
                  <a:srgbClr val="333333"/>
                </a:solidFill>
                <a:latin typeface="Arial" panose="020B0604020202020204"/>
              </a:rPr>
              <a:t>Akadémie</a:t>
            </a:r>
            <a:r>
              <a:rPr lang="cs-CZ" sz="2400" noProof="0" dirty="0">
                <a:solidFill>
                  <a:srgbClr val="333333"/>
                </a:solidFill>
                <a:latin typeface="Arial" panose="020B0604020202020204"/>
              </a:rPr>
              <a:t> (BRA)</a:t>
            </a: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400" noProof="0" dirty="0">
                <a:solidFill>
                  <a:srgbClr val="333333"/>
                </a:solidFill>
                <a:latin typeface="Arial" panose="020B0604020202020204"/>
              </a:rPr>
              <a:t>3 kluby s </a:t>
            </a:r>
            <a:r>
              <a:rPr lang="cs-CZ" sz="2400" noProof="0" dirty="0" err="1">
                <a:solidFill>
                  <a:srgbClr val="333333"/>
                </a:solidFill>
                <a:latin typeface="Arial" panose="020B0604020202020204"/>
              </a:rPr>
              <a:t>najvyšším</a:t>
            </a:r>
            <a:r>
              <a:rPr lang="cs-CZ" sz="2400" noProof="0" dirty="0">
                <a:solidFill>
                  <a:srgbClr val="333333"/>
                </a:solidFill>
                <a:latin typeface="Arial" panose="020B0604020202020204"/>
              </a:rPr>
              <a:t> </a:t>
            </a:r>
            <a:r>
              <a:rPr lang="cs-CZ" sz="2400" noProof="0" dirty="0" err="1">
                <a:solidFill>
                  <a:srgbClr val="333333"/>
                </a:solidFill>
                <a:latin typeface="Arial" panose="020B0604020202020204"/>
              </a:rPr>
              <a:t>počtom</a:t>
            </a:r>
            <a:r>
              <a:rPr lang="cs-CZ" sz="2400" noProof="0" dirty="0">
                <a:solidFill>
                  <a:srgbClr val="333333"/>
                </a:solidFill>
                <a:latin typeface="Arial" panose="020B0604020202020204"/>
              </a:rPr>
              <a:t> BRA (1.2.3. </a:t>
            </a:r>
            <a:r>
              <a:rPr lang="cs-CZ" sz="2400" noProof="0" dirty="0" err="1">
                <a:solidFill>
                  <a:srgbClr val="333333"/>
                </a:solidFill>
                <a:latin typeface="Arial" panose="020B0604020202020204"/>
              </a:rPr>
              <a:t>miesto</a:t>
            </a:r>
            <a:r>
              <a:rPr lang="cs-CZ" sz="2400" noProof="0" dirty="0">
                <a:solidFill>
                  <a:srgbClr val="333333"/>
                </a:solidFill>
                <a:latin typeface="Arial" panose="020B0604020202020204"/>
              </a:rPr>
              <a:t>) </a:t>
            </a:r>
            <a:r>
              <a:rPr lang="cs-CZ" sz="2400" noProof="0" dirty="0" err="1">
                <a:solidFill>
                  <a:srgbClr val="333333"/>
                </a:solidFill>
                <a:latin typeface="Arial" panose="020B0604020202020204"/>
              </a:rPr>
              <a:t>budú</a:t>
            </a:r>
            <a:r>
              <a:rPr lang="cs-CZ" sz="2400" noProof="0" dirty="0">
                <a:solidFill>
                  <a:srgbClr val="333333"/>
                </a:solidFill>
                <a:latin typeface="Arial" panose="020B0604020202020204"/>
              </a:rPr>
              <a:t> </a:t>
            </a:r>
            <a:r>
              <a:rPr lang="cs-CZ" sz="2400" noProof="0" dirty="0" err="1">
                <a:solidFill>
                  <a:srgbClr val="333333"/>
                </a:solidFill>
                <a:latin typeface="Arial" panose="020B0604020202020204"/>
              </a:rPr>
              <a:t>vyhlásené</a:t>
            </a:r>
            <a:r>
              <a:rPr lang="cs-CZ" sz="2400" noProof="0" dirty="0">
                <a:solidFill>
                  <a:srgbClr val="333333"/>
                </a:solidFill>
                <a:latin typeface="Arial" panose="020B0604020202020204"/>
              </a:rPr>
              <a:t> na DK a </a:t>
            </a:r>
            <a:r>
              <a:rPr lang="cs-CZ" sz="2400" noProof="0" dirty="0" err="1">
                <a:solidFill>
                  <a:srgbClr val="333333"/>
                </a:solidFill>
                <a:latin typeface="Arial" panose="020B0604020202020204"/>
              </a:rPr>
              <a:t>dostanú</a:t>
            </a:r>
            <a:r>
              <a:rPr lang="cs-CZ" sz="2400" noProof="0" dirty="0">
                <a:solidFill>
                  <a:srgbClr val="333333"/>
                </a:solidFill>
                <a:latin typeface="Arial" panose="020B0604020202020204"/>
              </a:rPr>
              <a:t> od </a:t>
            </a:r>
            <a:r>
              <a:rPr lang="cs-CZ" sz="2400" noProof="0" dirty="0" err="1">
                <a:solidFill>
                  <a:srgbClr val="333333"/>
                </a:solidFill>
                <a:latin typeface="Arial" panose="020B0604020202020204"/>
              </a:rPr>
              <a:t>dištriktu</a:t>
            </a:r>
            <a:r>
              <a:rPr lang="cs-CZ" sz="2400" noProof="0" dirty="0">
                <a:solidFill>
                  <a:srgbClr val="333333"/>
                </a:solidFill>
                <a:latin typeface="Arial" panose="020B0604020202020204"/>
              </a:rPr>
              <a:t> </a:t>
            </a:r>
            <a:r>
              <a:rPr lang="cs-CZ" sz="2400" noProof="0" dirty="0" err="1">
                <a:solidFill>
                  <a:srgbClr val="333333"/>
                </a:solidFill>
                <a:latin typeface="Arial" panose="020B0604020202020204"/>
              </a:rPr>
              <a:t>finančnú</a:t>
            </a:r>
            <a:r>
              <a:rPr lang="cs-CZ" sz="2400" noProof="0" dirty="0">
                <a:solidFill>
                  <a:srgbClr val="333333"/>
                </a:solidFill>
                <a:latin typeface="Arial" panose="020B0604020202020204"/>
              </a:rPr>
              <a:t> </a:t>
            </a:r>
            <a:r>
              <a:rPr lang="cs-CZ" sz="2400" noProof="0" dirty="0" err="1">
                <a:solidFill>
                  <a:srgbClr val="333333"/>
                </a:solidFill>
                <a:latin typeface="Arial" panose="020B0604020202020204"/>
              </a:rPr>
              <a:t>odmenu</a:t>
            </a:r>
            <a:r>
              <a:rPr lang="cs-CZ" sz="2400" noProof="0" dirty="0">
                <a:solidFill>
                  <a:srgbClr val="333333"/>
                </a:solidFill>
                <a:latin typeface="Arial" panose="020B0604020202020204"/>
              </a:rPr>
              <a:t> 1. </a:t>
            </a:r>
            <a:r>
              <a:rPr lang="cs-CZ" sz="2400" noProof="0" dirty="0" err="1">
                <a:solidFill>
                  <a:srgbClr val="333333"/>
                </a:solidFill>
                <a:latin typeface="Arial" panose="020B0604020202020204"/>
              </a:rPr>
              <a:t>miesto</a:t>
            </a:r>
            <a:r>
              <a:rPr lang="cs-CZ" sz="2400" noProof="0" dirty="0">
                <a:solidFill>
                  <a:srgbClr val="333333"/>
                </a:solidFill>
                <a:latin typeface="Arial" panose="020B0604020202020204"/>
              </a:rPr>
              <a:t> 500,-€, 2. </a:t>
            </a:r>
            <a:r>
              <a:rPr lang="cs-CZ" sz="2400" noProof="0" dirty="0" err="1">
                <a:solidFill>
                  <a:srgbClr val="333333"/>
                </a:solidFill>
                <a:latin typeface="Arial" panose="020B0604020202020204"/>
              </a:rPr>
              <a:t>miesto</a:t>
            </a:r>
            <a:r>
              <a:rPr lang="cs-CZ" sz="2400" noProof="0" dirty="0">
                <a:solidFill>
                  <a:srgbClr val="333333"/>
                </a:solidFill>
                <a:latin typeface="Arial" panose="020B0604020202020204"/>
              </a:rPr>
              <a:t>. 300,-€, 3. </a:t>
            </a:r>
            <a:r>
              <a:rPr lang="cs-CZ" sz="2400" noProof="0" dirty="0" err="1">
                <a:solidFill>
                  <a:srgbClr val="333333"/>
                </a:solidFill>
                <a:latin typeface="Arial" panose="020B0604020202020204"/>
              </a:rPr>
              <a:t>miesto</a:t>
            </a:r>
            <a:r>
              <a:rPr lang="cs-CZ" sz="2400" noProof="0" dirty="0">
                <a:solidFill>
                  <a:srgbClr val="333333"/>
                </a:solidFill>
                <a:latin typeface="Arial" panose="020B0604020202020204"/>
              </a:rPr>
              <a:t> 200,-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€</a:t>
            </a:r>
            <a:endParaRPr kumimoji="0" lang="cs-CZ" sz="240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E656AE-B2D2-4DBA-BF85-B18880A61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064565">
            <a:off x="14007076" y="-13443"/>
            <a:ext cx="4338344" cy="179832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FD24D164-B07B-509E-775A-531A6C477D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3320" y="5352951"/>
            <a:ext cx="2037448" cy="1379655"/>
          </a:xfrm>
          <a:prstGeom prst="rect">
            <a:avLst/>
          </a:prstGeom>
        </p:spPr>
      </p:pic>
      <p:sp>
        <p:nvSpPr>
          <p:cNvPr id="6" name="Zástupný text 5">
            <a:extLst>
              <a:ext uri="{FF2B5EF4-FFF2-40B4-BE49-F238E27FC236}">
                <a16:creationId xmlns:a16="http://schemas.microsoft.com/office/drawing/2014/main" id="{81EC13E2-CD61-D059-396F-46D5C33A4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Di</a:t>
            </a:r>
            <a:r>
              <a:rPr lang="cs-CZ" sz="2800" dirty="0"/>
              <a:t>S</a:t>
            </a:r>
            <a:r>
              <a:rPr lang="en-US" sz="2800" dirty="0" err="1"/>
              <a:t>trikt</a:t>
            </a:r>
            <a:r>
              <a:rPr lang="en-US" sz="2800" dirty="0"/>
              <a:t> 2240 </a:t>
            </a:r>
            <a:r>
              <a:rPr lang="en-US" sz="2800" dirty="0" err="1"/>
              <a:t>Česká</a:t>
            </a:r>
            <a:r>
              <a:rPr lang="en-US" sz="2800" dirty="0"/>
              <a:t> a </a:t>
            </a:r>
            <a:r>
              <a:rPr lang="en-US" sz="2800" dirty="0" err="1"/>
              <a:t>Slovenská</a:t>
            </a:r>
            <a:r>
              <a:rPr lang="en-US" sz="2800" dirty="0"/>
              <a:t> </a:t>
            </a:r>
            <a:r>
              <a:rPr lang="en-US" sz="2800" dirty="0" err="1"/>
              <a:t>republika</a:t>
            </a:r>
            <a:endParaRPr lang="en-US" sz="2800" dirty="0"/>
          </a:p>
          <a:p>
            <a:endParaRPr lang="sk-SK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6193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DF36A-1052-0527-2FDF-57424D653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44165447-785F-FDA6-0A93-803CC0D600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Strategický plán 2026/2027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EF88B1-1DB8-F965-4A74-6C3F0C4E9B60}"/>
              </a:ext>
            </a:extLst>
          </p:cNvPr>
          <p:cNvSpPr/>
          <p:nvPr/>
        </p:nvSpPr>
        <p:spPr>
          <a:xfrm>
            <a:off x="0" y="0"/>
            <a:ext cx="12192000" cy="5058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sz="2000" b="1" dirty="0">
              <a:solidFill>
                <a:srgbClr val="333333"/>
              </a:solidFill>
              <a:latin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3200" b="1" dirty="0">
                <a:solidFill>
                  <a:srgbClr val="0070C0"/>
                </a:solidFill>
                <a:latin typeface="Arial" panose="020B0604020202020204"/>
              </a:rPr>
              <a:t>2. ČLENSTVO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400" b="1" dirty="0">
                <a:solidFill>
                  <a:srgbClr val="0070C0"/>
                </a:solidFill>
                <a:latin typeface="Arial" panose="020B0604020202020204"/>
              </a:rPr>
              <a:t>UDRŽANIE AKTUÁLNYCH ČLENOV A  ZVÝŠENIE POČTU ČLENOV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sz="2400" b="1" dirty="0">
              <a:solidFill>
                <a:srgbClr val="333333"/>
              </a:solidFill>
              <a:latin typeface="Arial" panose="020B0604020202020204"/>
            </a:endParaRP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Väčšia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flexibilita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vo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forme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členstva a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pri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zakladaní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nových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klubov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(umožňuje RI): e-kluby,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passport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kluby,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záujmové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kluby,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korporátne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kluby, cause-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based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kluby</a:t>
            </a: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Zníženie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počtu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členov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při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zakladaní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nových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klubov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: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satelitný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klub 8 a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štandardný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klub 15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členov</a:t>
            </a:r>
            <a:endParaRPr lang="cs-CZ" sz="2400" dirty="0">
              <a:solidFill>
                <a:srgbClr val="333333"/>
              </a:solidFill>
              <a:latin typeface="Arial" panose="020B060402020202020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A547E1D-0A0D-9260-F3BB-A3009A663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064565">
            <a:off x="14007076" y="-13443"/>
            <a:ext cx="4338344" cy="179832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B64A5353-C5C9-0B1D-5158-3EECD8657F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3320" y="5352951"/>
            <a:ext cx="2037448" cy="1379655"/>
          </a:xfrm>
          <a:prstGeom prst="rect">
            <a:avLst/>
          </a:prstGeom>
        </p:spPr>
      </p:pic>
      <p:sp>
        <p:nvSpPr>
          <p:cNvPr id="6" name="Zástupný text 5">
            <a:extLst>
              <a:ext uri="{FF2B5EF4-FFF2-40B4-BE49-F238E27FC236}">
                <a16:creationId xmlns:a16="http://schemas.microsoft.com/office/drawing/2014/main" id="{EF54535B-2932-B025-3222-E354B8FF3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Di</a:t>
            </a:r>
            <a:r>
              <a:rPr lang="cs-CZ" sz="2800" dirty="0"/>
              <a:t>S</a:t>
            </a:r>
            <a:r>
              <a:rPr lang="en-US" sz="2800" dirty="0" err="1"/>
              <a:t>trikt</a:t>
            </a:r>
            <a:r>
              <a:rPr lang="en-US" sz="2800" dirty="0"/>
              <a:t> 2240 </a:t>
            </a:r>
            <a:r>
              <a:rPr lang="en-US" sz="2800" dirty="0" err="1"/>
              <a:t>Česká</a:t>
            </a:r>
            <a:r>
              <a:rPr lang="en-US" sz="2800" dirty="0"/>
              <a:t> a </a:t>
            </a:r>
            <a:r>
              <a:rPr lang="en-US" sz="2800" dirty="0" err="1"/>
              <a:t>Slovenská</a:t>
            </a:r>
            <a:r>
              <a:rPr lang="en-US" sz="2800" dirty="0"/>
              <a:t> </a:t>
            </a:r>
            <a:r>
              <a:rPr lang="en-US" sz="2800" dirty="0" err="1"/>
              <a:t>republika</a:t>
            </a:r>
            <a:endParaRPr lang="en-US" sz="2800" dirty="0"/>
          </a:p>
          <a:p>
            <a:endParaRPr lang="sk-SK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6773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4139D-5D45-D59E-F36D-B20103B4B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7E057F87-8E29-62D0-4FA0-DB91C4137C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Strategický plán 2026/2027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C91A72-8809-117C-7B6F-D28456B6687D}"/>
              </a:ext>
            </a:extLst>
          </p:cNvPr>
          <p:cNvSpPr/>
          <p:nvPr/>
        </p:nvSpPr>
        <p:spPr>
          <a:xfrm>
            <a:off x="0" y="0"/>
            <a:ext cx="12192000" cy="5058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sz="2000" b="1" dirty="0">
              <a:solidFill>
                <a:srgbClr val="333333"/>
              </a:solidFill>
              <a:latin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3200" b="1" dirty="0">
                <a:solidFill>
                  <a:srgbClr val="0070C0"/>
                </a:solidFill>
                <a:latin typeface="Arial" panose="020B0604020202020204"/>
              </a:rPr>
              <a:t>ČLENSTVO</a:t>
            </a: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Motivácia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a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udržanie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súčasných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členov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- aktivitami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tímu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Rotary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akadémia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,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väčšia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spolupráca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a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komunikácia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dištrikt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– kluby –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členovia</a:t>
            </a:r>
            <a:r>
              <a:rPr lang="cs-CZ" sz="2400">
                <a:solidFill>
                  <a:srgbClr val="333333"/>
                </a:solidFill>
                <a:latin typeface="Arial" panose="020B0604020202020204"/>
              </a:rPr>
              <a:t> </a:t>
            </a:r>
            <a:endParaRPr lang="cs-CZ" sz="2400" dirty="0">
              <a:solidFill>
                <a:srgbClr val="333333"/>
              </a:solidFill>
              <a:latin typeface="Arial" panose="020B0604020202020204"/>
            </a:endParaRP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Stanovenie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strategických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plánov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na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klubovej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úrovni na základe </a:t>
            </a:r>
            <a:r>
              <a:rPr lang="cs-CZ" sz="2400" b="1" dirty="0" err="1">
                <a:solidFill>
                  <a:srgbClr val="333333"/>
                </a:solidFill>
                <a:latin typeface="Arial" panose="020B0604020202020204"/>
              </a:rPr>
              <a:t>akčného</a:t>
            </a:r>
            <a:r>
              <a:rPr lang="cs-CZ" sz="2400" b="1" dirty="0">
                <a:solidFill>
                  <a:srgbClr val="333333"/>
                </a:solidFill>
                <a:latin typeface="Arial" panose="020B0604020202020204"/>
              </a:rPr>
              <a:t> plánu RI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Zvýšiť</a:t>
            </a: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náš vplyv ( </a:t>
            </a:r>
            <a:r>
              <a:rPr kumimoji="0" lang="cs-CZ" sz="240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Increase</a:t>
            </a: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240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our</a:t>
            </a: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240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impact</a:t>
            </a: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Rozšíriť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náš dosah (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Expand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our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reach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Zlepšiť</a:t>
            </a:r>
            <a:r>
              <a:rPr kumimoji="0" lang="cs-CZ" sz="2400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2400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zapojenie</a:t>
            </a:r>
            <a:r>
              <a:rPr kumimoji="0" lang="cs-CZ" sz="2400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2400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členov</a:t>
            </a:r>
            <a:r>
              <a:rPr kumimoji="0" lang="cs-CZ" sz="2400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</a:t>
            </a:r>
            <a:r>
              <a:rPr kumimoji="0" lang="cs-CZ" sz="2400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Enhance</a:t>
            </a:r>
            <a:r>
              <a:rPr kumimoji="0" lang="cs-CZ" sz="2400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participant </a:t>
            </a:r>
            <a:r>
              <a:rPr kumimoji="0" lang="cs-CZ" sz="2400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engagement</a:t>
            </a:r>
            <a:r>
              <a:rPr kumimoji="0" lang="cs-CZ" sz="2400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400" baseline="0" dirty="0" err="1">
                <a:solidFill>
                  <a:srgbClr val="333333"/>
                </a:solidFill>
                <a:latin typeface="Arial" panose="020B0604020202020204"/>
              </a:rPr>
              <a:t>Zvýšiť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našu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schopnost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prispôsobiť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sa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(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Increase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our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ability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to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adapt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)</a:t>
            </a:r>
            <a:endParaRPr kumimoji="0" lang="cs-CZ" sz="240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B289794-5F53-CBEA-83D7-0D2CBA796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064565">
            <a:off x="14007076" y="-13443"/>
            <a:ext cx="4338344" cy="179832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EFA65BDB-840D-D802-7998-9904BC634C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3320" y="5352951"/>
            <a:ext cx="2037448" cy="1379655"/>
          </a:xfrm>
          <a:prstGeom prst="rect">
            <a:avLst/>
          </a:prstGeom>
        </p:spPr>
      </p:pic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9C999EC-3377-8121-7A8C-5168C9F4DA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Di</a:t>
            </a:r>
            <a:r>
              <a:rPr lang="cs-CZ" sz="2800" dirty="0"/>
              <a:t>S</a:t>
            </a:r>
            <a:r>
              <a:rPr lang="en-US" sz="2800" dirty="0" err="1"/>
              <a:t>trikt</a:t>
            </a:r>
            <a:r>
              <a:rPr lang="en-US" sz="2800" dirty="0"/>
              <a:t> 2240 </a:t>
            </a:r>
            <a:r>
              <a:rPr lang="en-US" sz="2800" dirty="0" err="1"/>
              <a:t>Česká</a:t>
            </a:r>
            <a:r>
              <a:rPr lang="en-US" sz="2800" dirty="0"/>
              <a:t> a </a:t>
            </a:r>
            <a:r>
              <a:rPr lang="en-US" sz="2800" dirty="0" err="1"/>
              <a:t>Slovenská</a:t>
            </a:r>
            <a:r>
              <a:rPr lang="en-US" sz="2800" dirty="0"/>
              <a:t> </a:t>
            </a:r>
            <a:r>
              <a:rPr lang="en-US" sz="2800" dirty="0" err="1"/>
              <a:t>republika</a:t>
            </a:r>
            <a:endParaRPr lang="en-US" sz="2800" dirty="0"/>
          </a:p>
          <a:p>
            <a:endParaRPr lang="sk-SK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01035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7C25BA-D8F0-4178-B816-B2FDF5B1B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332" y="1396993"/>
            <a:ext cx="5627077" cy="47355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42DF1-87D7-4892-9774-04059B83693F}"/>
              </a:ext>
            </a:extLst>
          </p:cNvPr>
          <p:cNvSpPr txBox="1"/>
          <p:nvPr/>
        </p:nvSpPr>
        <p:spPr>
          <a:xfrm>
            <a:off x="2676940" y="1207526"/>
            <a:ext cx="6138469" cy="473551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Teším</a:t>
            </a:r>
            <a:r>
              <a:rPr lang="en-US" sz="4800" b="1" dirty="0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sa</a:t>
            </a:r>
            <a:r>
              <a:rPr lang="en-US" sz="4800" b="1" dirty="0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na</a:t>
            </a:r>
            <a:r>
              <a:rPr lang="en-US" sz="4800" b="1" dirty="0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spoluprácu</a:t>
            </a:r>
            <a:r>
              <a:rPr lang="en-US" sz="4800" b="1" dirty="0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!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B3309C-0FC6-480A-ACAC-BDB57E644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Obrázok 8">
            <a:extLst>
              <a:ext uri="{FF2B5EF4-FFF2-40B4-BE49-F238E27FC236}">
                <a16:creationId xmlns:a16="http://schemas.microsoft.com/office/drawing/2014/main" id="{358A6962-3293-0A4F-47A0-0E7960968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1243" y="4861431"/>
            <a:ext cx="2630557" cy="14399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663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424B0-91F9-5915-25F6-A02C890BA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A2213A6A-E075-191A-090A-ADE0AB756A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Strategický plán 2026/2027 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F98012-E71E-9629-CF3C-36AD566F54C5}"/>
              </a:ext>
            </a:extLst>
          </p:cNvPr>
          <p:cNvSpPr/>
          <p:nvPr/>
        </p:nvSpPr>
        <p:spPr>
          <a:xfrm>
            <a:off x="0" y="0"/>
            <a:ext cx="12192000" cy="5058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CDEE25-A871-1841-4EB2-C96BF177D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064565">
            <a:off x="14007076" y="-13443"/>
            <a:ext cx="4338344" cy="179832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AA85240C-8D89-74D2-B9D9-02E96C6ECB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3320" y="5352951"/>
            <a:ext cx="2037448" cy="1379655"/>
          </a:xfrm>
          <a:prstGeom prst="rect">
            <a:avLst/>
          </a:prstGeom>
        </p:spPr>
      </p:pic>
      <p:sp>
        <p:nvSpPr>
          <p:cNvPr id="6" name="Zástupný text 5">
            <a:extLst>
              <a:ext uri="{FF2B5EF4-FFF2-40B4-BE49-F238E27FC236}">
                <a16:creationId xmlns:a16="http://schemas.microsoft.com/office/drawing/2014/main" id="{E3C89A1D-4482-AE71-3C16-974C263937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Di</a:t>
            </a:r>
            <a:r>
              <a:rPr lang="cs-CZ" sz="2800" dirty="0"/>
              <a:t>S</a:t>
            </a:r>
            <a:r>
              <a:rPr lang="en-US" sz="2800" dirty="0" err="1"/>
              <a:t>trikt</a:t>
            </a:r>
            <a:r>
              <a:rPr lang="en-US" sz="2800" dirty="0"/>
              <a:t> 2240 </a:t>
            </a:r>
            <a:r>
              <a:rPr lang="en-US" sz="2800" dirty="0" err="1"/>
              <a:t>Česká</a:t>
            </a:r>
            <a:r>
              <a:rPr lang="en-US" sz="2800" dirty="0"/>
              <a:t> a </a:t>
            </a:r>
            <a:r>
              <a:rPr lang="en-US" sz="2800" dirty="0" err="1"/>
              <a:t>Slovenská</a:t>
            </a:r>
            <a:r>
              <a:rPr lang="en-US" sz="2800" dirty="0"/>
              <a:t> </a:t>
            </a:r>
            <a:r>
              <a:rPr lang="en-US" sz="2800" dirty="0" err="1"/>
              <a:t>republika</a:t>
            </a:r>
            <a:endParaRPr lang="en-US" sz="2800" dirty="0"/>
          </a:p>
          <a:p>
            <a:endParaRPr lang="sk-SK" sz="2800" dirty="0"/>
          </a:p>
        </p:txBody>
      </p:sp>
      <p:sp>
        <p:nvSpPr>
          <p:cNvPr id="2" name="Rectangle 16">
            <a:extLst>
              <a:ext uri="{FF2B5EF4-FFF2-40B4-BE49-F238E27FC236}">
                <a16:creationId xmlns:a16="http://schemas.microsoft.com/office/drawing/2014/main" id="{31D542EB-0BE9-9514-97E5-0CBC4B285780}"/>
              </a:ext>
            </a:extLst>
          </p:cNvPr>
          <p:cNvSpPr/>
          <p:nvPr/>
        </p:nvSpPr>
        <p:spPr>
          <a:xfrm>
            <a:off x="755374" y="566852"/>
            <a:ext cx="9899374" cy="865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800" b="1" dirty="0">
                <a:solidFill>
                  <a:srgbClr val="0070C0"/>
                </a:solidFill>
                <a:latin typeface="Arial" panose="020B0604020202020204"/>
              </a:rPr>
              <a:t>TICHÁ DRAŽBA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800" b="1" dirty="0" err="1">
                <a:solidFill>
                  <a:srgbClr val="0070C0"/>
                </a:solidFill>
                <a:latin typeface="Arial" panose="020B0604020202020204"/>
              </a:rPr>
              <a:t>výťažok</a:t>
            </a:r>
            <a:r>
              <a:rPr lang="cs-CZ" sz="2800" b="1" dirty="0">
                <a:solidFill>
                  <a:srgbClr val="0070C0"/>
                </a:solidFill>
                <a:latin typeface="Arial" panose="020B0604020202020204"/>
              </a:rPr>
              <a:t> </a:t>
            </a:r>
            <a:r>
              <a:rPr lang="cs-CZ" sz="2800" b="1" dirty="0" err="1">
                <a:solidFill>
                  <a:srgbClr val="0070C0"/>
                </a:solidFill>
                <a:latin typeface="Arial" panose="020B0604020202020204"/>
              </a:rPr>
              <a:t>pre</a:t>
            </a:r>
            <a:r>
              <a:rPr lang="cs-CZ" sz="2800" b="1" dirty="0">
                <a:solidFill>
                  <a:srgbClr val="0070C0"/>
                </a:solidFill>
                <a:latin typeface="Arial" panose="020B0604020202020204"/>
              </a:rPr>
              <a:t> projekty RC Olomouc a RC Olomouc City 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</a:endParaRPr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AF95988B-C6BE-D704-86F3-17DF4AEAAB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37" y="1981198"/>
            <a:ext cx="4660900" cy="2057400"/>
          </a:xfrm>
          <a:prstGeom prst="rect">
            <a:avLst/>
          </a:prstGeom>
        </p:spPr>
      </p:pic>
      <p:pic>
        <p:nvPicPr>
          <p:cNvPr id="20" name="Obrázok 19">
            <a:extLst>
              <a:ext uri="{FF2B5EF4-FFF2-40B4-BE49-F238E27FC236}">
                <a16:creationId xmlns:a16="http://schemas.microsoft.com/office/drawing/2014/main" id="{1CA53731-BB23-9CE2-3B72-29048A44D3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29844"/>
            <a:ext cx="4826000" cy="1765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7753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2A93D-9387-84BB-7265-8061FD1B1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80E2C9E9-A013-0CB7-103F-5714EF2043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Strategický plán 2026/2027 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9E6180-428A-F925-8BA5-19C9BE2F9B41}"/>
              </a:ext>
            </a:extLst>
          </p:cNvPr>
          <p:cNvSpPr/>
          <p:nvPr/>
        </p:nvSpPr>
        <p:spPr>
          <a:xfrm>
            <a:off x="0" y="0"/>
            <a:ext cx="12192000" cy="5058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6A47F5-B25B-7D84-AA3D-819A2965E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064565">
            <a:off x="14007076" y="-13443"/>
            <a:ext cx="4338344" cy="179832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C1691120-B24E-3503-6A0F-44FF620486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3320" y="5352951"/>
            <a:ext cx="2037448" cy="1379655"/>
          </a:xfrm>
          <a:prstGeom prst="rect">
            <a:avLst/>
          </a:prstGeom>
        </p:spPr>
      </p:pic>
      <p:sp>
        <p:nvSpPr>
          <p:cNvPr id="6" name="Zástupný text 5">
            <a:extLst>
              <a:ext uri="{FF2B5EF4-FFF2-40B4-BE49-F238E27FC236}">
                <a16:creationId xmlns:a16="http://schemas.microsoft.com/office/drawing/2014/main" id="{E247E341-64EA-E101-1983-4EFCF227BE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Di</a:t>
            </a:r>
            <a:r>
              <a:rPr lang="cs-CZ" sz="2800" dirty="0"/>
              <a:t>S</a:t>
            </a:r>
            <a:r>
              <a:rPr lang="en-US" sz="2800" dirty="0" err="1"/>
              <a:t>trikt</a:t>
            </a:r>
            <a:r>
              <a:rPr lang="en-US" sz="2800" dirty="0"/>
              <a:t> 2240 </a:t>
            </a:r>
            <a:r>
              <a:rPr lang="en-US" sz="2800" dirty="0" err="1"/>
              <a:t>Česká</a:t>
            </a:r>
            <a:r>
              <a:rPr lang="en-US" sz="2800" dirty="0"/>
              <a:t> a </a:t>
            </a:r>
            <a:r>
              <a:rPr lang="en-US" sz="2800" dirty="0" err="1"/>
              <a:t>Slovenská</a:t>
            </a:r>
            <a:r>
              <a:rPr lang="en-US" sz="2800" dirty="0"/>
              <a:t> </a:t>
            </a:r>
            <a:r>
              <a:rPr lang="en-US" sz="2800" dirty="0" err="1"/>
              <a:t>republika</a:t>
            </a:r>
            <a:endParaRPr lang="en-US" sz="2800" dirty="0"/>
          </a:p>
          <a:p>
            <a:endParaRPr lang="sk-SK" sz="2800" dirty="0"/>
          </a:p>
        </p:txBody>
      </p:sp>
      <p:sp>
        <p:nvSpPr>
          <p:cNvPr id="2" name="Rectangle 16">
            <a:extLst>
              <a:ext uri="{FF2B5EF4-FFF2-40B4-BE49-F238E27FC236}">
                <a16:creationId xmlns:a16="http://schemas.microsoft.com/office/drawing/2014/main" id="{B97548EA-D5F4-650E-B526-B18CD6F967FE}"/>
              </a:ext>
            </a:extLst>
          </p:cNvPr>
          <p:cNvSpPr/>
          <p:nvPr/>
        </p:nvSpPr>
        <p:spPr>
          <a:xfrm>
            <a:off x="755374" y="566852"/>
            <a:ext cx="9899374" cy="865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800" b="1" dirty="0">
                <a:solidFill>
                  <a:srgbClr val="0070C0"/>
                </a:solidFill>
                <a:latin typeface="Arial" panose="020B0604020202020204"/>
              </a:rPr>
              <a:t>TICHÁ DRAŽBA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800" b="1" dirty="0" err="1">
                <a:solidFill>
                  <a:srgbClr val="0070C0"/>
                </a:solidFill>
                <a:latin typeface="Arial" panose="020B0604020202020204"/>
              </a:rPr>
              <a:t>výťažok</a:t>
            </a:r>
            <a:r>
              <a:rPr lang="cs-CZ" sz="2800" b="1" dirty="0">
                <a:solidFill>
                  <a:srgbClr val="0070C0"/>
                </a:solidFill>
                <a:latin typeface="Arial" panose="020B0604020202020204"/>
              </a:rPr>
              <a:t> </a:t>
            </a:r>
            <a:r>
              <a:rPr lang="cs-CZ" sz="2800" b="1" dirty="0" err="1">
                <a:solidFill>
                  <a:srgbClr val="0070C0"/>
                </a:solidFill>
                <a:latin typeface="Arial" panose="020B0604020202020204"/>
              </a:rPr>
              <a:t>pre</a:t>
            </a:r>
            <a:r>
              <a:rPr lang="cs-CZ" sz="2800" b="1" dirty="0">
                <a:solidFill>
                  <a:srgbClr val="0070C0"/>
                </a:solidFill>
                <a:latin typeface="Arial" panose="020B0604020202020204"/>
              </a:rPr>
              <a:t> projekty RC Olomouc a RC Olomouc City 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</a:endParaRP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A6A7B41F-2FE1-B80B-F22B-A6CDE43714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821342"/>
            <a:ext cx="5543826" cy="2631388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D31F1753-E88D-4E2A-FD88-CB4FA21071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551" y="1868116"/>
            <a:ext cx="5016323" cy="25846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2614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1B743-9EF5-E946-0D9B-36E7CC90E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9EDEB984-71AA-FE44-150E-4BB440728B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Strategický plán 2026/2027 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2DD1F2-54AB-5602-FCA1-6C992910578E}"/>
              </a:ext>
            </a:extLst>
          </p:cNvPr>
          <p:cNvSpPr/>
          <p:nvPr/>
        </p:nvSpPr>
        <p:spPr>
          <a:xfrm>
            <a:off x="0" y="0"/>
            <a:ext cx="12192000" cy="5058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400" b="1" dirty="0">
                <a:solidFill>
                  <a:srgbClr val="0070C0"/>
                </a:solidFill>
                <a:latin typeface="Arial" panose="020B0604020202020204"/>
              </a:rPr>
              <a:t>SLOVÁ OLAYINKA HAKEEM BABALOLU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</a:rPr>
              <a:t>RI</a:t>
            </a:r>
            <a:r>
              <a:rPr kumimoji="0" lang="cs-CZ" sz="2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</a:rPr>
              <a:t> PREZIDENTA ELECT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baseline="0" dirty="0">
              <a:solidFill>
                <a:srgbClr val="333333"/>
              </a:solidFill>
              <a:latin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baseline="0" dirty="0">
                <a:solidFill>
                  <a:srgbClr val="333333"/>
                </a:solidFill>
                <a:latin typeface="Arial" panose="020B0604020202020204"/>
              </a:rPr>
              <a:t>INTERNATIONAL ASSEMBLY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b="0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</a:rPr>
              <a:t>ORLANDO 12.1.2026</a:t>
            </a: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0CC1B09-9304-FC49-C70A-1CA81CB5A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064565">
            <a:off x="14007076" y="-13443"/>
            <a:ext cx="4338344" cy="179832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6903C348-D9FD-6FF5-79B5-EEEB373DE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3320" y="5352951"/>
            <a:ext cx="2037448" cy="1379655"/>
          </a:xfrm>
          <a:prstGeom prst="rect">
            <a:avLst/>
          </a:prstGeom>
        </p:spPr>
      </p:pic>
      <p:sp>
        <p:nvSpPr>
          <p:cNvPr id="6" name="Zástupný text 5">
            <a:extLst>
              <a:ext uri="{FF2B5EF4-FFF2-40B4-BE49-F238E27FC236}">
                <a16:creationId xmlns:a16="http://schemas.microsoft.com/office/drawing/2014/main" id="{4B344D9B-03A1-EED2-12AD-0D932253C7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Di</a:t>
            </a:r>
            <a:r>
              <a:rPr lang="cs-CZ" sz="2800" dirty="0"/>
              <a:t>S</a:t>
            </a:r>
            <a:r>
              <a:rPr lang="en-US" sz="2800" dirty="0" err="1"/>
              <a:t>trikt</a:t>
            </a:r>
            <a:r>
              <a:rPr lang="en-US" sz="2800" dirty="0"/>
              <a:t> 2240 </a:t>
            </a:r>
            <a:r>
              <a:rPr lang="en-US" sz="2800" dirty="0" err="1"/>
              <a:t>Česká</a:t>
            </a:r>
            <a:r>
              <a:rPr lang="en-US" sz="2800" dirty="0"/>
              <a:t> a </a:t>
            </a:r>
            <a:r>
              <a:rPr lang="en-US" sz="2800" dirty="0" err="1"/>
              <a:t>Slovenská</a:t>
            </a:r>
            <a:r>
              <a:rPr lang="en-US" sz="2800" dirty="0"/>
              <a:t> </a:t>
            </a:r>
            <a:r>
              <a:rPr lang="en-US" sz="2800" dirty="0" err="1"/>
              <a:t>republika</a:t>
            </a:r>
            <a:endParaRPr lang="en-US" sz="2800" dirty="0"/>
          </a:p>
          <a:p>
            <a:endParaRPr lang="sk-SK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555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D15F0-DCEB-1B64-4DA5-5BED7A289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8E9E55F4-4449-4209-5D54-41CF0E28B5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Strategický plán 2026/2027 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7CB634-84B7-BF97-8C08-07D2A158A433}"/>
              </a:ext>
            </a:extLst>
          </p:cNvPr>
          <p:cNvSpPr/>
          <p:nvPr/>
        </p:nvSpPr>
        <p:spPr>
          <a:xfrm>
            <a:off x="113748" y="15416"/>
            <a:ext cx="12192000" cy="5058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k-SK" sz="2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6A2F9D-26DE-8653-64A2-12C7198A20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064565">
            <a:off x="14007076" y="-13443"/>
            <a:ext cx="4338344" cy="179832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70FB8BCB-E72A-A047-2269-FE2536FA95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3320" y="5352951"/>
            <a:ext cx="2037448" cy="1379655"/>
          </a:xfrm>
          <a:prstGeom prst="rect">
            <a:avLst/>
          </a:prstGeom>
        </p:spPr>
      </p:pic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817DD29-E95A-76F6-C829-0BBD5B860C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Di</a:t>
            </a:r>
            <a:r>
              <a:rPr lang="cs-CZ" sz="2800" dirty="0"/>
              <a:t>S</a:t>
            </a:r>
            <a:r>
              <a:rPr lang="en-US" sz="2800" dirty="0" err="1"/>
              <a:t>trikt</a:t>
            </a:r>
            <a:r>
              <a:rPr lang="en-US" sz="2800" dirty="0"/>
              <a:t> 2240 </a:t>
            </a:r>
            <a:r>
              <a:rPr lang="en-US" sz="2800" dirty="0" err="1"/>
              <a:t>Česká</a:t>
            </a:r>
            <a:r>
              <a:rPr lang="en-US" sz="2800" dirty="0"/>
              <a:t> a </a:t>
            </a:r>
            <a:r>
              <a:rPr lang="en-US" sz="2800" dirty="0" err="1"/>
              <a:t>Slovenská</a:t>
            </a:r>
            <a:r>
              <a:rPr lang="en-US" sz="2800" dirty="0"/>
              <a:t> </a:t>
            </a:r>
            <a:r>
              <a:rPr lang="en-US" sz="2800" dirty="0" err="1"/>
              <a:t>republika</a:t>
            </a:r>
            <a:endParaRPr lang="en-US" sz="2800" dirty="0"/>
          </a:p>
          <a:p>
            <a:endParaRPr lang="sk-SK" sz="2800" dirty="0"/>
          </a:p>
        </p:txBody>
      </p:sp>
      <p:pic>
        <p:nvPicPr>
          <p:cNvPr id="2" name="Picture 9">
            <a:extLst>
              <a:ext uri="{FF2B5EF4-FFF2-40B4-BE49-F238E27FC236}">
                <a16:creationId xmlns:a16="http://schemas.microsoft.com/office/drawing/2014/main" id="{C7C707B8-7970-51A0-0951-56BF37E377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999" y="1131405"/>
            <a:ext cx="5526857" cy="3773225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9FE3943C-2AA2-EC0B-04BB-D06B76766CAF}"/>
              </a:ext>
            </a:extLst>
          </p:cNvPr>
          <p:cNvSpPr txBox="1"/>
          <p:nvPr/>
        </p:nvSpPr>
        <p:spPr>
          <a:xfrm>
            <a:off x="127000" y="531241"/>
            <a:ext cx="1153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>
                <a:latin typeface="Arial" panose="020B0604020202020204" pitchFamily="34" charset="0"/>
                <a:cs typeface="Arial" panose="020B0604020202020204" pitchFamily="34" charset="0"/>
              </a:rPr>
              <a:t>ZÓNA 21 (</a:t>
            </a:r>
            <a:r>
              <a:rPr lang="sk-SK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REGIÓN 24 a </a:t>
            </a:r>
            <a:r>
              <a:rPr lang="sk-SK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REGIÓN 25</a:t>
            </a:r>
            <a:r>
              <a:rPr lang="sk-SK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85E20394-4839-4D31-BCB9-D51F8227D3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005" y="1044696"/>
            <a:ext cx="5357595" cy="39466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6426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0432B-7ACD-9DFB-18A7-A7AF44E97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37AC6D65-1D72-6A0E-A237-DCC7C9A41D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Strategický plán 2026/2027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BC4316-92E9-57B7-6D76-011BB2666DF3}"/>
              </a:ext>
            </a:extLst>
          </p:cNvPr>
          <p:cNvSpPr/>
          <p:nvPr/>
        </p:nvSpPr>
        <p:spPr>
          <a:xfrm>
            <a:off x="0" y="0"/>
            <a:ext cx="12192000" cy="5058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HLAVNÉ CIELE:</a:t>
            </a:r>
          </a:p>
          <a:p>
            <a:pPr marL="457200" marR="0" lvl="0" indent="-4572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cs-CZ" sz="2400" b="1" dirty="0">
                <a:solidFill>
                  <a:srgbClr val="333333"/>
                </a:solidFill>
                <a:latin typeface="Arial" panose="020B0604020202020204"/>
              </a:rPr>
              <a:t>VZDELÁVANIE</a:t>
            </a:r>
          </a:p>
          <a:p>
            <a:pPr marL="457200" marR="0" lvl="0" indent="-4572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ČLENSTVO (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motivácia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aktuálnych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členov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+ 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získavanie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nových 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členov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5B25F2-97BB-E7CF-C734-BFDD88D7B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064565">
            <a:off x="14007076" y="-13443"/>
            <a:ext cx="4338344" cy="179832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CE6BF30D-735A-29C1-8629-2F1FBA936C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3320" y="5352951"/>
            <a:ext cx="2037448" cy="1379655"/>
          </a:xfrm>
          <a:prstGeom prst="rect">
            <a:avLst/>
          </a:prstGeom>
        </p:spPr>
      </p:pic>
      <p:sp>
        <p:nvSpPr>
          <p:cNvPr id="6" name="Zástupný text 5">
            <a:extLst>
              <a:ext uri="{FF2B5EF4-FFF2-40B4-BE49-F238E27FC236}">
                <a16:creationId xmlns:a16="http://schemas.microsoft.com/office/drawing/2014/main" id="{D7BC6537-E635-009A-1F75-7EC3E1AE1B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Di</a:t>
            </a:r>
            <a:r>
              <a:rPr lang="cs-CZ" sz="2800" dirty="0"/>
              <a:t>S</a:t>
            </a:r>
            <a:r>
              <a:rPr lang="en-US" sz="2800" dirty="0" err="1"/>
              <a:t>trikt</a:t>
            </a:r>
            <a:r>
              <a:rPr lang="en-US" sz="2800" dirty="0"/>
              <a:t> 2240 </a:t>
            </a:r>
            <a:r>
              <a:rPr lang="en-US" sz="2800" dirty="0" err="1"/>
              <a:t>Česká</a:t>
            </a:r>
            <a:r>
              <a:rPr lang="en-US" sz="2800" dirty="0"/>
              <a:t> a </a:t>
            </a:r>
            <a:r>
              <a:rPr lang="en-US" sz="2800" dirty="0" err="1"/>
              <a:t>Slovenská</a:t>
            </a:r>
            <a:r>
              <a:rPr lang="en-US" sz="2800" dirty="0"/>
              <a:t> </a:t>
            </a:r>
            <a:r>
              <a:rPr lang="en-US" sz="2800" dirty="0" err="1"/>
              <a:t>republika</a:t>
            </a:r>
            <a:endParaRPr lang="en-US" sz="2800" dirty="0"/>
          </a:p>
          <a:p>
            <a:endParaRPr lang="sk-SK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57046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E6BDE-CCB0-0363-FFA3-19DE3D48B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D0D4EB68-3419-6487-42CC-075658B581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Strategický plán 2026/2027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E5E0C2-5FAE-E586-3EB5-11680C996CE5}"/>
              </a:ext>
            </a:extLst>
          </p:cNvPr>
          <p:cNvSpPr/>
          <p:nvPr/>
        </p:nvSpPr>
        <p:spPr>
          <a:xfrm>
            <a:off x="0" y="0"/>
            <a:ext cx="12192000" cy="5058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1.VZNIK</a:t>
            </a:r>
            <a:r>
              <a:rPr kumimoji="0" lang="cs-CZ" sz="2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TÍMU ROTARY AKADÉMIA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POD VEDENÍM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400" baseline="0" dirty="0">
                <a:solidFill>
                  <a:srgbClr val="333333"/>
                </a:solidFill>
                <a:latin typeface="Arial" panose="020B0604020202020204"/>
              </a:rPr>
              <a:t>VOJTĚCHA BEDNÁŘE (RC Olomouc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City)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Členovia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Petr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Pajas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PDG,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Zdeněk Michálek PDG, Irena Brichta PDG, Jana Přikrylová, Blažena Mačáková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3DE65A7-7004-F279-B15B-96D8F2429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064565">
            <a:off x="14007076" y="-13443"/>
            <a:ext cx="4338344" cy="179832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963C2DA5-549B-43C0-D611-FA2D9FE625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3320" y="5352951"/>
            <a:ext cx="2037448" cy="1379655"/>
          </a:xfrm>
          <a:prstGeom prst="rect">
            <a:avLst/>
          </a:prstGeom>
        </p:spPr>
      </p:pic>
      <p:sp>
        <p:nvSpPr>
          <p:cNvPr id="6" name="Zástupný text 5">
            <a:extLst>
              <a:ext uri="{FF2B5EF4-FFF2-40B4-BE49-F238E27FC236}">
                <a16:creationId xmlns:a16="http://schemas.microsoft.com/office/drawing/2014/main" id="{4DC43313-E820-F76B-BC81-F0F35D5167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Di</a:t>
            </a:r>
            <a:r>
              <a:rPr lang="cs-CZ" sz="2800" dirty="0"/>
              <a:t>S</a:t>
            </a:r>
            <a:r>
              <a:rPr lang="en-US" sz="2800" dirty="0" err="1"/>
              <a:t>trikt</a:t>
            </a:r>
            <a:r>
              <a:rPr lang="en-US" sz="2800" dirty="0"/>
              <a:t> 2240 </a:t>
            </a:r>
            <a:r>
              <a:rPr lang="en-US" sz="2800" dirty="0" err="1"/>
              <a:t>Česká</a:t>
            </a:r>
            <a:r>
              <a:rPr lang="en-US" sz="2800" dirty="0"/>
              <a:t> a </a:t>
            </a:r>
            <a:r>
              <a:rPr lang="en-US" sz="2800" dirty="0" err="1"/>
              <a:t>Slovenská</a:t>
            </a:r>
            <a:r>
              <a:rPr lang="en-US" sz="2800" dirty="0"/>
              <a:t> </a:t>
            </a:r>
            <a:r>
              <a:rPr lang="en-US" sz="2800" dirty="0" err="1"/>
              <a:t>republika</a:t>
            </a:r>
            <a:endParaRPr lang="en-US" sz="2800" dirty="0"/>
          </a:p>
          <a:p>
            <a:endParaRPr lang="sk-SK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74954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1653A-D0C2-8B06-F54C-82550AB6E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FCAA0ED3-404F-9DD8-242E-4FEEA80739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Strategický plán 2026/2027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D07205-19AE-689F-5EC3-A20C7BEA4A52}"/>
              </a:ext>
            </a:extLst>
          </p:cNvPr>
          <p:cNvSpPr/>
          <p:nvPr/>
        </p:nvSpPr>
        <p:spPr>
          <a:xfrm>
            <a:off x="0" y="0"/>
            <a:ext cx="12192000" cy="5058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400" b="1" dirty="0" err="1">
                <a:solidFill>
                  <a:srgbClr val="0070C0"/>
                </a:solidFill>
                <a:latin typeface="Arial" panose="020B0604020202020204"/>
              </a:rPr>
              <a:t>Dôvody</a:t>
            </a:r>
            <a:r>
              <a:rPr lang="cs-CZ" sz="2400" b="1" dirty="0">
                <a:solidFill>
                  <a:srgbClr val="0070C0"/>
                </a:solidFill>
                <a:latin typeface="Arial" panose="020B0604020202020204"/>
              </a:rPr>
              <a:t> vzniku </a:t>
            </a:r>
            <a:r>
              <a:rPr lang="cs-CZ" sz="2400" b="1" dirty="0" err="1">
                <a:solidFill>
                  <a:srgbClr val="0070C0"/>
                </a:solidFill>
                <a:latin typeface="Arial" panose="020B0604020202020204"/>
              </a:rPr>
              <a:t>tímu</a:t>
            </a:r>
            <a:r>
              <a:rPr lang="cs-CZ" sz="2400" b="1" dirty="0">
                <a:solidFill>
                  <a:srgbClr val="0070C0"/>
                </a:solidFill>
                <a:latin typeface="Arial" panose="020B0604020202020204"/>
              </a:rPr>
              <a:t> </a:t>
            </a:r>
            <a:r>
              <a:rPr lang="cs-CZ" sz="2400" b="1" dirty="0" err="1">
                <a:solidFill>
                  <a:srgbClr val="0070C0"/>
                </a:solidFill>
                <a:latin typeface="Arial" panose="020B0604020202020204"/>
              </a:rPr>
              <a:t>Rotary</a:t>
            </a:r>
            <a:r>
              <a:rPr lang="cs-CZ" sz="2400" b="1" dirty="0">
                <a:solidFill>
                  <a:srgbClr val="0070C0"/>
                </a:solidFill>
                <a:latin typeface="Arial" panose="020B0604020202020204"/>
              </a:rPr>
              <a:t> </a:t>
            </a:r>
            <a:r>
              <a:rPr lang="cs-CZ" sz="2400" b="1" dirty="0" err="1">
                <a:solidFill>
                  <a:srgbClr val="0070C0"/>
                </a:solidFill>
                <a:latin typeface="Arial" panose="020B0604020202020204"/>
              </a:rPr>
              <a:t>akadémia</a:t>
            </a:r>
            <a:endParaRPr lang="cs-CZ" sz="2400" b="1" dirty="0">
              <a:solidFill>
                <a:srgbClr val="0070C0"/>
              </a:solidFill>
              <a:latin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sz="2400" b="1" dirty="0">
              <a:solidFill>
                <a:srgbClr val="333333"/>
              </a:solidFill>
              <a:latin typeface="Arial" panose="020B0604020202020204"/>
            </a:endParaRP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Zlepšenie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informovanosti </a:t>
            </a:r>
            <a:r>
              <a:rPr kumimoji="0" lang="cs-CZ" sz="2400" b="0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členov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D</a:t>
            </a:r>
            <a:r>
              <a:rPr kumimoji="0" lang="cs-CZ" sz="2400" b="0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ištriktu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2240 </a:t>
            </a:r>
            <a:r>
              <a:rPr kumimoji="0" lang="cs-CZ" sz="2400" b="0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smerom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z RI</a:t>
            </a: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400" baseline="0" dirty="0" err="1">
                <a:solidFill>
                  <a:srgbClr val="333333"/>
                </a:solidFill>
                <a:latin typeface="Arial" panose="020B0604020202020204"/>
              </a:rPr>
              <a:t>Osobnostný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rast a rozvoj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členov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(zručnosti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vedenia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tímu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,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riešenie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konfliktov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,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mediačná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činnost, mentorská činnost a pod.)</a:t>
            </a: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Zlepšenie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motivácie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členov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</a:t>
            </a:r>
            <a:r>
              <a:rPr kumimoji="0" lang="cs-CZ" sz="2400" b="0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Prečo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byť v </a:t>
            </a:r>
            <a:r>
              <a:rPr kumimoji="0" lang="cs-CZ" sz="2400" b="0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Rotary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</a:t>
            </a:r>
            <a:r>
              <a:rPr kumimoji="0" lang="cs-CZ" sz="2400" b="0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nie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len </a:t>
            </a:r>
            <a:r>
              <a:rPr kumimoji="0" lang="cs-CZ" sz="2400" b="0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slúžiť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 </a:t>
            </a:r>
            <a:r>
              <a:rPr kumimoji="0" lang="cs-CZ" sz="2400" b="0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dávať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ale mať </a:t>
            </a:r>
            <a:r>
              <a:rPr kumimoji="0" lang="cs-CZ" sz="2400" b="0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možnosť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aj </a:t>
            </a:r>
            <a:r>
              <a:rPr kumimoji="0" lang="cs-CZ" sz="2400" b="0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prijímať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</a:t>
            </a:r>
            <a:r>
              <a:rPr kumimoji="0" lang="cs-CZ" sz="2400" b="0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osobnostný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rozvoj, </a:t>
            </a:r>
            <a:r>
              <a:rPr kumimoji="0" lang="cs-CZ" sz="2400" b="0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medzinárodné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kontakty…)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7AE5C20-C5E4-18AB-291C-CF5DE0837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064565">
            <a:off x="14007076" y="-13443"/>
            <a:ext cx="4338344" cy="179832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BD45E8C9-C8C4-F496-1FD5-86BD692516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3320" y="5352951"/>
            <a:ext cx="2037448" cy="1379655"/>
          </a:xfrm>
          <a:prstGeom prst="rect">
            <a:avLst/>
          </a:prstGeom>
        </p:spPr>
      </p:pic>
      <p:sp>
        <p:nvSpPr>
          <p:cNvPr id="6" name="Zástupný text 5">
            <a:extLst>
              <a:ext uri="{FF2B5EF4-FFF2-40B4-BE49-F238E27FC236}">
                <a16:creationId xmlns:a16="http://schemas.microsoft.com/office/drawing/2014/main" id="{861F7785-43ED-FE76-3712-26A5ADCE01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Di</a:t>
            </a:r>
            <a:r>
              <a:rPr lang="cs-CZ" sz="2800" dirty="0"/>
              <a:t>S</a:t>
            </a:r>
            <a:r>
              <a:rPr lang="en-US" sz="2800" dirty="0" err="1"/>
              <a:t>trikt</a:t>
            </a:r>
            <a:r>
              <a:rPr lang="en-US" sz="2800" dirty="0"/>
              <a:t> 2240 </a:t>
            </a:r>
            <a:r>
              <a:rPr lang="en-US" sz="2800" dirty="0" err="1"/>
              <a:t>Česká</a:t>
            </a:r>
            <a:r>
              <a:rPr lang="en-US" sz="2800" dirty="0"/>
              <a:t> a </a:t>
            </a:r>
            <a:r>
              <a:rPr lang="en-US" sz="2800" dirty="0" err="1"/>
              <a:t>Slovenská</a:t>
            </a:r>
            <a:r>
              <a:rPr lang="en-US" sz="2800" dirty="0"/>
              <a:t> </a:t>
            </a:r>
            <a:r>
              <a:rPr lang="en-US" sz="2800" dirty="0" err="1"/>
              <a:t>republika</a:t>
            </a:r>
            <a:endParaRPr lang="en-US" sz="2800" dirty="0"/>
          </a:p>
          <a:p>
            <a:endParaRPr lang="sk-SK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3175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CE25B-8390-D593-D50E-7754395EF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45FDAB1F-551E-CDB3-3FEC-9B53895F26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Strategický plán 2026/2027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6C8AAA-F278-D0DD-C313-2B1393B08487}"/>
              </a:ext>
            </a:extLst>
          </p:cNvPr>
          <p:cNvSpPr/>
          <p:nvPr/>
        </p:nvSpPr>
        <p:spPr>
          <a:xfrm>
            <a:off x="0" y="0"/>
            <a:ext cx="12192000" cy="5058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400" b="1" dirty="0">
                <a:solidFill>
                  <a:srgbClr val="0070C0"/>
                </a:solidFill>
                <a:latin typeface="Arial" panose="020B0604020202020204"/>
              </a:rPr>
              <a:t>Náplň činnosti t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</a:rPr>
              <a:t>ímu</a:t>
            </a:r>
            <a:r>
              <a:rPr kumimoji="0" lang="cs-CZ" sz="2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cs-CZ" sz="24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</a:rPr>
              <a:t>Rotary</a:t>
            </a:r>
            <a:r>
              <a:rPr kumimoji="0" lang="cs-CZ" sz="2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cs-CZ" sz="24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</a:rPr>
              <a:t>akadémia</a:t>
            </a:r>
            <a:r>
              <a:rPr kumimoji="0" lang="cs-CZ" sz="2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400" b="1" i="0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</a:endParaRP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400" noProof="0" dirty="0" err="1">
                <a:solidFill>
                  <a:srgbClr val="333333"/>
                </a:solidFill>
                <a:latin typeface="Arial" panose="020B0604020202020204"/>
              </a:rPr>
              <a:t>Pre</a:t>
            </a:r>
            <a:r>
              <a:rPr lang="cs-CZ" sz="2400" noProof="0" dirty="0">
                <a:solidFill>
                  <a:srgbClr val="333333"/>
                </a:solidFill>
                <a:latin typeface="Arial" panose="020B0604020202020204"/>
              </a:rPr>
              <a:t> PELS online </a:t>
            </a:r>
            <a:r>
              <a:rPr lang="cs-CZ" sz="2400" noProof="0" dirty="0" err="1">
                <a:solidFill>
                  <a:srgbClr val="333333"/>
                </a:solidFill>
                <a:latin typeface="Arial" panose="020B0604020202020204"/>
              </a:rPr>
              <a:t>seminár</a:t>
            </a:r>
            <a:r>
              <a:rPr lang="cs-CZ" sz="2400" noProof="0" dirty="0">
                <a:solidFill>
                  <a:srgbClr val="333333"/>
                </a:solidFill>
                <a:latin typeface="Arial" panose="020B0604020202020204"/>
              </a:rPr>
              <a:t>, PELS</a:t>
            </a: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„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The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Spirit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of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Rotary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“ –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seminár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(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webinár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)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pre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všetkých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nových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členov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v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danom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rotariánskom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roku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V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záložke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Rotary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akadémie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na webe D2240 – vypracované praktické tipy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pre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prezidentov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,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sekretárov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, časové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osi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, základné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odporúčania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pre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pokladníkov</a:t>
            </a:r>
            <a:endParaRPr lang="cs-CZ" sz="2400" dirty="0">
              <a:solidFill>
                <a:srgbClr val="333333"/>
              </a:solidFill>
              <a:latin typeface="Arial" panose="020B0604020202020204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Kooperácia</a:t>
            </a:r>
            <a:r>
              <a:rPr kumimoji="0" lang="cs-CZ" sz="2400" b="0" i="0" u="none" strike="noStrike" kern="1200" cap="none" spc="0" normalizeH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při </a:t>
            </a:r>
            <a:r>
              <a:rPr kumimoji="0" lang="cs-CZ" sz="2400" b="0" i="0" u="none" strike="noStrike" kern="1200" cap="none" spc="0" normalizeH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organizácii</a:t>
            </a:r>
            <a:r>
              <a:rPr kumimoji="0" lang="cs-CZ" sz="2400" b="0" i="0" u="none" strike="noStrike" kern="1200" cap="none" spc="0" normalizeH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seminárov</a:t>
            </a:r>
            <a:r>
              <a:rPr kumimoji="0" lang="cs-CZ" sz="2400" b="0" i="0" u="none" strike="noStrike" kern="1200" cap="none" spc="0" normalizeH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TRF a RYLA</a:t>
            </a: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Vypracovanie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dotazníka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spokojnosti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členov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dištriktu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2240 a jeho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vyhodnocovanie</a:t>
            </a:r>
            <a:endParaRPr lang="cs-CZ" sz="2400" dirty="0">
              <a:solidFill>
                <a:srgbClr val="333333"/>
              </a:solidFill>
              <a:latin typeface="Arial" panose="020B0604020202020204"/>
            </a:endParaRP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Vypracovanie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dotazníka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členov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 a bývalých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/>
              </a:rPr>
              <a:t>členov</a:t>
            </a:r>
            <a:r>
              <a:rPr lang="cs-CZ" sz="2400" dirty="0">
                <a:solidFill>
                  <a:srgbClr val="333333"/>
                </a:solidFill>
                <a:latin typeface="Arial" panose="020B0604020202020204"/>
              </a:rPr>
              <a:t>,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ktorí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z </a:t>
            </a:r>
            <a:r>
              <a:rPr kumimoji="0" lang="cs-CZ" sz="2400" b="0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Rotary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odchádzajú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cs-CZ" sz="2400" b="0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alebo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odišli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</a:t>
            </a:r>
            <a:r>
              <a:rPr kumimoji="0" lang="cs-CZ" sz="2400" b="0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dôvody</a:t>
            </a:r>
            <a:endParaRPr kumimoji="0" lang="cs-CZ" sz="2400" b="0" i="0" u="none" strike="noStrike" kern="1200" cap="none" spc="0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A635E01-161E-AAC3-A7BA-1F5D3F224F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064565">
            <a:off x="14007076" y="-13443"/>
            <a:ext cx="4338344" cy="179832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9814F264-96E2-FC63-B7A2-8DD4259E1D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3320" y="5352951"/>
            <a:ext cx="2037448" cy="1379655"/>
          </a:xfrm>
          <a:prstGeom prst="rect">
            <a:avLst/>
          </a:prstGeom>
        </p:spPr>
      </p:pic>
      <p:sp>
        <p:nvSpPr>
          <p:cNvPr id="6" name="Zástupný text 5">
            <a:extLst>
              <a:ext uri="{FF2B5EF4-FFF2-40B4-BE49-F238E27FC236}">
                <a16:creationId xmlns:a16="http://schemas.microsoft.com/office/drawing/2014/main" id="{E0899C1C-5EE0-4DAB-D8F3-F3A5A39C4C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Di</a:t>
            </a:r>
            <a:r>
              <a:rPr lang="cs-CZ" sz="2800" dirty="0"/>
              <a:t>S</a:t>
            </a:r>
            <a:r>
              <a:rPr lang="en-US" sz="2800" dirty="0" err="1"/>
              <a:t>trikt</a:t>
            </a:r>
            <a:r>
              <a:rPr lang="en-US" sz="2800" dirty="0"/>
              <a:t> 2240 </a:t>
            </a:r>
            <a:r>
              <a:rPr lang="en-US" sz="2800" dirty="0" err="1"/>
              <a:t>Česká</a:t>
            </a:r>
            <a:r>
              <a:rPr lang="en-US" sz="2800" dirty="0"/>
              <a:t> a </a:t>
            </a:r>
            <a:r>
              <a:rPr lang="en-US" sz="2800" dirty="0" err="1"/>
              <a:t>Slovenská</a:t>
            </a:r>
            <a:r>
              <a:rPr lang="en-US" sz="2800" dirty="0"/>
              <a:t> </a:t>
            </a:r>
            <a:r>
              <a:rPr lang="en-US" sz="2800" dirty="0" err="1"/>
              <a:t>republika</a:t>
            </a:r>
            <a:endParaRPr lang="en-US" sz="2800" dirty="0"/>
          </a:p>
          <a:p>
            <a:endParaRPr lang="sk-SK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6618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</TotalTime>
  <Words>586</Words>
  <Application>Microsoft Macintosh PowerPoint</Application>
  <PresentationFormat>Širokouhlá</PresentationFormat>
  <Paragraphs>91</Paragraphs>
  <Slides>13</Slides>
  <Notes>11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1_Office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title here</dc:title>
  <dc:creator>Christina Covotsou</dc:creator>
  <cp:lastModifiedBy>Ivana Lengová DGE D2240</cp:lastModifiedBy>
  <cp:revision>84</cp:revision>
  <dcterms:created xsi:type="dcterms:W3CDTF">2022-10-13T07:08:23Z</dcterms:created>
  <dcterms:modified xsi:type="dcterms:W3CDTF">2026-03-19T08:37:52Z</dcterms:modified>
</cp:coreProperties>
</file>