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modernComment_54F_EB6BC551.xml" ContentType="application/vnd.ms-powerpoint.comment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omments/modernComment_562_E5254F84.xml" ContentType="application/vnd.ms-powerpoint.comments+xml"/>
  <Override PartName="/ppt/tags/tag4.xml" ContentType="application/vnd.openxmlformats-officedocument.presentationml.tags+xml"/>
  <Override PartName="/ppt/comments/modernComment_566_17B02F95.xml" ContentType="application/vnd.ms-powerpoint.comment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0"/>
  </p:notesMasterIdLst>
  <p:sldIdLst>
    <p:sldId id="1357" r:id="rId2"/>
    <p:sldId id="1359" r:id="rId3"/>
    <p:sldId id="1378" r:id="rId4"/>
    <p:sldId id="1382" r:id="rId5"/>
    <p:sldId id="1384" r:id="rId6"/>
    <p:sldId id="1396" r:id="rId7"/>
    <p:sldId id="1394" r:id="rId8"/>
    <p:sldId id="1395" r:id="rId9"/>
    <p:sldId id="1393" r:id="rId10"/>
    <p:sldId id="1397" r:id="rId11"/>
    <p:sldId id="1399" r:id="rId12"/>
    <p:sldId id="1434" r:id="rId13"/>
    <p:sldId id="1400" r:id="rId14"/>
    <p:sldId id="1435" r:id="rId15"/>
    <p:sldId id="1436" r:id="rId16"/>
    <p:sldId id="1392" r:id="rId17"/>
    <p:sldId id="1437" r:id="rId18"/>
    <p:sldId id="1406" r:id="rId19"/>
    <p:sldId id="1438" r:id="rId20"/>
    <p:sldId id="1439" r:id="rId21"/>
    <p:sldId id="1440" r:id="rId22"/>
    <p:sldId id="1441" r:id="rId23"/>
    <p:sldId id="1442" r:id="rId24"/>
    <p:sldId id="1443" r:id="rId25"/>
    <p:sldId id="1444" r:id="rId26"/>
    <p:sldId id="1445" r:id="rId27"/>
    <p:sldId id="1446" r:id="rId28"/>
    <p:sldId id="1447" r:id="rId29"/>
    <p:sldId id="1417" r:id="rId30"/>
    <p:sldId id="1418" r:id="rId31"/>
    <p:sldId id="1448" r:id="rId32"/>
    <p:sldId id="1422" r:id="rId33"/>
    <p:sldId id="1423" r:id="rId34"/>
    <p:sldId id="1424" r:id="rId35"/>
    <p:sldId id="1426" r:id="rId36"/>
    <p:sldId id="1425" r:id="rId37"/>
    <p:sldId id="1449" r:id="rId38"/>
    <p:sldId id="1427" r:id="rId39"/>
    <p:sldId id="1428" r:id="rId40"/>
    <p:sldId id="1450" r:id="rId41"/>
    <p:sldId id="1429" r:id="rId42"/>
    <p:sldId id="1430" r:id="rId43"/>
    <p:sldId id="1431" r:id="rId44"/>
    <p:sldId id="1432" r:id="rId45"/>
    <p:sldId id="1451" r:id="rId46"/>
    <p:sldId id="1391" r:id="rId47"/>
    <p:sldId id="1390" r:id="rId48"/>
    <p:sldId id="1388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3E5C58-30B7-0D54-B7F5-A3C5C50E45DB}" name="Ladislav Gall" initials="LG" userId="47589ac34215957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96" autoAdjust="0"/>
  </p:normalViewPr>
  <p:slideViewPr>
    <p:cSldViewPr snapToGrid="0">
      <p:cViewPr varScale="1">
        <p:scale>
          <a:sx n="92" d="100"/>
          <a:sy n="92" d="100"/>
        </p:scale>
        <p:origin x="131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omments/modernComment_54F_EB6BC55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76FCCA-037B-460D-B6F0-71093808656C}" authorId="{3F3E5C58-30B7-0D54-B7F5-A3C5C50E45DB}" created="2026-03-19T15:40:53.82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49708625" sldId="1359"/>
      <ac:spMk id="17" creationId="{DCB1C426-314D-499B-B966-35B468F0A216}"/>
    </ac:deMkLst>
    <p188:pos x="3786987" y="3190875"/>
    <p188:txBody>
      <a:bodyPr/>
      <a:lstStyle/>
      <a:p>
        <a:r>
          <a:rPr lang="sk-SK"/>
          <a:t>Výzva prezidenta Rotary International Olayinka Hakeem Babalola nás vedie k zamysleniu:
Aký vplyv zanechávame?
•	Je naša pomoc jednorazová, alebo mení veci dlhodobo?
•	Budujeme niečo, čo pretrvá aj po nás?
•	Inšpirujeme ďalších, aby pokračovali?
Trvalý vplyv nevzniká náhodou. Vzniká:
•	systematickou prácou,
•	spoluprácou,
•	a odhodlaním nevzdať sa po prvom úspechu
</a:t>
        </a:r>
      </a:p>
    </p188:txBody>
  </p188:cm>
  <p188:cm id="{5D234C28-119F-41ED-B597-BDF2D4E19634}" authorId="{3F3E5C58-30B7-0D54-B7F5-A3C5C50E45DB}" created="2026-03-19T15:55:26.35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49708625" sldId="1359"/>
      <ac:spMk id="17" creationId="{DCB1C426-314D-499B-B966-35B468F0A216}"/>
    </ac:deMkLst>
    <p188:txBody>
      <a:bodyPr/>
      <a:lstStyle/>
      <a:p>
        <a:r>
          <a:rPr lang="sk-SK"/>
          <a:t>Každý z nás má svoj príbeh
Každý z nás prišiel k Rotary inou cestou. Niekto bol oslovený priateľom, iný objavil Rotary cez projekt, niekto hľadal spôsob, ako dať svojmu životu hlbší zmysel.
Tieto príbehy nie sú náhodné – sú dôkazom, že Rotary spája ľudí rôznych profesií, skúseností a generácií.
Naša cesta však vstupom do klubu nekončí. Práve naopak – začína sa nová etapa služby:
•	v klubových aktivitách,
•	v komunitných projektoch,
•	v dištriktových štruktúrach,
•	a niektorí aj na úrovni Rotary International.
Každý krok tejto cesty formuje nielen naše okolie, ale aj nás samotných.</a:t>
        </a:r>
      </a:p>
    </p188:txBody>
  </p188:cm>
  <p188:cm id="{E581F836-3087-4B4B-BB4F-97E7E0355150}" authorId="{3F3E5C58-30B7-0D54-B7F5-A3C5C50E45DB}" created="2026-03-19T15:56:35.154">
    <pc:sldMkLst xmlns:pc="http://schemas.microsoft.com/office/powerpoint/2013/main/command">
      <pc:docMk/>
      <pc:sldMk cId="3949708625" sldId="1359"/>
    </pc:sldMkLst>
    <p188:txBody>
      <a:bodyPr/>
      <a:lstStyle/>
      <a:p>
        <a:r>
          <a:rPr lang="sk-SK"/>
          <a:t>Sme členmi výnimočnej organizácie
Rotary nie je len organizácia – je to spoločenstvo hodnôt.
Spája nás ochota pomáhať druhým v každodennom živote, nie len vo veľkých projektoch.
Pomoc v Rotary má mnoho podôb:
•	podanie pomocnej ruky jednotlivcovi,
•	podpora komunity,
•	realizácia projektov s dlhodobým dopadom,
•	alebo jednoduché ľudské gesto, ktoré mení deň niekomu inému.
To, čo nás robí výnimočnými, nie je len to, čo robíme – ale prečo to robíme.
________________________________________
Máme šťastie, že môžeme pomáhať
Pomáhať nie je povinnosť – je to privilégium.
Nie každý má možnosť, čas, zdroje alebo podporu na to, aby menil svet okolo seba.
Rotary nám túto možnosť dáva:
•	spája nás,
•	vytvára príležitosti,
•	znásobuje náš dopad.
Každý čin služby má význam. Aj malá pomoc môže mať veľký dosah – často väčší, než si uvedomujeme.</a:t>
        </a:r>
      </a:p>
    </p188:txBody>
  </p188:cm>
</p188:cmLst>
</file>

<file path=ppt/comments/modernComment_562_E5254F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FB37B9-2B64-4BF7-9571-B6497ED69732}" authorId="{3F3E5C58-30B7-0D54-B7F5-A3C5C50E45DB}" created="2026-03-19T16:00:19.487">
    <pc:sldMkLst xmlns:pc="http://schemas.microsoft.com/office/powerpoint/2013/main/command">
      <pc:docMk/>
      <pc:sldMk cId="3844427652" sldId="1378"/>
    </pc:sldMkLst>
    <p188:txBody>
      <a:bodyPr/>
      <a:lstStyle/>
      <a:p>
        <a:r>
          <a:rPr lang="sk-SK"/>
          <a:t>Koleso Rotary znamená:
pohyb a pokrok
spoluprácu
službu druhým
praktický dopad
👉 Je to jednoduchý, ale silný symbol: keď sa spojíme, dokážeme rozhýbať veci, ktoré by jednotlivec sám nezvládol.</a:t>
        </a:r>
      </a:p>
    </p188:txBody>
  </p188:cm>
</p188:cmLst>
</file>

<file path=ppt/comments/modernComment_566_17B02F9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D670BFF-E0D5-418E-BBE9-33D97381C0B6}" authorId="{3F3E5C58-30B7-0D54-B7F5-A3C5C50E45DB}" created="2026-03-19T20:30:40.926">
    <pc:sldMkLst xmlns:pc="http://schemas.microsoft.com/office/powerpoint/2013/main/command">
      <pc:docMk/>
      <pc:sldMk cId="397422485" sldId="1382"/>
    </pc:sldMkLst>
    <p188:txBody>
      <a:bodyPr/>
      <a:lstStyle/>
      <a:p>
        <a:r>
          <a:rPr lang="sk-SK"/>
          <a:t>Každá organizácia má svoju štruktúru, pravidlá a procesy.
Ale to, čo ju naozaj drží pri živote, je jej srdce.
Naše organizačné srdce tvoria hodnoty, ľudia, činy a dopad.
Ak jedna z týchto častí chýba, srdce nebije naplno.
A práve preto sme tu – aby sme nielen organizovali projekty,
ale aby sme do nich vkladali aj kus seba.“
🔑 Prepojenie s témou
Olayinka Hakeem Babalola:
👉 „Trvalý vplyv nevzniká len z dobrej organizácie.
Vzniká zo srdca, ktoré bije pre druhých.“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1FBB1-968A-4998-A6BA-86D7D3AC4B3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C851-4B6B-4B70-A8AC-D84D3677F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prezidenta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Rotary International Olayinka Hakeem Babalola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zamysleniu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vplyv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zanechávame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jednorazová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dlhodobo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Budujeme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niečo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pretrvá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Inšpirujeme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ďalších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pokračovali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Trvalý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vplyv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nevzniká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náhodou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systematickou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prácou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spoluprácou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odhodlaním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nevzdať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úspechu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príbeh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prišiel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Rotary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cestou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Niekto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oslovený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priateľom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objavil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Rotary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niekto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hľadal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spôsob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životu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hlbší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zmysel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príbehy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sú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náhodné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sú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dôkazom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Rotary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spája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ľudí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rôznych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skúseností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generácií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cesta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vstupom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nekončí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naopak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začína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etapa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služby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klubových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aktivitách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komunitných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projektoch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dištriktových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štruktúrach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niektorí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úrovni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Rotary International.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tejto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okolie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samotných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členmi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výnimočnej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organizácie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Rotary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organizácia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je 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spoločenstvo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hodnôt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Spája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ochota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pomáhať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druhým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každodennom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živote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veľkých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projektoch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Rotary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podôb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pomocnej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jednotlivcovi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realizácia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projektov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dlhodobým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dopadom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jednoduché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ľudské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deň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niekomu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inému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výnimočnými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robíme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prečo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robíme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________________________________________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šťastie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môžeme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pomáhať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Pomáhať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povinnosť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je 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privilégium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možnosť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to, aby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Rotary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túto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možnosť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spája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vytvára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príležitosti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znásobuje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služby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Aj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veľký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dosah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väčší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uvedomujeme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7C851-4B6B-4B70-A8AC-D84D3677FD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1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Rotary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znamená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pohyb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pokrok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spoluprácu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službu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druhým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praktický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dopad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jednoduchý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symbol: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keď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spojíme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dokážeme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rozhýbať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jednotlivec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nezvládol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7C851-4B6B-4B70-A8AC-D84D3677FD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4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00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40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7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7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0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0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63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1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60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84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7CEE-9D93-405E-AF64-BDAA9FF0CFA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3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hyperlink" Target="https://www.rotary2240.org/cs/media/publikace" TargetMode="External"/><Relationship Id="rId4" Type="http://schemas.openxmlformats.org/officeDocument/2006/relationships/hyperlink" Target="https://www.rotary2240.org/files/download/07/stanovy-d-2240-z-12.6.2024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18/10/relationships/comments" Target="../comments/modernComment_54F_EB6BC5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hyperlink" Target="https://www.rotary2240.org/clenska-sekce/ke-stazeni/metodicke-materialy/" TargetMode="External"/><Relationship Id="rId5" Type="http://schemas.openxmlformats.org/officeDocument/2006/relationships/hyperlink" Target="https://rcc.rotary.org/#/goals?pth=Cl" TargetMode="External"/><Relationship Id="rId4" Type="http://schemas.openxmlformats.org/officeDocument/2006/relationships/hyperlink" Target="https://my.rotary.org/en/manage/club-district-administration/club-resourc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hyperlink" Target="https://my.rotary.org/en/manage/club-district-administration/club-resourc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4" Type="http://schemas.openxmlformats.org/officeDocument/2006/relationships/hyperlink" Target="https://my.rotary.org/en/manage/club-district-administration/club-resourc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hyperlink" Target="mailto:data@rotary.or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hyperlink" Target="mailto:membershipdevelopment@rotary.org" TargetMode="External"/><Relationship Id="rId4" Type="http://schemas.openxmlformats.org/officeDocument/2006/relationships/hyperlink" Target="mailto:ladislav.gall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18/10/relationships/comments" Target="../comments/modernComment_562_E5254F8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hyperlink" Target="http://www.rotary2240.org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66_17B02F9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6" Type="http://schemas.openxmlformats.org/officeDocument/2006/relationships/hyperlink" Target="https://www.rotary2240.org/clenska-sekce/ke-stazeni/vnitrni-predpisy-distriktu-2240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Relationship Id="rId5" Type="http://schemas.openxmlformats.org/officeDocument/2006/relationships/hyperlink" Target="https://my.rotary.org/en/knowledge-and-resources/resources-and-reference/awards" TargetMode="Externa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rotary2240.org/admin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hyperlink" Target="https://my.rotary.org/en/knowledge-and-resources/rotary-tools/official-rotary-apps" TargetMode="External"/><Relationship Id="rId5" Type="http://schemas.openxmlformats.org/officeDocument/2006/relationships/hyperlink" Target="https://my.rotary.org/en/manage/club-district-administration" TargetMode="External"/><Relationship Id="rId4" Type="http://schemas.openxmlformats.org/officeDocument/2006/relationships/hyperlink" Target="https://learn.rotary.org/members/learn/learning-plans/6/club-secretary-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hyperlink" Target="https://www.rotary2240.org/admin/meeting.search/?searchGridperPage=20&amp;searchGridsort%5Bdate%5D=DES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89423-6793-7944-B972-2B1986804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333" y="5689478"/>
            <a:ext cx="6372824" cy="635000"/>
          </a:xfrm>
        </p:spPr>
        <p:txBody>
          <a:bodyPr>
            <a:noAutofit/>
          </a:bodyPr>
          <a:lstStyle/>
          <a:p>
            <a:r>
              <a:rPr lang="en-US" sz="2400" dirty="0" err="1"/>
              <a:t>Dištrikt</a:t>
            </a:r>
            <a:r>
              <a:rPr lang="en-US" sz="2400" dirty="0"/>
              <a:t> 2240 </a:t>
            </a:r>
            <a:r>
              <a:rPr lang="en-US" sz="2400" dirty="0" err="1"/>
              <a:t>Česká</a:t>
            </a:r>
            <a:r>
              <a:rPr lang="en-US" sz="2400" dirty="0"/>
              <a:t> </a:t>
            </a:r>
            <a:r>
              <a:rPr lang="sk-SK" sz="2400" dirty="0"/>
              <a:t>Republika </a:t>
            </a:r>
            <a:r>
              <a:rPr lang="en-US" sz="2400" dirty="0"/>
              <a:t>a </a:t>
            </a:r>
            <a:r>
              <a:rPr lang="en-US" sz="2400" dirty="0" err="1"/>
              <a:t>Slovenská</a:t>
            </a:r>
            <a:r>
              <a:rPr lang="en-US" sz="2400" dirty="0"/>
              <a:t> </a:t>
            </a:r>
            <a:r>
              <a:rPr lang="en-US" sz="2400" dirty="0" err="1"/>
              <a:t>republika</a:t>
            </a:r>
            <a:endParaRPr lang="en-US" sz="2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1E5E0E-2AED-1641-81E5-1993EABF6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B1C426-314D-499B-B966-35B468F0A216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EA0127-1765-4F66-8191-91324579F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2" t="1657" r="19907" b="-1657"/>
          <a:stretch>
            <a:fillRect/>
          </a:stretch>
        </p:blipFill>
        <p:spPr>
          <a:xfrm>
            <a:off x="5819176" y="-113378"/>
            <a:ext cx="6372824" cy="516681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1164" y="815111"/>
            <a:ext cx="4936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altLang="sk-SK" sz="6000" dirty="0">
                <a:latin typeface="Calibri" panose="020F0502020204030204" pitchFamily="34" charset="0"/>
              </a:rPr>
              <a:t>PELS Olomouc</a:t>
            </a:r>
          </a:p>
          <a:p>
            <a:pPr algn="ctr"/>
            <a:r>
              <a:rPr lang="sk-SK" altLang="sk-SK" sz="6000" dirty="0">
                <a:latin typeface="Calibri" panose="020F0502020204030204" pitchFamily="34" charset="0"/>
              </a:rPr>
              <a:t> 21.3.2026 </a:t>
            </a:r>
          </a:p>
          <a:p>
            <a:pPr algn="ctr"/>
            <a:endParaRPr lang="sk-SK" altLang="sk-SK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C63F2C-9993-3443-C95E-ADB3F2D26A08}"/>
              </a:ext>
            </a:extLst>
          </p:cNvPr>
          <p:cNvSpPr txBox="1">
            <a:spLocks/>
          </p:cNvSpPr>
          <p:nvPr/>
        </p:nvSpPr>
        <p:spPr bwMode="auto">
          <a:xfrm>
            <a:off x="519748" y="2944851"/>
            <a:ext cx="4779681" cy="146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sk-SK" altLang="sk-SK" sz="4000" dirty="0"/>
              <a:t>Školenie klubových sekretárov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E74B750-2454-BF47-2F13-9754325E2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966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CFEFA-C7F8-2575-EE71-F6D16A76A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8D469-3325-E14D-E973-E9124E50D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E36DCE-D94E-7343-BCE2-D8ADB07D6D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34ACB-8711-EBE9-8133-72C3158E08B1}"/>
              </a:ext>
            </a:extLst>
          </p:cNvPr>
          <p:cNvSpPr/>
          <p:nvPr/>
        </p:nvSpPr>
        <p:spPr>
          <a:xfrm>
            <a:off x="0" y="0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  <a:latin typeface="Calibry"/>
            </a:endParaRP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y"/>
              </a:rPr>
              <a:t>	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y"/>
              </a:rPr>
              <a:t>	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F4F40B6-8BF3-062E-C5BB-76A406E1B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D2E98FD-6456-5146-393F-7C45D6722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521" y="3011538"/>
            <a:ext cx="3536871" cy="1891079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36FA17CE-23DA-F228-23B9-08B8CC6FD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744" y="3124829"/>
            <a:ext cx="2554664" cy="1664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22506F-ADD4-8B0C-E8E3-7ABDEF6044D1}"/>
              </a:ext>
            </a:extLst>
          </p:cNvPr>
          <p:cNvSpPr txBox="1"/>
          <p:nvPr/>
        </p:nvSpPr>
        <p:spPr>
          <a:xfrm>
            <a:off x="296333" y="979755"/>
            <a:ext cx="116603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	</a:t>
            </a:r>
            <a:r>
              <a:rPr lang="en-US" sz="2000" dirty="0" err="1"/>
              <a:t>Neváhaj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pýtať</a:t>
            </a:r>
            <a:r>
              <a:rPr lang="en-US" sz="2000" dirty="0"/>
              <a:t> – </a:t>
            </a:r>
            <a:r>
              <a:rPr lang="en-US" sz="2000" dirty="0" err="1"/>
              <a:t>sekretári</a:t>
            </a:r>
            <a:r>
              <a:rPr lang="en-US" sz="2000" dirty="0"/>
              <a:t> v </a:t>
            </a:r>
            <a:r>
              <a:rPr lang="en-US" sz="2000" dirty="0" err="1"/>
              <a:t>iných</a:t>
            </a:r>
            <a:r>
              <a:rPr lang="en-US" sz="2000" dirty="0"/>
              <a:t> </a:t>
            </a:r>
            <a:r>
              <a:rPr lang="en-US" sz="2000" dirty="0" err="1"/>
              <a:t>kluboch</a:t>
            </a:r>
            <a:r>
              <a:rPr lang="en-US" sz="2000" dirty="0"/>
              <a:t> </a:t>
            </a:r>
            <a:r>
              <a:rPr lang="en-US" sz="2000" dirty="0" err="1"/>
              <a:t>sú</a:t>
            </a:r>
            <a:r>
              <a:rPr lang="en-US" sz="2000" dirty="0"/>
              <a:t> </a:t>
            </a:r>
            <a:r>
              <a:rPr lang="en-US" sz="2000" dirty="0" err="1"/>
              <a:t>často</a:t>
            </a:r>
            <a:r>
              <a:rPr lang="en-US" sz="2000" dirty="0"/>
              <a:t> </a:t>
            </a:r>
            <a:r>
              <a:rPr lang="en-US" sz="2000" dirty="0" err="1"/>
              <a:t>veľmi</a:t>
            </a:r>
            <a:r>
              <a:rPr lang="en-US" sz="2000" dirty="0"/>
              <a:t> </a:t>
            </a:r>
            <a:r>
              <a:rPr lang="en-US" sz="2000" dirty="0" err="1"/>
              <a:t>ochotní</a:t>
            </a:r>
            <a:r>
              <a:rPr lang="en-US" sz="2000" dirty="0"/>
              <a:t> </a:t>
            </a:r>
            <a:r>
              <a:rPr lang="en-US" sz="2000" dirty="0" err="1"/>
              <a:t>pomôcť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err="1"/>
              <a:t>Rýchle</a:t>
            </a:r>
            <a:r>
              <a:rPr lang="en-US" sz="2000" dirty="0"/>
              <a:t> </a:t>
            </a:r>
            <a:r>
              <a:rPr lang="en-US" sz="2000" dirty="0" err="1"/>
              <a:t>zhrnutie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Ak </a:t>
            </a:r>
            <a:r>
              <a:rPr lang="en-US" sz="2000" dirty="0" err="1"/>
              <a:t>chceš</a:t>
            </a:r>
            <a:r>
              <a:rPr lang="en-US" sz="2000" dirty="0"/>
              <a:t> </a:t>
            </a:r>
            <a:r>
              <a:rPr lang="en-US" sz="2000" dirty="0" err="1"/>
              <a:t>byť</a:t>
            </a:r>
            <a:r>
              <a:rPr lang="en-US" sz="2000" dirty="0"/>
              <a:t> </a:t>
            </a:r>
            <a:r>
              <a:rPr lang="en-US" sz="2000" dirty="0" err="1"/>
              <a:t>dobrý</a:t>
            </a:r>
            <a:r>
              <a:rPr lang="en-US" sz="2000" dirty="0"/>
              <a:t> </a:t>
            </a:r>
            <a:r>
              <a:rPr lang="en-US" sz="2000" dirty="0" err="1"/>
              <a:t>sekretár</a:t>
            </a:r>
            <a:r>
              <a:rPr lang="en-US" sz="2000" dirty="0"/>
              <a:t>: </a:t>
            </a:r>
            <a:r>
              <a:rPr lang="en-US" sz="2000" dirty="0" err="1"/>
              <a:t>maj</a:t>
            </a:r>
            <a:r>
              <a:rPr lang="en-US" sz="2000" dirty="0"/>
              <a:t> </a:t>
            </a:r>
            <a:r>
              <a:rPr lang="en-US" sz="2000" dirty="0" err="1"/>
              <a:t>poriadok</a:t>
            </a:r>
            <a:r>
              <a:rPr lang="en-US" sz="2000" dirty="0"/>
              <a:t> v </a:t>
            </a:r>
            <a:r>
              <a:rPr lang="en-US" sz="2000" dirty="0" err="1"/>
              <a:t>informáciách</a:t>
            </a:r>
            <a:r>
              <a:rPr lang="en-US" sz="2000" dirty="0"/>
              <a:t>, </a:t>
            </a:r>
            <a:r>
              <a:rPr lang="en-US" sz="2000" dirty="0" err="1"/>
              <a:t>komunikuj</a:t>
            </a:r>
            <a:r>
              <a:rPr lang="en-US" sz="2000" dirty="0"/>
              <a:t> </a:t>
            </a:r>
            <a:r>
              <a:rPr lang="en-US" sz="2000" dirty="0" err="1"/>
              <a:t>jasne</a:t>
            </a:r>
            <a:r>
              <a:rPr lang="en-US" sz="2000" dirty="0"/>
              <a:t> a </a:t>
            </a:r>
            <a:r>
              <a:rPr lang="en-US" sz="2000" dirty="0" err="1"/>
              <a:t>včas</a:t>
            </a:r>
            <a:r>
              <a:rPr lang="en-US" sz="2000" dirty="0"/>
              <a:t>, </a:t>
            </a:r>
            <a:r>
              <a:rPr lang="en-US" sz="2000" dirty="0" err="1"/>
              <a:t>drž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systému</a:t>
            </a:r>
            <a:r>
              <a:rPr lang="en-US" sz="2000" dirty="0"/>
              <a:t> a 	</a:t>
            </a:r>
            <a:r>
              <a:rPr lang="en-US" sz="2000" dirty="0" err="1"/>
              <a:t>termínov</a:t>
            </a:r>
            <a:r>
              <a:rPr lang="en-US" sz="2000" dirty="0"/>
              <a:t>, </a:t>
            </a:r>
            <a:r>
              <a:rPr lang="en-US" sz="2000" dirty="0" err="1"/>
              <a:t>spolupracuj</a:t>
            </a:r>
            <a:r>
              <a:rPr lang="en-US" sz="2000" dirty="0"/>
              <a:t> s </a:t>
            </a:r>
            <a:r>
              <a:rPr lang="en-US" sz="2000" dirty="0" err="1"/>
              <a:t>vedením</a:t>
            </a:r>
            <a:r>
              <a:rPr lang="en-US" sz="2000" dirty="0"/>
              <a:t>. </a:t>
            </a:r>
          </a:p>
          <a:p>
            <a:endParaRPr lang="en-AT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EF657A0-1EB8-BF5E-2DD8-81475C48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218423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Ako sa pripraviť na funkciu klubového sekretára?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112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9A19E-6916-2F65-771D-734503F39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B7F0C-F554-D98E-CAEB-7FB9BFA30D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C3D3A3C-EF79-AEAF-6C00-019F9BD92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736CE-D80C-5729-2447-E0E0228471A0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4D7A6AA-984E-FF53-4556-5BE0C5FE1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0CC77F8-6390-B4B3-4139-EC1E20508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31" y="262600"/>
            <a:ext cx="10685137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Rotary Club Central (RCC) – </a:t>
            </a:r>
            <a:r>
              <a:rPr lang="en-US" sz="3600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plánovanie</a:t>
            </a:r>
            <a:r>
              <a:rPr lang="en-US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a reporting</a:t>
            </a:r>
            <a:endParaRPr lang="sk-SK" altLang="sk-SK" sz="3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E4D3E8-39FE-55FA-DF7A-52AFD9369F77}"/>
              </a:ext>
            </a:extLst>
          </p:cNvPr>
          <p:cNvSpPr txBox="1"/>
          <p:nvPr/>
        </p:nvSpPr>
        <p:spPr>
          <a:xfrm>
            <a:off x="134353" y="982854"/>
            <a:ext cx="119232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Rotary Club Central je </a:t>
            </a:r>
            <a:r>
              <a:rPr lang="en-US" sz="2000" dirty="0" err="1"/>
              <a:t>nástroj</a:t>
            </a:r>
            <a:r>
              <a:rPr lang="en-US" sz="2000" dirty="0"/>
              <a:t> v </a:t>
            </a:r>
            <a:r>
              <a:rPr lang="en-US" sz="2000" dirty="0" err="1"/>
              <a:t>rámci</a:t>
            </a:r>
            <a:r>
              <a:rPr lang="en-US" sz="2000" dirty="0"/>
              <a:t> My Rotary, </a:t>
            </a:r>
            <a:r>
              <a:rPr lang="en-US" sz="2000" dirty="0" err="1"/>
              <a:t>ktorý</a:t>
            </a:r>
            <a:r>
              <a:rPr lang="en-US" sz="2000" dirty="0"/>
              <a:t> </a:t>
            </a:r>
            <a:r>
              <a:rPr lang="en-US" sz="2000" dirty="0" err="1"/>
              <a:t>slúži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nastavovanie</a:t>
            </a:r>
            <a:r>
              <a:rPr lang="en-US" sz="2000" dirty="0"/>
              <a:t> </a:t>
            </a:r>
            <a:r>
              <a:rPr lang="en-US" sz="2000" dirty="0" err="1"/>
              <a:t>cieľov</a:t>
            </a:r>
            <a:r>
              <a:rPr lang="en-US" sz="2000" dirty="0"/>
              <a:t> a </a:t>
            </a:r>
            <a:r>
              <a:rPr lang="en-US" sz="2000" dirty="0" err="1"/>
              <a:t>sledovanie</a:t>
            </a:r>
            <a:r>
              <a:rPr lang="en-US" sz="2000" dirty="0"/>
              <a:t> </a:t>
            </a:r>
            <a:r>
              <a:rPr lang="en-US" sz="2000" dirty="0" err="1"/>
              <a:t>výkonu</a:t>
            </a:r>
            <a:r>
              <a:rPr lang="en-US" sz="2000" dirty="0"/>
              <a:t> </a:t>
            </a:r>
            <a:r>
              <a:rPr lang="en-US" sz="2000" dirty="0" err="1"/>
              <a:t>klubu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err="1"/>
              <a:t>Hlavné</a:t>
            </a:r>
            <a:r>
              <a:rPr lang="en-US" sz="2000" dirty="0"/>
              <a:t> </a:t>
            </a:r>
            <a:r>
              <a:rPr lang="en-US" sz="2000" dirty="0" err="1"/>
              <a:t>funkcie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	1. </a:t>
            </a:r>
            <a:r>
              <a:rPr lang="en-US" sz="2000" dirty="0" err="1"/>
              <a:t>Nastavenie</a:t>
            </a:r>
            <a:r>
              <a:rPr lang="en-US" sz="2000" dirty="0"/>
              <a:t> </a:t>
            </a:r>
            <a:r>
              <a:rPr lang="en-US" sz="2000" dirty="0" err="1"/>
              <a:t>cieľov</a:t>
            </a:r>
            <a:r>
              <a:rPr lang="en-US" sz="2000" dirty="0"/>
              <a:t> (Goals)Klub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plánuje</a:t>
            </a:r>
            <a:r>
              <a:rPr lang="en-US" sz="2000" dirty="0"/>
              <a:t> </a:t>
            </a:r>
            <a:r>
              <a:rPr lang="en-US" sz="2000" dirty="0" err="1"/>
              <a:t>ciele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rok</a:t>
            </a:r>
            <a:r>
              <a:rPr lang="en-US" sz="2000" dirty="0"/>
              <a:t>: </a:t>
            </a:r>
            <a:r>
              <a:rPr lang="en-US" sz="2000" dirty="0" err="1"/>
              <a:t>počet</a:t>
            </a:r>
            <a:r>
              <a:rPr lang="en-US" sz="2000" dirty="0"/>
              <a:t> </a:t>
            </a:r>
            <a:r>
              <a:rPr lang="en-US" sz="2000" dirty="0" err="1"/>
              <a:t>členov</a:t>
            </a:r>
            <a:r>
              <a:rPr lang="en-US" sz="2000" dirty="0"/>
              <a:t>, </a:t>
            </a:r>
            <a:r>
              <a:rPr lang="en-US" sz="2000" dirty="0" err="1"/>
              <a:t>nové</a:t>
            </a:r>
            <a:r>
              <a:rPr lang="en-US" sz="2000" dirty="0"/>
              <a:t> </a:t>
            </a:r>
            <a:r>
              <a:rPr lang="en-US" sz="2000" dirty="0" err="1"/>
              <a:t>projekty</a:t>
            </a:r>
            <a:r>
              <a:rPr lang="en-US" sz="2000" dirty="0"/>
              <a:t>, </a:t>
            </a:r>
            <a:r>
              <a:rPr lang="en-US" sz="2000" dirty="0" err="1"/>
              <a:t>dobrovoľnícke</a:t>
            </a:r>
            <a:r>
              <a:rPr lang="en-US" sz="2000" dirty="0"/>
              <a:t> </a:t>
            </a:r>
            <a:r>
              <a:rPr lang="en-US" sz="2000" dirty="0" err="1"/>
              <a:t>hodiny</a:t>
            </a:r>
            <a:r>
              <a:rPr lang="en-US" sz="2000" dirty="0"/>
              <a:t>, 	</a:t>
            </a:r>
            <a:r>
              <a:rPr lang="en-US" sz="2000" dirty="0" err="1"/>
              <a:t>finančné</a:t>
            </a:r>
            <a:r>
              <a:rPr lang="en-US" sz="2000" dirty="0"/>
              <a:t> </a:t>
            </a:r>
            <a:r>
              <a:rPr lang="en-US" sz="2000" dirty="0" err="1"/>
              <a:t>príspevky</a:t>
            </a:r>
            <a:r>
              <a:rPr lang="en-US" sz="2000" dirty="0"/>
              <a:t> (</a:t>
            </a:r>
            <a:r>
              <a:rPr lang="en-US" sz="2000" dirty="0" err="1"/>
              <a:t>napr</a:t>
            </a:r>
            <a:r>
              <a:rPr lang="en-US" sz="2000" dirty="0"/>
              <a:t>. </a:t>
            </a:r>
            <a:r>
              <a:rPr lang="en-US" sz="2000" dirty="0" err="1"/>
              <a:t>nadácii</a:t>
            </a:r>
            <a:r>
              <a:rPr lang="en-US" sz="2000" dirty="0"/>
              <a:t> Rotary).</a:t>
            </a:r>
          </a:p>
          <a:p>
            <a:r>
              <a:rPr lang="en-US" sz="2000" dirty="0"/>
              <a:t>	👉 </a:t>
            </a:r>
            <a:r>
              <a:rPr lang="en-US" sz="2000" dirty="0" err="1"/>
              <a:t>Sekretár</a:t>
            </a:r>
            <a:r>
              <a:rPr lang="en-US" sz="2000" dirty="0"/>
              <a:t> </a:t>
            </a:r>
            <a:r>
              <a:rPr lang="en-US" sz="2000" dirty="0" err="1"/>
              <a:t>často</a:t>
            </a:r>
            <a:r>
              <a:rPr lang="en-US" sz="2000" dirty="0"/>
              <a:t> </a:t>
            </a:r>
            <a:r>
              <a:rPr lang="en-US" sz="2000" dirty="0" err="1"/>
              <a:t>pomáha</a:t>
            </a:r>
            <a:r>
              <a:rPr lang="en-US" sz="2000" dirty="0"/>
              <a:t> </a:t>
            </a:r>
            <a:r>
              <a:rPr lang="en-US" sz="2000" dirty="0" err="1"/>
              <a:t>tieto</a:t>
            </a:r>
            <a:r>
              <a:rPr lang="en-US" sz="2000" dirty="0"/>
              <a:t> </a:t>
            </a:r>
            <a:r>
              <a:rPr lang="en-US" sz="2000" dirty="0" err="1"/>
              <a:t>údaje</a:t>
            </a:r>
            <a:r>
              <a:rPr lang="en-US" sz="2000" dirty="0"/>
              <a:t> </a:t>
            </a:r>
            <a:r>
              <a:rPr lang="en-US" sz="2000" dirty="0" err="1"/>
              <a:t>zadávať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	2. </a:t>
            </a:r>
            <a:r>
              <a:rPr lang="en-US" sz="2000" dirty="0" err="1"/>
              <a:t>Sledovanie</a:t>
            </a:r>
            <a:r>
              <a:rPr lang="en-US" sz="2000" dirty="0"/>
              <a:t> </a:t>
            </a:r>
            <a:r>
              <a:rPr lang="en-US" sz="2000" dirty="0" err="1"/>
              <a:t>pokroku</a:t>
            </a:r>
            <a:r>
              <a:rPr lang="en-US" sz="2000" dirty="0"/>
              <a:t> </a:t>
            </a:r>
            <a:r>
              <a:rPr lang="en-US" sz="2000" dirty="0" err="1"/>
              <a:t>priebežné</a:t>
            </a:r>
            <a:r>
              <a:rPr lang="en-US" sz="2000" dirty="0"/>
              <a:t> </a:t>
            </a:r>
            <a:r>
              <a:rPr lang="en-US" sz="2000" dirty="0" err="1"/>
              <a:t>aktualizovanie</a:t>
            </a:r>
            <a:r>
              <a:rPr lang="en-US" sz="2000" dirty="0"/>
              <a:t> </a:t>
            </a:r>
            <a:r>
              <a:rPr lang="en-US" sz="2000" dirty="0" err="1"/>
              <a:t>plnenia</a:t>
            </a:r>
            <a:r>
              <a:rPr lang="en-US" sz="2000" dirty="0"/>
              <a:t> </a:t>
            </a:r>
            <a:r>
              <a:rPr lang="en-US" sz="2000" dirty="0" err="1"/>
              <a:t>cieľov</a:t>
            </a:r>
            <a:r>
              <a:rPr lang="en-US" sz="2000" dirty="0"/>
              <a:t>, </a:t>
            </a:r>
            <a:r>
              <a:rPr lang="en-US" sz="2000" dirty="0" err="1"/>
              <a:t>prehľad</a:t>
            </a:r>
            <a:r>
              <a:rPr lang="en-US" sz="2000" dirty="0"/>
              <a:t>,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klubu</a:t>
            </a:r>
            <a:r>
              <a:rPr lang="en-US" sz="2000" dirty="0"/>
              <a:t> </a:t>
            </a:r>
            <a:r>
              <a:rPr lang="en-US" sz="2000" dirty="0" err="1"/>
              <a:t>darí</a:t>
            </a:r>
            <a:r>
              <a:rPr lang="en-US" sz="2000" dirty="0"/>
              <a:t> </a:t>
            </a:r>
            <a:r>
              <a:rPr lang="en-US" sz="2000" dirty="0" err="1"/>
              <a:t>vizuálne</a:t>
            </a:r>
            <a:r>
              <a:rPr lang="en-US" sz="2000" dirty="0"/>
              <a:t> 	</a:t>
            </a:r>
            <a:r>
              <a:rPr lang="en-US" sz="2000" dirty="0" err="1"/>
              <a:t>ukazovatele</a:t>
            </a:r>
            <a:r>
              <a:rPr lang="en-US" sz="2000" dirty="0"/>
              <a:t> (</a:t>
            </a:r>
            <a:r>
              <a:rPr lang="en-US" sz="2000" dirty="0" err="1"/>
              <a:t>grafy</a:t>
            </a:r>
            <a:r>
              <a:rPr lang="en-US" sz="2000" dirty="0"/>
              <a:t>, </a:t>
            </a:r>
            <a:r>
              <a:rPr lang="en-US" sz="2000" dirty="0" err="1"/>
              <a:t>percentá</a:t>
            </a:r>
            <a:r>
              <a:rPr lang="en-US" sz="2000" dirty="0"/>
              <a:t>). </a:t>
            </a:r>
          </a:p>
          <a:p>
            <a:endParaRPr lang="en-US" sz="2000" dirty="0"/>
          </a:p>
          <a:p>
            <a:r>
              <a:rPr lang="en-US" sz="2000" dirty="0"/>
              <a:t>	3. Reporting </a:t>
            </a:r>
            <a:r>
              <a:rPr lang="en-US" sz="2000" dirty="0" err="1"/>
              <a:t>aktivit</a:t>
            </a:r>
            <a:r>
              <a:rPr lang="en-US" sz="2000" dirty="0"/>
              <a:t>, </a:t>
            </a:r>
            <a:r>
              <a:rPr lang="en-US" sz="2000" dirty="0" err="1"/>
              <a:t>zadávanie</a:t>
            </a:r>
            <a:r>
              <a:rPr lang="en-US" sz="2000" dirty="0"/>
              <a:t> </a:t>
            </a:r>
            <a:r>
              <a:rPr lang="en-US" sz="2000" dirty="0" err="1"/>
              <a:t>klubových</a:t>
            </a:r>
            <a:r>
              <a:rPr lang="en-US" sz="2000" dirty="0"/>
              <a:t> </a:t>
            </a:r>
            <a:r>
              <a:rPr lang="en-US" sz="2000" dirty="0" err="1"/>
              <a:t>projektov</a:t>
            </a:r>
            <a:r>
              <a:rPr lang="en-US" sz="2000" dirty="0"/>
              <a:t>, </a:t>
            </a:r>
            <a:r>
              <a:rPr lang="en-US" sz="2000" dirty="0" err="1"/>
              <a:t>evidencia</a:t>
            </a:r>
            <a:r>
              <a:rPr lang="en-US" sz="2000" dirty="0"/>
              <a:t> </a:t>
            </a:r>
            <a:r>
              <a:rPr lang="en-US" sz="2000" dirty="0" err="1"/>
              <a:t>dobrovoľníckych</a:t>
            </a:r>
            <a:r>
              <a:rPr lang="en-US" sz="2000" dirty="0"/>
              <a:t> </a:t>
            </a:r>
            <a:r>
              <a:rPr lang="en-US" sz="2000" dirty="0" err="1"/>
              <a:t>hodín</a:t>
            </a:r>
            <a:r>
              <a:rPr lang="en-US" sz="2000" dirty="0"/>
              <a:t>, </a:t>
            </a:r>
            <a:r>
              <a:rPr lang="en-US" sz="2000" dirty="0" err="1"/>
              <a:t>zaznamenávanie</a:t>
            </a:r>
            <a:r>
              <a:rPr lang="en-US" sz="2000" dirty="0"/>
              <a:t> </a:t>
            </a:r>
            <a:r>
              <a:rPr lang="en-US" sz="2000" dirty="0" err="1"/>
              <a:t>darov</a:t>
            </a:r>
            <a:r>
              <a:rPr lang="en-US" sz="2000" dirty="0"/>
              <a:t> 	a </a:t>
            </a:r>
            <a:r>
              <a:rPr lang="en-US" sz="2000" dirty="0" err="1"/>
              <a:t>grantov</a:t>
            </a:r>
            <a:r>
              <a:rPr lang="en-US" sz="2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27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EFC06-6469-7281-86E4-5EE94E5C1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E61B-E7A9-BD90-9B42-B8DB350CD6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FCB707-A462-9BF0-6FE7-E7CCC23651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8D5377-7137-242A-C5E0-2C83F6C2514A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BC7800A-276B-7A5B-0BCF-B75D08C84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7F50BF2-A1B9-5F4A-A520-BE1785C19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31" y="262600"/>
            <a:ext cx="10685137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Rotary Club Central (RCC) – </a:t>
            </a:r>
            <a:r>
              <a:rPr lang="en-US" sz="3600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plánovanie</a:t>
            </a:r>
            <a:r>
              <a:rPr lang="en-US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a reporting</a:t>
            </a:r>
            <a:endParaRPr lang="sk-SK" altLang="sk-SK" sz="3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56F87-1CED-66AC-D948-B04DB14E8C58}"/>
              </a:ext>
            </a:extLst>
          </p:cNvPr>
          <p:cNvSpPr txBox="1"/>
          <p:nvPr/>
        </p:nvSpPr>
        <p:spPr>
          <a:xfrm>
            <a:off x="96253" y="1077660"/>
            <a:ext cx="119232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	4. </a:t>
            </a:r>
            <a:r>
              <a:rPr lang="en-US" sz="2000" dirty="0" err="1"/>
              <a:t>Prehľady</a:t>
            </a:r>
            <a:r>
              <a:rPr lang="en-US" sz="2000" dirty="0"/>
              <a:t> pre </a:t>
            </a:r>
            <a:r>
              <a:rPr lang="en-US" sz="2000" dirty="0" err="1"/>
              <a:t>dištrikt</a:t>
            </a:r>
            <a:r>
              <a:rPr lang="en-US" sz="2000" dirty="0"/>
              <a:t>, </a:t>
            </a:r>
            <a:r>
              <a:rPr lang="en-US" sz="2000" dirty="0" err="1"/>
              <a:t>dištrikt</a:t>
            </a:r>
            <a:r>
              <a:rPr lang="en-US" sz="2000" dirty="0"/>
              <a:t> </a:t>
            </a:r>
            <a:r>
              <a:rPr lang="en-US" sz="2000" dirty="0" err="1"/>
              <a:t>vidí</a:t>
            </a:r>
            <a:r>
              <a:rPr lang="en-US" sz="2000" dirty="0"/>
              <a:t> </a:t>
            </a:r>
            <a:r>
              <a:rPr lang="en-US" sz="2000" dirty="0" err="1"/>
              <a:t>výkonnosť</a:t>
            </a:r>
            <a:r>
              <a:rPr lang="en-US" sz="2000" dirty="0"/>
              <a:t> </a:t>
            </a:r>
            <a:r>
              <a:rPr lang="en-US" sz="2000" dirty="0" err="1"/>
              <a:t>klubov</a:t>
            </a:r>
            <a:r>
              <a:rPr lang="en-US" sz="2000" dirty="0"/>
              <a:t>, </a:t>
            </a:r>
            <a:r>
              <a:rPr lang="en-US" sz="2000" dirty="0" err="1"/>
              <a:t>porovnanie</a:t>
            </a:r>
            <a:r>
              <a:rPr lang="en-US" sz="2000" dirty="0"/>
              <a:t> s </a:t>
            </a:r>
            <a:r>
              <a:rPr lang="en-US" sz="2000" dirty="0" err="1"/>
              <a:t>inými</a:t>
            </a:r>
            <a:r>
              <a:rPr lang="en-US" sz="2000" dirty="0"/>
              <a:t> </a:t>
            </a:r>
            <a:r>
              <a:rPr lang="en-US" sz="2000" dirty="0" err="1"/>
              <a:t>klubmi</a:t>
            </a:r>
            <a:r>
              <a:rPr lang="en-US" sz="2000" dirty="0"/>
              <a:t>, </a:t>
            </a:r>
            <a:r>
              <a:rPr lang="en-US" sz="2000" dirty="0" err="1"/>
              <a:t>podklady</a:t>
            </a:r>
            <a:r>
              <a:rPr lang="en-US" sz="2000" dirty="0"/>
              <a:t> pre </a:t>
            </a:r>
            <a:r>
              <a:rPr lang="en-US" sz="2000" dirty="0" err="1"/>
              <a:t>hodnotenie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5. Kontinuita medzi rokmi, možnosť nadviazať na ciele z minulého obdobia, prehľad historických údajov</a:t>
            </a:r>
          </a:p>
          <a:p>
            <a:pPr>
              <a:defRPr/>
            </a:pP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🔑 Rozdiel v skratke: 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My Rotary = administratíva, členovia, oficiálne údaje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Rotary Club Central = ciele, výkonnosť, projekty</a:t>
            </a:r>
          </a:p>
          <a:p>
            <a:pPr>
              <a:defRPr/>
            </a:pP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🎯 Pohľad sekretára: Pre klubového sekretára to znamená: v My Rotary udržiavaš „oficiálnu pravdu“ o klube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v Rotary Club Central pomáhaš ukázať, čo klub robí a ako sa rozvíja.</a:t>
            </a:r>
          </a:p>
          <a:p>
            <a:r>
              <a:rPr lang="en-US" sz="2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991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F03B0-4654-E343-E4E4-1D1259AC2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79397-89E9-E7FD-91B3-E2BA1F1513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B24DDE-D7B7-8097-F6DB-0DDEB627D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AA1DF1-0061-9F32-581F-B69B6E2F6106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</a:p>
          <a:p>
            <a:pPr>
              <a:defRPr/>
            </a:pPr>
            <a:endParaRPr lang="cs-CZ" b="1" i="1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cs-CZ" b="1" i="1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B4209C4-2935-55E4-0287-46108C47C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210AB33-D964-CCEF-D090-1421F29F9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262601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Ročný </a:t>
            </a:r>
            <a:r>
              <a:rPr lang="sk-SK" sz="4000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workflow</a:t>
            </a:r>
            <a:r>
              <a:rPr lang="sk-SK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klubového sekretára</a:t>
            </a:r>
            <a:endParaRPr lang="sk-SK" altLang="sk-SK" sz="4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7DB30-0191-C34D-D961-374F3A80225C}"/>
              </a:ext>
            </a:extLst>
          </p:cNvPr>
          <p:cNvSpPr txBox="1"/>
          <p:nvPr/>
        </p:nvSpPr>
        <p:spPr>
          <a:xfrm>
            <a:off x="163974" y="925287"/>
            <a:ext cx="118640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b="1" i="1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🟢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1. Začiatok funkčného obdobia (júl)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My Rotary,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skontroluj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a aktualizuj: zoznam členov, kontaktné údaje funkcionárov (prezident, sekretár, pokladník…)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👉 Toto je kritické – všetko ostatné na tom stojí. 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Samozrejme to platí aj pre dištriktový web!</a:t>
            </a:r>
          </a:p>
          <a:p>
            <a:pPr>
              <a:defRPr/>
            </a:pPr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Rotary Club Central,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spolu s prezidentom: nastavte ročné ciele (Goals): počet členov, projekty, fundraising, 	dobrovoľnícke hodiny. 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	</a:t>
            </a:r>
            <a:endParaRPr lang="sk-SK" dirty="0"/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sk-SK" dirty="0"/>
              <a:t>🔵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2. Každý mesiac</a:t>
            </a:r>
          </a:p>
          <a:p>
            <a:pPr>
              <a:defRPr/>
            </a:pP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	My Rotary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, aktualizuj: zmeny v členstve (noví členovia, ukončenia), kontroluj správnosť údajov.</a:t>
            </a: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Rotary Club Central,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zaznamenaj: projekty, ktoré prebehli, dobrovoľnícke hodiny, prípadné finančné příspevky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👉 Tip: rob to priebežne, nie raz za pol roka.</a:t>
            </a:r>
          </a:p>
          <a:p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79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1402B-9BE1-4FD4-0D43-5DFE08085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3AF2B-BE49-D4B8-DBAF-FCA11A8472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8FBF23A-8665-9558-B54D-332ED76DF1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B8B3C0-50CB-A1DD-7995-E3706A5198DE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</a:p>
          <a:p>
            <a:pPr>
              <a:defRPr/>
            </a:pPr>
            <a:endParaRPr lang="cs-CZ" b="1" i="1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cs-CZ" b="1" i="1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4566D34-2E6B-F33C-0160-282E80806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5254D85-F137-BC55-F8AB-6EA5B616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262601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Ročný </a:t>
            </a:r>
            <a:r>
              <a:rPr lang="sk-SK" sz="4000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workflow</a:t>
            </a:r>
            <a:r>
              <a:rPr lang="sk-SK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klubového sekretára</a:t>
            </a:r>
            <a:endParaRPr lang="sk-SK" altLang="sk-SK" sz="4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AEAC3-2E99-8D66-458B-47C06B80CC1A}"/>
              </a:ext>
            </a:extLst>
          </p:cNvPr>
          <p:cNvSpPr txBox="1"/>
          <p:nvPr/>
        </p:nvSpPr>
        <p:spPr>
          <a:xfrm>
            <a:off x="163974" y="925287"/>
            <a:ext cx="118640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b="1" i="1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🟡 3. Po každom stretnutí klubu(toto síce nie je priamo 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My Rotary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, ale patrí k tvojej práci)vypracuj zápisnicu, eviduj 	dochádzku, zaznamenaj úlohy a rozhodnutia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👉 Interné systémy klubu + príprava podkladov pre RCC.</a:t>
            </a: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🟠 4. Každý kvartál (cca každé 3 mesiace) 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Rotary Club Central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skontroluj: plnenie cieľov, či sú všetky aktivity 	zapísané, 	aktualizuj chýbajúce údaje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My Rotary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: rýchly audit: členovia, funkcie, kontakty</a:t>
            </a: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🔴 5. Pred koncom funkčného obdobia (máj – jún)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Rotary Club Central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, uzavri: všetky aktivity, finálne hodnoty cieľov, skontroluj, že všetko je vyplnené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My Rotary,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priprav pre nástupcu: aktuálny zoznam členov prístupy a systémy, dokumentáciu</a:t>
            </a:r>
          </a:p>
          <a:p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726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9CDFB-AFFD-98B9-1B60-1F6C93E6F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2DEA7-C9E5-B79E-E228-8CB8938BEC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407AD96-3577-41DC-8832-1D3F797B3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A93B60-DE8B-4CA2-46ED-F65C49F8C441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</a:p>
          <a:p>
            <a:pPr>
              <a:defRPr/>
            </a:pPr>
            <a:endParaRPr lang="cs-CZ" b="1" i="1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cs-CZ" b="1" i="1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745F774-B4CC-919E-B397-0900A7D98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28E3D0B-B7F1-2817-F9FD-2EC68AC78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262601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Ročný </a:t>
            </a:r>
            <a:r>
              <a:rPr lang="sk-SK" sz="4000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workflow</a:t>
            </a:r>
            <a:r>
              <a:rPr lang="sk-SK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klubového sekretára</a:t>
            </a:r>
            <a:endParaRPr lang="sk-SK" altLang="sk-SK" sz="4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9F6EE2-ACDC-AEB7-26D8-992EDFAA1AE8}"/>
              </a:ext>
            </a:extLst>
          </p:cNvPr>
          <p:cNvSpPr txBox="1"/>
          <p:nvPr/>
        </p:nvSpPr>
        <p:spPr>
          <a:xfrm>
            <a:off x="163974" y="925287"/>
            <a:ext cx="118640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b="1" i="1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⚪ 6. Odovzdanie funkcie: urob osobné stretnutie s novým sekretárom, vysvetli: ako používať My Rotary ako funguje 	Rotary Club Central, 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dištriktový web,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čo si treba strážiť (termíny, chyby)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👉 Toto rozhoduje o tom, či bude ďalší rok hladký alebo chaotický.</a:t>
            </a: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⚡ Rýchly mesačný checklist:</a:t>
            </a: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Každý mesiac si prejdi: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✔ aktualizované členstvo v My Rotary, dištriktový web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✔ zapísané aktivity v Rotary Club Central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✔ poriadok v dokumentoch a zápisniciach	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✔ komunikácia s prezidentom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💡 Praktické tipy: nastav si opakované pripomienky (napr. 1× mesačne RCC) maj šablónu zápisnice – ušetrí čas, rob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 si poznámky počas stretnutí (hneď, nie spätne)</a:t>
            </a:r>
          </a:p>
          <a:p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472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78FCC-5868-ECEC-BAF8-896968A3F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9C7F2-D93A-4778-B450-50EB25733F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0D9C671-A5A6-018F-F147-9FF7C4D60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6802F2-B781-7F4C-6CA5-63262CFED902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0" i="0" u="sng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6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C87129D-070C-F004-D605-99B987104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DC2B65F-566E-C0B0-59B3-92B625B13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349" y="193611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Administratíva v klube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58206-BF8A-838B-D4D6-981EA1F963C5}"/>
              </a:ext>
            </a:extLst>
          </p:cNvPr>
          <p:cNvSpPr txBox="1"/>
          <p:nvPr/>
        </p:nvSpPr>
        <p:spPr>
          <a:xfrm>
            <a:off x="352763" y="925287"/>
            <a:ext cx="1148647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k-SK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Základná klubová dokumentácia: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	Charta klubu odovzdaná pri príležitostí charteru z RI 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	Stanovy dištriktu (Stanovy RI, RcOP) </a:t>
            </a:r>
            <a:r>
              <a:rPr lang="sk-SK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  <a:hlinkClick r:id="rId4"/>
              </a:rPr>
              <a:t>https://www.rotary2240.org/files/download/07/stanovy-d-2240-z-12.6.2024.pdf</a:t>
            </a:r>
            <a:endParaRPr lang="sk-SK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	Stanovy klubu (Vzorové Stanovy Rotary klubov sa budú aktualizovať, dokument sa preloží na DK)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	Rokovací poriadok klubu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	Registrácia klubu (aktualizácia klubových dokumentov,  štatutárov – o.z., z.s.), registrácia pre 2-3% DzP FO a PO)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	Zápisy zo schôdzok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	Zápis z volieb činovníkov klubu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>
                <a:solidFill>
                  <a:srgbClr val="D40964"/>
                </a:solidFill>
                <a:ea typeface="MS PGothic" panose="020B0600070205080204" pitchFamily="34" charset="-128"/>
              </a:rPr>
              <a:t>	</a:t>
            </a:r>
            <a:r>
              <a:rPr lang="sk-SK" dirty="0">
                <a:solidFill>
                  <a:srgbClr val="D40964"/>
                </a:solidFill>
                <a:ea typeface="MS PGothic" panose="020B0600070205080204" pitchFamily="34" charset="-128"/>
                <a:hlinkClick r:id="rId5"/>
              </a:rPr>
              <a:t>https://www.rotary2240.org/cs/media/publikace</a:t>
            </a:r>
            <a:endParaRPr lang="sk-SK" dirty="0">
              <a:solidFill>
                <a:srgbClr val="D40964"/>
              </a:solidFill>
              <a:ea typeface="MS PGothic" panose="020B0600070205080204" pitchFamily="34" charset="-128"/>
            </a:endParaRPr>
          </a:p>
          <a:p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594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C2F48-1594-3D69-D55D-F16DD5E0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E5D86-18A0-1DA2-FAC5-42FE2401A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C26DC35-17D8-7961-B85D-AADB53FB44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654F9B-87EE-2D71-0D95-7507EFFE1FC9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0" i="0" u="sng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6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B1E5F2E-8E99-EC2E-7E62-D154D9F70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47265A6-F299-CBAC-EA8D-43152E4E9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349" y="193611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Administratíva v klube – Rokovací poriadok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FC9CAE-061A-72B9-7537-813A0E5734E4}"/>
              </a:ext>
            </a:extLst>
          </p:cNvPr>
          <p:cNvGrpSpPr/>
          <p:nvPr/>
        </p:nvGrpSpPr>
        <p:grpSpPr>
          <a:xfrm>
            <a:off x="667591" y="1723813"/>
            <a:ext cx="11747289" cy="2554545"/>
            <a:chOff x="444711" y="1435741"/>
            <a:chExt cx="11747289" cy="255454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1C61417-C67A-E84A-2B33-C73D902CBD21}"/>
                </a:ext>
              </a:extLst>
            </p:cNvPr>
            <p:cNvSpPr txBox="1"/>
            <p:nvPr/>
          </p:nvSpPr>
          <p:spPr>
            <a:xfrm>
              <a:off x="444711" y="1435741"/>
              <a:ext cx="574323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1. Vznik klubu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2. Voľby členov predstavenstva a činovníkov klubu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3. Predstavenstvo klubu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4. Povinnosti činovníkov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5. Stretnutia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6. Zápisné a príspevky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7. Spôsob hlasovania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8. Výbory klubu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CDD6D3-0452-9083-5AF4-FE5533BFD041}"/>
                </a:ext>
              </a:extLst>
            </p:cNvPr>
            <p:cNvSpPr txBox="1"/>
            <p:nvPr/>
          </p:nvSpPr>
          <p:spPr>
            <a:xfrm>
              <a:off x="6448763" y="1435741"/>
              <a:ext cx="574323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9. Povinnosti výborov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10. Ospravedlnenky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11. Financie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12. Prijímanie nových členov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13. Ukončenie členstva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14. Návrhy a podnety predkladané klubu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15. Program rokovania klubu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k-SK" altLang="sk-SK" sz="2000" dirty="0">
                  <a:solidFill>
                    <a:srgbClr val="58585A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16. Zmeny rokovacieho poriadku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747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6C5E8-8C29-7467-6488-3CE091347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AFA34-7044-46A8-8A75-A4FE495B61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EAF81C5-C2C9-9245-E6B5-098D7867CD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39E84E-B748-156A-A6A7-60C18E7F8B72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altLang="sk-SK" sz="1600" dirty="0">
              <a:solidFill>
                <a:srgbClr val="E6E5D8">
                  <a:lumMod val="10000"/>
                </a:srgbClr>
              </a:solidFill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C5D273C-4452-D04D-6AE7-97397E19D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80BE34E-35AB-43E2-E508-95D64A27C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Činnosť sekretára, práca s webom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A1203-F896-388C-3D97-459B6107631D}"/>
              </a:ext>
            </a:extLst>
          </p:cNvPr>
          <p:cNvSpPr txBox="1"/>
          <p:nvPr/>
        </p:nvSpPr>
        <p:spPr>
          <a:xfrm>
            <a:off x="198699" y="791927"/>
            <a:ext cx="11794602" cy="427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sk-SK" altLang="sk-SK" sz="2000" b="1" dirty="0">
                <a:solidFill>
                  <a:srgbClr val="E6E5D8">
                    <a:lumMod val="10000"/>
                  </a:srgbClr>
                </a:solidFill>
                <a:ea typeface="Georgia" panose="02040502050405020303" pitchFamily="18" charset="0"/>
                <a:cs typeface="Arial" panose="020B0604020202020204" pitchFamily="34" charset="0"/>
              </a:rPr>
              <a:t>Všetci sekretári klubov v rámci RI majú podobné úlohy, ktoré podporujú hladké fungovanie klubu.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Georgia" panose="02040502050405020303" pitchFamily="18" charset="0"/>
                <a:cs typeface="Arial" panose="020B0604020202020204" pitchFamily="34" charset="0"/>
              </a:rPr>
              <a:t>Účasť na PETS, Dištriktovom školiacom zhromaždení a Dištriktovej konferencii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Georgia" panose="02040502050405020303" pitchFamily="18" charset="0"/>
                <a:cs typeface="Arial" panose="020B0604020202020204" pitchFamily="34" charset="0"/>
              </a:rPr>
              <a:t>Prevzatie klubových dokumentov od končiaceho sekretára klubu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Georgia" panose="02040502050405020303" pitchFamily="18" charset="0"/>
                <a:cs typeface="Arial" panose="020B0604020202020204" pitchFamily="34" charset="0"/>
              </a:rPr>
              <a:t>Plánovanie roka s novými funkcionármi klubu alebo s novým predstavenstvom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Georgia" panose="02040502050405020303" pitchFamily="18" charset="0"/>
                <a:cs typeface="Arial" panose="020B0604020202020204" pitchFamily="34" charset="0"/>
              </a:rPr>
              <a:t>Aktualizácia klubových záznamov a zoznamu členov na web stránkach MyRotary a D2240 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Georgia" panose="02040502050405020303" pitchFamily="18" charset="0"/>
                <a:cs typeface="Arial" panose="020B0604020202020204" pitchFamily="34" charset="0"/>
              </a:rPr>
              <a:t>Kontrola, či pokladník klubu vykonal úhradu faktúr za členské príspevky pre RI a D2240, </a:t>
            </a:r>
            <a:r>
              <a:rPr lang="sk-SK" altLang="sk-SK" sz="2000" b="1" dirty="0">
                <a:solidFill>
                  <a:srgbClr val="E6E5D8">
                    <a:lumMod val="10000"/>
                  </a:srgbClr>
                </a:solidFill>
                <a:ea typeface="Georgia" panose="02040502050405020303" pitchFamily="18" charset="0"/>
                <a:cs typeface="Arial" panose="020B0604020202020204" pitchFamily="34" charset="0"/>
              </a:rPr>
              <a:t>faktúry splatné v januári a v júli 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Georgia" panose="02040502050405020303" pitchFamily="18" charset="0"/>
                <a:cs typeface="Arial" panose="020B0604020202020204" pitchFamily="34" charset="0"/>
              </a:rPr>
              <a:t>Účasť na rokovaní predstavenstva klubu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Georgia" panose="02040502050405020303" pitchFamily="18" charset="0"/>
                <a:cs typeface="Arial" panose="020B0604020202020204" pitchFamily="34" charset="0"/>
              </a:rPr>
              <a:t>Vypracovanie zápisnice zo zasadnutí predstavenstva klubu a stretnutí klubu, ukladá na webstránke</a:t>
            </a:r>
            <a:r>
              <a:rPr lang="en-US" altLang="sk-SK" sz="2000" dirty="0">
                <a:solidFill>
                  <a:srgbClr val="E6E5D8">
                    <a:lumMod val="10000"/>
                  </a:srgbClr>
                </a:solidFill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Georgia" panose="02040502050405020303" pitchFamily="18" charset="0"/>
                <a:cs typeface="Arial" panose="020B0604020202020204" pitchFamily="34" charset="0"/>
              </a:rPr>
              <a:t>D2240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114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A58E2-A5C8-F7AD-5891-45BE232E7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41619-1D13-182E-EAB1-892EA5A4CA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5EDC9FF-7C15-2D84-63BC-5B0D305AF5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CCF68C-2970-9A00-4436-13E20877AFF4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altLang="sk-SK" sz="1600" dirty="0">
              <a:solidFill>
                <a:srgbClr val="E6E5D8">
                  <a:lumMod val="10000"/>
                </a:srgbClr>
              </a:solidFill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A816249-E96A-A9A0-ACBA-E7584F8C1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8412AE4-BF2E-5DF8-2248-2566DFE93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Činnosť sekretára, práca s webom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57171-26E7-FBCB-1C81-CE0FA9FDA7B5}"/>
              </a:ext>
            </a:extLst>
          </p:cNvPr>
          <p:cNvSpPr txBox="1"/>
          <p:nvPr/>
        </p:nvSpPr>
        <p:spPr>
          <a:xfrm>
            <a:off x="198699" y="1022346"/>
            <a:ext cx="11794602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ea typeface="Georgia" panose="02040502050405020303" pitchFamily="18" charset="0"/>
                <a:cs typeface="Arial" panose="020B0604020202020204" pitchFamily="34" charset="0"/>
              </a:rPr>
              <a:t>Riadenie klubovej korešpondencie, odpovedanie na e-maily a zasielanie oficiálnych oznámení a pozvánok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ea typeface="Georgia" panose="02040502050405020303" pitchFamily="18" charset="0"/>
                <a:cs typeface="Arial" panose="020B0604020202020204" pitchFamily="34" charset="0"/>
              </a:rPr>
              <a:t>Uchovávanie reklamných materiálov, menových štítkov a iných materiálov používaných na stretnutiach a podujatiach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ea typeface="Georgia" panose="02040502050405020303" pitchFamily="18" charset="0"/>
                <a:cs typeface="Arial" panose="020B0604020202020204" pitchFamily="34" charset="0"/>
              </a:rPr>
              <a:t>Účasť, resp. neúčasť na klubových stretnutiach zaevidovať na webstránke D2240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ea typeface="Georgia" panose="02040502050405020303" pitchFamily="18" charset="0"/>
                <a:cs typeface="Arial" panose="020B0604020202020204" pitchFamily="34" charset="0"/>
              </a:rPr>
              <a:t>Vedenie historických záznamov klubu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ea typeface="Georgia" panose="02040502050405020303" pitchFamily="18" charset="0"/>
                <a:cs typeface="Arial" panose="020B0604020202020204" pitchFamily="34" charset="0"/>
              </a:rPr>
              <a:t>Vyhotovenie správy o činnosti klubu na konci rotariánskeho roka, uložiť na webstránku D2240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ea typeface="Georgia" panose="02040502050405020303" pitchFamily="18" charset="0"/>
                <a:cs typeface="Arial" panose="020B0604020202020204" pitchFamily="34" charset="0"/>
              </a:rPr>
              <a:t>Podpora činnosti prezidenta, pokladníka a výborov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ea typeface="Georgia" panose="02040502050405020303" pitchFamily="18" charset="0"/>
                <a:cs typeface="Arial" panose="020B0604020202020204" pitchFamily="34" charset="0"/>
              </a:rPr>
              <a:t>Odovzdanie úradných povinností a dokumentov nástupcovi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228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89423-6793-7944-B972-2B1986804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1E5E0E-2AED-1641-81E5-1993EABF6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B1C426-314D-499B-B966-35B468F0A216}"/>
              </a:ext>
            </a:extLst>
          </p:cNvPr>
          <p:cNvSpPr/>
          <p:nvPr/>
        </p:nvSpPr>
        <p:spPr>
          <a:xfrm>
            <a:off x="-1" y="0"/>
            <a:ext cx="12192001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7300" lvl="2" indent="-3429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1257300" lvl="2" indent="-3429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sk-SK" sz="16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57300" lvl="2" indent="-3429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1257300" lvl="2" indent="-3429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sk-SK" sz="16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57300" lvl="2" indent="-3429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lvl="2" algn="just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sk-SK" sz="16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2" algn="just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sk-SK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  <a:p>
            <a:pPr lvl="2" algn="just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sk-SK" sz="1600" b="1" i="1" dirty="0">
              <a:solidFill>
                <a:srgbClr val="000000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marL="1257300" lvl="2" indent="-3429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sk-SK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  <a:p>
            <a:pPr marL="1257300" lvl="2" indent="-3429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sk-SK" sz="1600" b="1" i="1" dirty="0">
              <a:solidFill>
                <a:srgbClr val="000000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marL="1257300" lvl="2" indent="-3429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270D6F5-3FBC-7527-24D7-CC57EF3EA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33CD262-196F-ABB1-57AB-E338C86A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91617"/>
            <a:ext cx="10164932" cy="804142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Na úvod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C6C3360-04D4-1D2A-A955-75D1596B6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2355387"/>
            <a:ext cx="2522483" cy="2522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FD41A3-0B41-3618-8C8D-3717ED651F33}"/>
              </a:ext>
            </a:extLst>
          </p:cNvPr>
          <p:cNvSpPr txBox="1"/>
          <p:nvPr/>
        </p:nvSpPr>
        <p:spPr>
          <a:xfrm>
            <a:off x="-2" y="915424"/>
            <a:ext cx="1094127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Každý z nás má svoj príbeh zoznámenia sa s Rotary až po vstup a činnosť v klube, prípadne v dištriktových a RI funkciách.</a:t>
            </a:r>
            <a:endParaRPr lang="en-US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Sme členmi výnimočnej organizácie, ktorej základným cieľom je </a:t>
            </a:r>
            <a:r>
              <a:rPr lang="sk-SK" sz="2000" dirty="0">
                <a:solidFill>
                  <a:srgbClr val="2B2B2B"/>
                </a:solidFill>
                <a:ea typeface="MS PGothic" panose="020B0600070205080204" pitchFamily="34" charset="-128"/>
              </a:rPr>
              <a:t>ochota pomáhať druhému v každodennom živote. </a:t>
            </a:r>
            <a:endParaRPr lang="en-US" sz="2000" dirty="0">
              <a:solidFill>
                <a:srgbClr val="2B2B2B"/>
              </a:solidFill>
              <a:ea typeface="MS PGothic" panose="020B0600070205080204" pitchFamily="34" charset="-128"/>
            </a:endParaRP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sk-SK" sz="2000" dirty="0">
              <a:solidFill>
                <a:srgbClr val="2B2B2B"/>
              </a:solidFill>
              <a:ea typeface="MS PGothic" panose="020B0600070205080204" pitchFamily="34" charset="-128"/>
            </a:endParaRP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b="1" i="1" dirty="0">
                <a:solidFill>
                  <a:srgbClr val="000000"/>
                </a:solidFill>
                <a:ea typeface="MS PGothic" panose="020B0600070205080204" pitchFamily="34" charset="-128"/>
              </a:rPr>
              <a:t>Máme šťastie, že môžeme pomáhať druhým.... Druhý človek je dar.</a:t>
            </a:r>
            <a:endParaRPr lang="en-US" sz="2000" b="1" i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sk-SK" sz="2000" b="1" i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Prezident Rotary International 2026-27, Olayinka Hakeem Babalola: </a:t>
            </a:r>
          </a:p>
          <a:p>
            <a:pPr lvl="2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      </a:t>
            </a:r>
            <a:r>
              <a:rPr lang="sk-SK" sz="2000" dirty="0">
                <a:solidFill>
                  <a:srgbClr val="222222"/>
                </a:solidFill>
                <a:latin typeface="Arial" panose="020B0604020202020204" pitchFamily="34" charset="0"/>
              </a:rPr>
              <a:t>"Zanechajme trvalý vplyv"</a:t>
            </a: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.</a:t>
            </a:r>
          </a:p>
          <a:p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708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4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95925-40EA-5F16-FF95-2CAC09B50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63FF9-4046-AC89-0F4C-D8385AE8C8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B0D137D-6D7F-2BF0-9DD0-DBC83852F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CAB92D-958A-2B66-9044-BE408471E01A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altLang="sk-SK" sz="1600" dirty="0">
              <a:solidFill>
                <a:srgbClr val="E6E5D8">
                  <a:lumMod val="10000"/>
                </a:srgbClr>
              </a:solidFill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712C384-3ADB-6072-7821-2FF677747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54963DD-21DB-D139-F058-C71C0F0E9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Činnosť sekretára, práca s webom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83CA4C-5EAC-51E6-021C-D6102BD2C112}"/>
              </a:ext>
            </a:extLst>
          </p:cNvPr>
          <p:cNvSpPr txBox="1"/>
          <p:nvPr/>
        </p:nvSpPr>
        <p:spPr>
          <a:xfrm>
            <a:off x="198699" y="991396"/>
            <a:ext cx="11794602" cy="3631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sk-SK" altLang="sk-SK" sz="2000" b="1" dirty="0">
                <a:ea typeface="MS PGothic" panose="020B0600070205080204" pitchFamily="34" charset="-128"/>
                <a:cs typeface="Arial" panose="020B0604020202020204" pitchFamily="34" charset="0"/>
              </a:rPr>
              <a:t>Povinnosti sekretára klubu pri obsluhe web stránky MyRotary</a:t>
            </a:r>
          </a:p>
          <a:p>
            <a:pPr lvl="0" algn="just" defTabSz="9144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sk-SK" sz="2000" dirty="0">
                <a:solidFill>
                  <a:srgbClr val="58585A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sk-SK" sz="2000" dirty="0">
                <a:ea typeface="Calibri" panose="020F0502020204030204" pitchFamily="34" charset="0"/>
                <a:cs typeface="Arial" panose="020B0604020202020204" pitchFamily="34" charset="0"/>
              </a:rPr>
              <a:t>Na stránke </a:t>
            </a:r>
            <a:r>
              <a:rPr lang="sk-SK" sz="2000" dirty="0"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MyRotary</a:t>
            </a:r>
            <a:r>
              <a:rPr lang="sk-SK" sz="2000" dirty="0">
                <a:ea typeface="Calibri" panose="020F0502020204030204" pitchFamily="34" charset="0"/>
                <a:cs typeface="Arial" panose="020B0604020202020204" pitchFamily="34" charset="0"/>
              </a:rPr>
              <a:t> je možné vykonať nasledujúce úlohy:</a:t>
            </a:r>
          </a:p>
          <a:p>
            <a:pPr marL="1085850" lvl="1" indent="-285750" algn="just" eaLnBrk="0" fontAlgn="base" hangingPunc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ea typeface="Calibri" panose="020F0502020204030204" pitchFamily="34" charset="0"/>
                <a:cs typeface="Arial" panose="020B0604020202020204" pitchFamily="34" charset="0"/>
              </a:rPr>
              <a:t>Správu a aktualizácia údajov klubu </a:t>
            </a:r>
          </a:p>
          <a:p>
            <a:pPr marL="1085850" lvl="1" indent="-285750" algn="just" eaLnBrk="0" fontAlgn="base" hangingPunc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ea typeface="Calibri" panose="020F0502020204030204" pitchFamily="34" charset="0"/>
                <a:cs typeface="Arial" panose="020B0604020202020204" pitchFamily="34" charset="0"/>
              </a:rPr>
              <a:t>Aktualizáciu osobných údajov</a:t>
            </a:r>
          </a:p>
          <a:p>
            <a:pPr marL="1085850" lvl="1" indent="-285750" algn="just" eaLnBrk="0" fontAlgn="base" hangingPunc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ea typeface="Calibri" panose="020F0502020204030204" pitchFamily="34" charset="0"/>
                <a:cs typeface="Arial" panose="020B0604020202020204" pitchFamily="34" charset="0"/>
              </a:rPr>
              <a:t>Aktualizáciu údajov o členoch (pridávanie, úpravy alebo  odstraňovanie údajov o členoch)</a:t>
            </a:r>
          </a:p>
          <a:p>
            <a:pPr marL="1085850" lvl="1" indent="-285750" algn="just" eaLnBrk="0" fontAlgn="base" hangingPunc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ea typeface="Calibri" panose="020F0502020204030204" pitchFamily="34" charset="0"/>
                <a:cs typeface="Arial" panose="020B0604020202020204" pitchFamily="34" charset="0"/>
              </a:rPr>
              <a:t>Zadávanie a sledovanie cieľov v klube (počty členov, projekty, donácie, účasť vo  výmennom programe, účasť na RYLA a pod.) v Rotary Club Central: </a:t>
            </a:r>
            <a:r>
              <a:rPr lang="sk-SK" sz="2000" dirty="0"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https://rcc.rotary.org/#/goals?pth=Cl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k-S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285750" algn="just" eaLnBrk="0" fontAlgn="base" hangingPunc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ea typeface="Calibri" panose="020F0502020204030204" pitchFamily="34" charset="0"/>
                <a:cs typeface="Arial" panose="020B0604020202020204" pitchFamily="34" charset="0"/>
              </a:rPr>
              <a:t>Klubové správy</a:t>
            </a:r>
          </a:p>
          <a:p>
            <a:pPr marL="1085850" lvl="1" indent="-285750" algn="just" eaLnBrk="0" fontAlgn="base" hangingPunc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ea typeface="Calibri" panose="020F0502020204030204" pitchFamily="34" charset="0"/>
                <a:cs typeface="Arial" panose="020B0604020202020204" pitchFamily="34" charset="0"/>
              </a:rPr>
              <a:t>Návody sú aj na stránke D 2240 v časti </a:t>
            </a:r>
            <a:r>
              <a:rPr lang="sk-SK" sz="2000" dirty="0">
                <a:ea typeface="MS PGothic" panose="020B060007020508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 stažení/Metodické materiály</a:t>
            </a:r>
            <a:endParaRPr lang="sk-SK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73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F7083-7B5F-B450-A7C5-9C41AA626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D7349-7699-6CF6-8102-D03631D3CA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F33823-5816-845B-6D2F-B40FF70C30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68D0C-4153-A892-8A6A-FD4A03946359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altLang="sk-SK" sz="1600" dirty="0">
              <a:solidFill>
                <a:srgbClr val="E6E5D8">
                  <a:lumMod val="10000"/>
                </a:srgbClr>
              </a:solidFill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3EE1977-5222-BF42-C35E-E3F1F3A2A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A38B74D-E21F-8586-D9D1-0632E6CD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Činnosť sekretára, práca s webom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BD26B-6D24-3F98-37B0-25BAAC7DC879}"/>
              </a:ext>
            </a:extLst>
          </p:cNvPr>
          <p:cNvSpPr txBox="1"/>
          <p:nvPr/>
        </p:nvSpPr>
        <p:spPr>
          <a:xfrm>
            <a:off x="198699" y="991396"/>
            <a:ext cx="11794602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b="1" dirty="0">
                <a:ea typeface="MS PGothic" panose="020B0600070205080204" pitchFamily="34" charset="-128"/>
                <a:cs typeface="Arial" panose="020B0604020202020204" pitchFamily="34" charset="0"/>
              </a:rPr>
              <a:t>        Povinnosti sekretára klubu pri obsluhe webstránky D 2240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Správa klubu (základné informácie, externé odkazy, adresa, miesto  a čas stretnutia, bankové účty, činovníci, priatelia klubu – nová funkcia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Správa členov (profil, členstvo v kluboch, funkcie, ocenenia, spracovanie OÚ, dal - nedal súhlas)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Správa činovníkov (aktuálny rok, nasledujúci rok)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Správy z klubu (informácie o udalostiach v klube, fotografie)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Stretnutia klubu (evidencia dochádzky, zápisy, dokumenty, fotografie)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Dokumenty a galéria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577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9122B-4F78-254A-4E1E-24C71039E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D0D8C-ECFE-FF17-D59F-F9AAB40A36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9AF1926-A14E-ED0F-5060-0843E2525E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6F7C2C-CF41-6D4D-104D-C3FA181D3BC6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altLang="sk-SK" sz="1600" dirty="0">
              <a:solidFill>
                <a:srgbClr val="E6E5D8">
                  <a:lumMod val="10000"/>
                </a:srgbClr>
              </a:solidFill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9F0C7D4-C184-7322-BBE1-25E193245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75906FA-8278-A914-A186-E44F3AC08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Činnosť sekretára, práca s webom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75E1D-528D-D697-E7B9-3E0878DDACA3}"/>
              </a:ext>
            </a:extLst>
          </p:cNvPr>
          <p:cNvSpPr txBox="1"/>
          <p:nvPr/>
        </p:nvSpPr>
        <p:spPr>
          <a:xfrm>
            <a:off x="198699" y="991396"/>
            <a:ext cx="11794602" cy="355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sk-SK" altLang="sk-SK" sz="2000" b="1" dirty="0">
                <a:ea typeface="Calibri" panose="020F0502020204030204" pitchFamily="34" charset="0"/>
                <a:cs typeface="Arial" panose="020B0604020202020204" pitchFamily="34" charset="0"/>
              </a:rPr>
              <a:t>	Hlásenie zmeny údajov miesta stretnutia</a:t>
            </a:r>
            <a:endParaRPr lang="sk-SK" altLang="sk-S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ea typeface="Calibri" panose="020F0502020204030204" pitchFamily="34" charset="0"/>
                <a:cs typeface="Arial" panose="020B0604020202020204" pitchFamily="34" charset="0"/>
              </a:rPr>
              <a:t>Akékoľvek zmeny miesta alebo času stretnutia by mali byť okamžite hlásené guvernérovi a Rotary.  Zmeny je možné vykonať online na stránke </a:t>
            </a:r>
            <a:r>
              <a:rPr lang="sk-SK" altLang="sk-SK" sz="2000" dirty="0">
                <a:ea typeface="MS PGothic" panose="020B0600070205080204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MyRotary </a:t>
            </a:r>
            <a:r>
              <a:rPr lang="sk-SK" altLang="sk-SK" sz="2000" b="1" dirty="0">
                <a:ea typeface="Calibri" panose="020F0502020204030204" pitchFamily="34" charset="0"/>
                <a:cs typeface="Arial" panose="020B0604020202020204" pitchFamily="34" charset="0"/>
              </a:rPr>
              <a:t>Informácie pre úradný adresár</a:t>
            </a:r>
            <a:endParaRPr lang="sk-SK" altLang="sk-S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ea typeface="Calibri" panose="020F0502020204030204" pitchFamily="34" charset="0"/>
                <a:cs typeface="Arial" panose="020B0604020202020204" pitchFamily="34" charset="0"/>
              </a:rPr>
              <a:t>Informácie o stretnutiach klubu a funkcionároch pre oficiálny adresár musia byť aktualizované v </a:t>
            </a:r>
            <a:r>
              <a:rPr lang="sk-SK" altLang="sk-SK" sz="2000" dirty="0"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MyRotary </a:t>
            </a:r>
            <a:r>
              <a:rPr lang="sk-SK" altLang="sk-SK" sz="2000" dirty="0">
                <a:ea typeface="MS PGothic" panose="020B0600070205080204" pitchFamily="34" charset="-128"/>
                <a:cs typeface="Calibri" panose="020F0502020204030204" pitchFamily="34" charset="0"/>
              </a:rPr>
              <a:t>alebo v systéme riadenia klubu do 1. februára.</a:t>
            </a:r>
          </a:p>
          <a:p>
            <a:pPr lvl="1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sk-SK" altLang="sk-SK" sz="2000" b="1" dirty="0">
                <a:ea typeface="MS PGothic" panose="020B0600070205080204" pitchFamily="34" charset="-128"/>
                <a:cs typeface="Calibri" panose="020F0502020204030204" pitchFamily="34" charset="0"/>
              </a:rPr>
              <a:t>Prítomnosť na stretnutiach</a:t>
            </a:r>
            <a:endParaRPr lang="sk-SK" altLang="sk-SK" sz="2000" dirty="0"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742950" lvl="1" indent="-28575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ea typeface="MS PGothic" panose="020B0600070205080204" pitchFamily="34" charset="-128"/>
                <a:cs typeface="Calibri" panose="020F0502020204030204" pitchFamily="34" charset="0"/>
              </a:rPr>
              <a:t>Nízky počet účastníkov klubových stretnutí je zvyčajne prejavom nezáujmu o klub. Prieskum spokojnosti členov poskytuje informácie o klubových skúsenostiach z pohľadu členov a odhaľuje oblasti s</a:t>
            </a:r>
            <a:r>
              <a:rPr lang="en-US" altLang="sk-SK" sz="2000" dirty="0"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sk-SK" altLang="sk-SK" sz="2000" dirty="0">
                <a:ea typeface="MS PGothic" panose="020B0600070205080204" pitchFamily="34" charset="-128"/>
                <a:cs typeface="Calibri" panose="020F0502020204030204" pitchFamily="34" charset="0"/>
              </a:rPr>
              <a:t>potenciálom zlepšenia.</a:t>
            </a:r>
            <a:endParaRPr lang="sk-SK" altLang="sk-SK" sz="2400" dirty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58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F262E-8B2E-078D-026F-3C73E7910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66CC8-1634-9792-1306-FAFD609FC4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CADD01C-6036-806C-432E-2FBCD9B19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E3BFFA-1C1D-58FE-3E5C-DB54A63B7F30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altLang="sk-SK" sz="1600" dirty="0">
              <a:solidFill>
                <a:srgbClr val="E6E5D8">
                  <a:lumMod val="10000"/>
                </a:srgbClr>
              </a:solidFill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836DFEE-B107-2681-4313-BDD00D417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1536849-7F6B-9EB5-8AEA-1B113EBB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Činnosť sekretára, práca s webom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CC54F-EAE0-ABA4-9E96-2097383AE5C7}"/>
              </a:ext>
            </a:extLst>
          </p:cNvPr>
          <p:cNvSpPr txBox="1"/>
          <p:nvPr/>
        </p:nvSpPr>
        <p:spPr>
          <a:xfrm>
            <a:off x="198699" y="991396"/>
            <a:ext cx="11794602" cy="398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b="1" dirty="0">
                <a:ea typeface="Calibri" panose="020F0502020204030204" pitchFamily="34" charset="0"/>
                <a:cs typeface="Times New Roman" panose="02020603050405020304" pitchFamily="18" charset="0"/>
              </a:rPr>
              <a:t>Hlásenie zmeny klubových údajov</a:t>
            </a:r>
          </a:p>
          <a:p>
            <a:pPr lvl="2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1600" dirty="0">
                <a:ea typeface="Calibri" panose="020F0502020204030204" pitchFamily="34" charset="0"/>
                <a:cs typeface="Arial" panose="020B0604020202020204" pitchFamily="34" charset="0"/>
              </a:rPr>
              <a:t>Klub a jeho činovníci  musia byť neustále aktualizovaní v databáze Rotary. To je jediný spôsob, ako zabezpečiť, aby klub dostával presné faktúry, aby mali funkcionári prístup k správam a zdrojom a aby boli správne kontaktné informácie klubu v oficiálnom adresári a vyhľadávaní klubu.  Údaje o klube</a:t>
            </a:r>
            <a:r>
              <a:rPr lang="en-US" altLang="sk-SK" sz="1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altLang="sk-SK" sz="1600" dirty="0">
                <a:ea typeface="Calibri" panose="020F0502020204030204" pitchFamily="34" charset="0"/>
                <a:cs typeface="Arial" panose="020B0604020202020204" pitchFamily="34" charset="0"/>
              </a:rPr>
              <a:t>je možné aktualizovať priamo prostredníctvom aplikácie</a:t>
            </a:r>
          </a:p>
          <a:p>
            <a:pPr marL="685800" lvl="1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sk-SK" altLang="sk-SK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b="1" dirty="0">
                <a:ea typeface="Calibri" panose="020F0502020204030204" pitchFamily="34" charset="0"/>
                <a:cs typeface="Times New Roman" panose="02020603050405020304" pitchFamily="18" charset="0"/>
              </a:rPr>
              <a:t>Hlásenie zmeny činovníkov klubu</a:t>
            </a:r>
          </a:p>
          <a:p>
            <a:pPr lvl="2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US" altLang="sk-SK" sz="16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k-SK" altLang="sk-SK" sz="1600" dirty="0">
                <a:ea typeface="Calibri" panose="020F0502020204030204" pitchFamily="34" charset="0"/>
                <a:cs typeface="Times New Roman" panose="02020603050405020304" pitchFamily="18" charset="0"/>
              </a:rPr>
              <a:t>by mali všetci činovníci klubu prístup k online nástrojom a zdrojom, </a:t>
            </a:r>
            <a:r>
              <a:rPr lang="sk-SK" altLang="sk-SK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musia byť nahlásení do 1. februára rotariánskeho roka</a:t>
            </a:r>
            <a:r>
              <a:rPr lang="en-US" altLang="sk-SK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altLang="sk-SK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začínajúceho sa 1. júla. </a:t>
            </a:r>
            <a:r>
              <a:rPr lang="en-US" altLang="sk-SK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altLang="sk-SK" sz="1600" dirty="0">
                <a:ea typeface="Calibri" panose="020F0502020204030204" pitchFamily="34" charset="0"/>
                <a:cs typeface="Times New Roman" panose="02020603050405020304" pitchFamily="18" charset="0"/>
              </a:rPr>
              <a:t>Sekretár, prezident, pokladník a členovia nadácie alebo iní  môžu pridávať nových členov pomocou odkazu na stránke </a:t>
            </a:r>
            <a:r>
              <a:rPr lang="sk-SK" altLang="sk-SK" sz="1600" dirty="0"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MyRotary </a:t>
            </a:r>
            <a:r>
              <a:rPr lang="sk-SK" altLang="sk-SK" sz="1600" dirty="0">
                <a:ea typeface="MS PGothic" panose="020B0600070205080204" pitchFamily="34" charset="-128"/>
                <a:cs typeface="Calibri" panose="020F0502020204030204" pitchFamily="34" charset="0"/>
              </a:rPr>
              <a:t>alebo v systéme riadenia klubu. Tieto informácie by mali byť hlásené aj zvolenému guvernérovi, aby mohol kontaktovať nových prezidentov klubu, robí DS, alebo DG si nájde na web stránkach.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976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B65DA-1979-F594-51C4-FD783BE8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941D5-9096-3232-7AF3-1DD4AFD39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F825A19-E20C-AAB4-629B-21026F1B4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76EBF8-73DE-D0FB-7AEA-004ADC321F7C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altLang="sk-SK" sz="1600" dirty="0">
              <a:solidFill>
                <a:srgbClr val="E6E5D8">
                  <a:lumMod val="10000"/>
                </a:srgbClr>
              </a:solidFill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49FFCD1-AA7F-71A5-7F72-ACE62B34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C8AA2BD-1513-106A-62B3-942F644ED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Činnosť sekretára, práca s webom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92DCA-A7A7-4C27-20D1-74EC3EF20D57}"/>
              </a:ext>
            </a:extLst>
          </p:cNvPr>
          <p:cNvSpPr txBox="1"/>
          <p:nvPr/>
        </p:nvSpPr>
        <p:spPr>
          <a:xfrm>
            <a:off x="198699" y="991396"/>
            <a:ext cx="11794602" cy="389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sk-SK" altLang="sk-SK" b="1" dirty="0">
                <a:ea typeface="Calibri" panose="020F0502020204030204" pitchFamily="34" charset="0"/>
                <a:cs typeface="Arial" panose="020B0604020202020204" pitchFamily="34" charset="0"/>
              </a:rPr>
              <a:t>Členovia klubu</a:t>
            </a:r>
            <a:endParaRPr lang="sk-SK" altLang="sk-SK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sk-SK" altLang="sk-SK" dirty="0">
                <a:ea typeface="Calibri" panose="020F0502020204030204" pitchFamily="34" charset="0"/>
                <a:cs typeface="Arial" panose="020B0604020202020204" pitchFamily="34" charset="0"/>
              </a:rPr>
              <a:t>Rotary má dve formy členstva: </a:t>
            </a:r>
            <a:r>
              <a:rPr lang="sk-SK" altLang="sk-SK" b="1" dirty="0">
                <a:ea typeface="Calibri" panose="020F0502020204030204" pitchFamily="34" charset="0"/>
                <a:cs typeface="Arial" panose="020B0604020202020204" pitchFamily="34" charset="0"/>
              </a:rPr>
              <a:t>aktívny člen </a:t>
            </a:r>
            <a:r>
              <a:rPr lang="sk-SK" altLang="sk-SK" dirty="0"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sk-SK" altLang="sk-SK" b="1" dirty="0">
                <a:ea typeface="Calibri" panose="020F0502020204030204" pitchFamily="34" charset="0"/>
                <a:cs typeface="Arial" panose="020B0604020202020204" pitchFamily="34" charset="0"/>
              </a:rPr>
              <a:t>čestný člen</a:t>
            </a:r>
            <a:r>
              <a:rPr lang="sk-SK" altLang="sk-SK" dirty="0">
                <a:ea typeface="Calibri" panose="020F0502020204030204" pitchFamily="34" charset="0"/>
                <a:cs typeface="Arial" panose="020B0604020202020204" pitchFamily="34" charset="0"/>
              </a:rPr>
              <a:t>. Na zatraktívnenie členstva možno ponúknuť aj iné formy členstva. Príklady sú </a:t>
            </a:r>
            <a:r>
              <a:rPr lang="sk-SK" altLang="sk-SK" b="1" dirty="0">
                <a:ea typeface="Calibri" panose="020F0502020204030204" pitchFamily="34" charset="0"/>
                <a:cs typeface="Arial" panose="020B0604020202020204" pitchFamily="34" charset="0"/>
              </a:rPr>
              <a:t>rodinné členstvo, pridružené členstvo, juniorské členstvo alebo firemné členstvo</a:t>
            </a:r>
            <a:r>
              <a:rPr lang="sk-SK" altLang="sk-SK" dirty="0">
                <a:ea typeface="Calibri" panose="020F0502020204030204" pitchFamily="34" charset="0"/>
                <a:cs typeface="Arial" panose="020B0604020202020204" pitchFamily="34" charset="0"/>
              </a:rPr>
              <a:t>. Títo členovia majú byť registrovaní ako</a:t>
            </a:r>
            <a:r>
              <a:rPr lang="en-US" altLang="sk-SK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altLang="sk-SK" dirty="0">
                <a:ea typeface="Calibri" panose="020F0502020204030204" pitchFamily="34" charset="0"/>
                <a:cs typeface="Arial" panose="020B0604020202020204" pitchFamily="34" charset="0"/>
              </a:rPr>
              <a:t>aktívni členovia a sú povinní platiť členské príspevky RI. Členovia ROTARACTU sa navyše môžu pridať do klubu ako členovia a zachovať </a:t>
            </a:r>
            <a:r>
              <a:rPr lang="en-US" altLang="sk-SK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altLang="sk-SK" dirty="0">
                <a:ea typeface="Calibri" panose="020F0502020204030204" pitchFamily="34" charset="0"/>
                <a:cs typeface="Arial" panose="020B0604020202020204" pitchFamily="34" charset="0"/>
              </a:rPr>
              <a:t>si členstvo v ich klube ROTARACT. Štatút klubu musí popisovať každú formu členstva s príslušnými požiadavkami na členstvo</a:t>
            </a:r>
            <a:r>
              <a:rPr lang="en-US" altLang="sk-SK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altLang="sk-SK" dirty="0">
                <a:ea typeface="Calibri" panose="020F0502020204030204" pitchFamily="34" charset="0"/>
                <a:cs typeface="Arial" panose="020B0604020202020204" pitchFamily="34" charset="0"/>
              </a:rPr>
              <a:t>a poplatkami. Ďalšie informácie nájdete v dokumente </a:t>
            </a:r>
            <a:r>
              <a:rPr lang="sk-SK" altLang="sk-SK" b="1" dirty="0">
                <a:ea typeface="Calibri" panose="020F0502020204030204" pitchFamily="34" charset="0"/>
                <a:cs typeface="Arial" panose="020B0604020202020204" pitchFamily="34" charset="0"/>
              </a:rPr>
              <a:t>Alternatívne formy členstva.</a:t>
            </a:r>
            <a:r>
              <a:rPr lang="en-US" altLang="sk-SK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altLang="sk-SK" dirty="0">
                <a:ea typeface="Calibri" panose="020F0502020204030204" pitchFamily="34" charset="0"/>
                <a:cs typeface="Arial" panose="020B0604020202020204" pitchFamily="34" charset="0"/>
              </a:rPr>
              <a:t>Kluby môžu stanoviť svoje vlastné pravidlá pre zmenu klubu, ako aj pre dvojité členstvo a čestné členstvo. Všetci členovia Rotary</a:t>
            </a:r>
            <a:r>
              <a:rPr lang="en-US" altLang="sk-SK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altLang="sk-SK" dirty="0">
                <a:ea typeface="Calibri" panose="020F0502020204030204" pitchFamily="34" charset="0"/>
                <a:cs typeface="Arial" panose="020B0604020202020204" pitchFamily="34" charset="0"/>
              </a:rPr>
              <a:t>musia mať zákonný vek, charakter, bezúhonnosť a vodcovské schopnosti, dobrú reputáciu, prácu a komunitu a vôľu slúžiť na miestnej</a:t>
            </a:r>
            <a:r>
              <a:rPr lang="en-US" altLang="sk-SK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altLang="sk-SK" dirty="0">
                <a:ea typeface="Calibri" panose="020F0502020204030204" pitchFamily="34" charset="0"/>
                <a:cs typeface="Arial" panose="020B0604020202020204" pitchFamily="34" charset="0"/>
              </a:rPr>
              <a:t>i medzinárodnej úrovni.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40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FDA92-1638-BCA6-8179-54667954A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6D7AF-6913-4C10-DC59-BF39441144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B197235-AB32-6AC2-8126-E9CD03BE5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FDEA69-1584-9F83-6AC9-3F6A2C237900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altLang="sk-SK" sz="1600" dirty="0">
              <a:solidFill>
                <a:srgbClr val="E6E5D8">
                  <a:lumMod val="10000"/>
                </a:srgbClr>
              </a:solidFill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FBAEA1F-E891-94D1-9848-2569A7C3D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037325C-F29C-8BD3-A5BC-2EAC95EA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Činnosť sekretára, práca s webom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22289F-80AA-DF76-B63A-42A7646CB927}"/>
              </a:ext>
            </a:extLst>
          </p:cNvPr>
          <p:cNvSpPr txBox="1"/>
          <p:nvPr/>
        </p:nvSpPr>
        <p:spPr>
          <a:xfrm>
            <a:off x="198699" y="991396"/>
            <a:ext cx="11794602" cy="340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Je vhodné vydávať členské preukazy, aby sa členovia mohli pri návšteve iných klubov identifikovať. Toto ID je určené iba na osobné použitie. Šablóny ID sú k dispozícii v Brand Center, ale je možné ich objednať aj od licencovaného poskytovateľa uvedeného v zozname My Rotary.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sk-SK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lang="sk-SK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	Zmena klubu</a:t>
            </a:r>
            <a:endParaRPr lang="sk-SK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0" fontAlgn="base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Po príchode člena do vášho klubu je potrebné potvrdiť, že bol členom predchádzajúceho klubu a nemá voči nemu žiadne nevyrovnané finančné záväzky. </a:t>
            </a:r>
          </a:p>
          <a:p>
            <a:pPr marL="800100" lvl="1" indent="-342900" algn="just" eaLnBrk="0" fontAlgn="base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Pohybujúcim členom je možné navrhnúť členstvo v klube v ich novom bydlisku pomocou príslušného formulára (zaslaného prezidentovi alebo sekretárovi nového klubu).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77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F7D74-66DF-4D1D-56E6-7011E3650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1198C-DDBB-80C5-1139-E1C65A399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335D20F-202C-7226-28C8-6C0B77463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855BC1-1A0F-5D4B-4E4C-0E8083935048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altLang="sk-SK" sz="1600" dirty="0">
              <a:solidFill>
                <a:srgbClr val="E6E5D8">
                  <a:lumMod val="10000"/>
                </a:srgbClr>
              </a:solidFill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19FA2C9-413E-52F4-CE19-11C947740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7E52750-9D02-4754-7D0D-DC0DF888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Činnosť sekretára, práca s webom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110E3-752A-F359-8BDE-6D33985F1FF1}"/>
              </a:ext>
            </a:extLst>
          </p:cNvPr>
          <p:cNvSpPr txBox="1"/>
          <p:nvPr/>
        </p:nvSpPr>
        <p:spPr>
          <a:xfrm>
            <a:off x="198699" y="991396"/>
            <a:ext cx="1179460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k-SK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	Odstránenie členov z evidencie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Všetci členovia, ktorí sú v omeškaní platieb so splatnosťou 30 dní, by mali dostať písomné upomienky od sekretára klubu s uvedením splatnej sumy. Postup sa nahlási aj pokladníkovi. Ak člen nezaplatí sumu do 10 dní od prijatia upomienky, môže byť člen podľa uváženia predstavenstva klubu vylúčený z klubu. Obnovenie je možné po zaplatení všetkých nevyrovnaných platobných záväzkov uznesením predstavenstva.</a:t>
            </a:r>
          </a:p>
          <a:p>
            <a:pPr lvl="2" algn="just" eaLnBrk="0" fontAlgn="base" hangingPunct="0">
              <a:spcBef>
                <a:spcPct val="20000"/>
              </a:spcBef>
              <a:spcAft>
                <a:spcPts val="800"/>
              </a:spcAft>
              <a:defRPr/>
            </a:pPr>
            <a:endParaRPr lang="sk-SK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Členovia, ktorí boli odstránení zo zoznamu členov na stránke My Rotary okamžite skončia. Ak bol člen omylom odstránený, malo by to byť oznámené e-mailom na adresu </a:t>
            </a: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data@rotary.org</a:t>
            </a: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225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AA385-6594-A360-EE4C-8F4406F54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BF32B-74D2-C1CB-5FC2-B08105D45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27C443C-72B0-63BD-99A8-8FE6ADB43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A1AFED-4AFA-A996-1D38-C410589E89DB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altLang="sk-SK" sz="1600" dirty="0">
              <a:solidFill>
                <a:srgbClr val="E6E5D8">
                  <a:lumMod val="10000"/>
                </a:srgbClr>
              </a:solidFill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DD5EBA9-E2A8-22C8-09EA-219A3469A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242BE64-2549-F5E0-16F7-5FD9BD25A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Činnosť sekretára, práca s webom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743AD0-26CD-B225-179F-453C067CFD6B}"/>
              </a:ext>
            </a:extLst>
          </p:cNvPr>
          <p:cNvSpPr txBox="1"/>
          <p:nvPr/>
        </p:nvSpPr>
        <p:spPr>
          <a:xfrm>
            <a:off x="198699" y="991396"/>
            <a:ext cx="11794602" cy="3115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lang="en-US" sz="20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k-SK" b="1" dirty="0">
                <a:ea typeface="Calibri" panose="020F0502020204030204" pitchFamily="34" charset="0"/>
                <a:cs typeface="Times New Roman" panose="02020603050405020304" pitchFamily="18" charset="0"/>
              </a:rPr>
              <a:t>Stanovy klubu</a:t>
            </a:r>
            <a:endParaRPr lang="sk-SK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0" fontAlgn="base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Zásady a postupy klubu sú opísané v jeho  stanovách. Vzorové stanovy klubu sú k dispozícii na web stránke D2240, po členskom prihlásení v časti Ke stažení/Metodické materiály.</a:t>
            </a:r>
          </a:p>
          <a:p>
            <a:pPr lvl="2" algn="just" eaLnBrk="0" fontAlgn="base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endParaRPr lang="sk-SK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lang="sk-SK" b="1" dirty="0">
                <a:ea typeface="Calibri" panose="020F0502020204030204" pitchFamily="34" charset="0"/>
                <a:cs typeface="Times New Roman" panose="02020603050405020304" pitchFamily="18" charset="0"/>
              </a:rPr>
              <a:t>	Voľba činovníkov klubov</a:t>
            </a:r>
            <a:endParaRPr lang="sk-SK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0" fontAlgn="base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Výročná schôdza pre voľbu činovníkov  klubu sa musí konať do 31. decembra. V rámci prípravy volieb by mali mať kandidáti k dispozícii popis povinností spojených s každou funkciou. Požiadavky na funkciu prezidenta, pokladníka, sekretára alebo iných vedúcich pozícií v klube môžu byť zverejnené aj na webových stránkach.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170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1826D-81B2-7092-7B3C-889658A18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6A417-842A-F72F-6D40-29D8459E09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B0E9189-7FA4-9DA0-437F-956406B28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3CEA80-5F7B-74A4-08D5-32998FB91902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altLang="sk-SK" sz="1600" dirty="0">
              <a:solidFill>
                <a:srgbClr val="E6E5D8">
                  <a:lumMod val="10000"/>
                </a:srgbClr>
              </a:solidFill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56E1ADE-ABB8-3DB7-136A-F08B84D8B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6840E5D-CA6F-4798-48D8-0601152DD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Činnosť sekretára, práca s webom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1BA3E7-B940-8ACB-C468-9EF7B0D92F4B}"/>
              </a:ext>
            </a:extLst>
          </p:cNvPr>
          <p:cNvSpPr txBox="1"/>
          <p:nvPr/>
        </p:nvSpPr>
        <p:spPr>
          <a:xfrm>
            <a:off x="198699" y="1628003"/>
            <a:ext cx="11794602" cy="2241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sk-SK" sz="2000" b="1" dirty="0">
                <a:ea typeface="Calibri" panose="020F0502020204030204" pitchFamily="34" charset="0"/>
                <a:cs typeface="Arial" panose="020B0604020202020204" pitchFamily="34" charset="0"/>
              </a:rPr>
              <a:t>Delegáti klubu na dištriktovej konferencii</a:t>
            </a:r>
            <a:endParaRPr lang="sk-S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ea typeface="Calibri" panose="020F0502020204030204" pitchFamily="34" charset="0"/>
                <a:cs typeface="Arial" panose="020B0604020202020204" pitchFamily="34" charset="0"/>
              </a:rPr>
              <a:t>Očakáva sa, že sekretár klubu sa zúčastní na dištriktovej konferencii, aby sa dozvedel viac o Rotary a dištriktových  programoch a stretol sa s ďalšími lídrami v okolí.</a:t>
            </a:r>
          </a:p>
          <a:p>
            <a:pPr marL="1257300" lvl="2" indent="-3429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ea typeface="Calibri" panose="020F0502020204030204" pitchFamily="34" charset="0"/>
                <a:cs typeface="Arial" panose="020B0604020202020204" pitchFamily="34" charset="0"/>
              </a:rPr>
              <a:t>Na dištriktovej konferencii sa súčasne prijímajú legislatívne rozhodnutia. Voliči klubov majú možnosť diskutovať a hlasovať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ea typeface="Calibri" panose="020F0502020204030204" pitchFamily="34" charset="0"/>
                <a:cs typeface="Arial" panose="020B0604020202020204" pitchFamily="34" charset="0"/>
              </a:rPr>
              <a:t>o dôležitých dištriktových záležitostiach.</a:t>
            </a:r>
            <a:endParaRPr lang="sk-SK" sz="2000" dirty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48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E053A-C721-41F4-F421-B8BEED821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2AAB5-7B21-3917-CBC0-69AB80BB21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21B4ED-9FC1-0A05-F9FB-95AE2D939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D1FA4D-7548-BD6E-DEAD-C1F77035B579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kumimoji="0" lang="sk-SK" altLang="sk-SK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435BF99-788B-B86F-48FC-A9A67D8FB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EE6026D-B394-6804-D8DF-81BE938D3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Činnosť sekretára, 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podpora</a:t>
            </a:r>
            <a:endParaRPr lang="pt-BR" altLang="sk-SK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2979DD-2B54-EC79-7A2D-65C61A77169D}"/>
              </a:ext>
            </a:extLst>
          </p:cNvPr>
          <p:cNvSpPr txBox="1"/>
          <p:nvPr/>
        </p:nvSpPr>
        <p:spPr>
          <a:xfrm>
            <a:off x="296333" y="1013317"/>
            <a:ext cx="11660315" cy="190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Podpora a pomoc od sekretára dištriktu, Ladislav Gáll, </a:t>
            </a:r>
            <a:r>
              <a:rPr lang="sk-SK" altLang="sk-SK" sz="2000" dirty="0">
                <a:ea typeface="MS PGothic" panose="020B0600070205080204" pitchFamily="34" charset="-128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ladislav.gall@gmail.com</a:t>
            </a:r>
            <a:r>
              <a:rPr lang="sk-SK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, telefón : +421903721086</a:t>
            </a:r>
          </a:p>
          <a:p>
            <a:pPr marL="285750" indent="-285750"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Klubová a dištriktová podpora v kancelárii RI pre Európu (Zürich): </a:t>
            </a:r>
            <a:r>
              <a:rPr lang="sk-SK" altLang="sk-SK" sz="2000" dirty="0">
                <a:ea typeface="MS PGothic" panose="020B0600070205080204" pitchFamily="34" charset="-128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membershipdevelopment@rotary.org</a:t>
            </a:r>
            <a:r>
              <a:rPr lang="sk-SK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sk-SK" altLang="sk-SK" sz="2000" b="1" dirty="0">
                <a:ea typeface="MS PGothic" panose="020B0600070205080204" pitchFamily="34" charset="-128"/>
                <a:cs typeface="Times New Roman" panose="02020603050405020304" pitchFamily="18" charset="0"/>
              </a:rPr>
              <a:t>     </a:t>
            </a:r>
            <a:endParaRPr lang="en-US" altLang="sk-SK" sz="2000" b="1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Contact your District's Financial Representative to discuss invoice details. To update your club membership or officers, please contact Data@Rotary.org.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AE18E-23A8-D9E0-AE3F-2DF6CC5CD140}"/>
              </a:ext>
            </a:extLst>
          </p:cNvPr>
          <p:cNvSpPr txBox="1"/>
          <p:nvPr/>
        </p:nvSpPr>
        <p:spPr>
          <a:xfrm>
            <a:off x="1103933" y="3205560"/>
            <a:ext cx="4646486" cy="1579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Accounts Receivable</a:t>
            </a:r>
            <a:r>
              <a:rPr lang="sk-SK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:				</a:t>
            </a:r>
            <a:r>
              <a:rPr lang="en-US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</a:p>
          <a:p>
            <a:pPr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sk-SK" sz="2000" dirty="0" err="1">
                <a:ea typeface="MS PGothic" panose="020B0600070205080204" pitchFamily="34" charset="-128"/>
                <a:cs typeface="Times New Roman" panose="02020603050405020304" pitchFamily="18" charset="0"/>
              </a:rPr>
              <a:t>Gliezel</a:t>
            </a:r>
            <a:r>
              <a:rPr lang="en-US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 Hauschild, A/R Sr. Accountant</a:t>
            </a:r>
          </a:p>
          <a:p>
            <a:pPr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+41 (44) 387 7188 ; +41 (44) 422 5041</a:t>
            </a:r>
          </a:p>
          <a:p>
            <a:pPr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gliezel.hauschild@ROTARY.ORG</a:t>
            </a:r>
            <a:endParaRPr lang="en-AT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7CA01-37CE-1BCE-A5FA-B1E3DB75141D}"/>
              </a:ext>
            </a:extLst>
          </p:cNvPr>
          <p:cNvSpPr txBox="1"/>
          <p:nvPr/>
        </p:nvSpPr>
        <p:spPr>
          <a:xfrm>
            <a:off x="6693165" y="3205560"/>
            <a:ext cx="4646486" cy="1579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Membership Growth &amp; Experience:</a:t>
            </a:r>
            <a:r>
              <a:rPr lang="sk-SK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</a:p>
          <a:p>
            <a:pPr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Sara </a:t>
            </a:r>
            <a:r>
              <a:rPr lang="en-US" altLang="sk-SK" sz="2000" dirty="0" err="1">
                <a:ea typeface="MS PGothic" panose="020B0600070205080204" pitchFamily="34" charset="-128"/>
                <a:cs typeface="Times New Roman" panose="02020603050405020304" pitchFamily="18" charset="0"/>
              </a:rPr>
              <a:t>Dariz</a:t>
            </a:r>
            <a:r>
              <a:rPr lang="en-US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, Specialist</a:t>
            </a:r>
          </a:p>
          <a:p>
            <a:pPr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+41 (44) 387 7128 </a:t>
            </a:r>
          </a:p>
          <a:p>
            <a:pPr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sk-SK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sara.dariz@ROTARY.ORG|</a:t>
            </a:r>
            <a:endParaRPr lang="en-AT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798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AA30C-5FA9-215E-A96F-A20E62AE7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7C034-8C19-C02D-53EE-16B99E754A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A09564-360F-66D5-9B56-97E8199A9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456DB2-F04A-8264-3EEC-AACC84F4C20B}"/>
              </a:ext>
            </a:extLst>
          </p:cNvPr>
          <p:cNvSpPr/>
          <p:nvPr/>
        </p:nvSpPr>
        <p:spPr>
          <a:xfrm>
            <a:off x="0" y="-57496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cs-CZ" sz="2000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607309F-5254-F3CC-6EFF-DC43A7E3D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F6D508F-6259-9699-5D88-FFB28273E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Na úvod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AF4F2C69-F0FE-6E63-9486-9ED215BB2C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4732"/>
          <a:stretch>
            <a:fillRect/>
          </a:stretch>
        </p:blipFill>
        <p:spPr>
          <a:xfrm>
            <a:off x="296333" y="801673"/>
            <a:ext cx="5754888" cy="3756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ok 1">
            <a:extLst>
              <a:ext uri="{FF2B5EF4-FFF2-40B4-BE49-F238E27FC236}">
                <a16:creationId xmlns:a16="http://schemas.microsoft.com/office/drawing/2014/main" id="{41E6C286-B351-C711-4254-B0BD74C575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3191"/>
          <a:stretch>
            <a:fillRect/>
          </a:stretch>
        </p:blipFill>
        <p:spPr>
          <a:xfrm>
            <a:off x="7191369" y="1710670"/>
            <a:ext cx="4636695" cy="1706696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F09FB5-0AB6-7084-3368-B8185402CD7C}"/>
              </a:ext>
            </a:extLst>
          </p:cNvPr>
          <p:cNvCxnSpPr/>
          <p:nvPr/>
        </p:nvCxnSpPr>
        <p:spPr>
          <a:xfrm>
            <a:off x="6051221" y="2679731"/>
            <a:ext cx="1140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4427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4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59914-F59F-4EBF-954C-B1D4830EF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88510-84AE-3582-052E-D0D89FE06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E1DFCB5-7557-CD77-1611-6C541239AD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2C7D6D-353B-9C29-0BB1-940B606D2006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altLang="sk-S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altLang="sk-SK" sz="1600" b="1" dirty="0">
              <a:solidFill>
                <a:srgbClr val="000000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838222A-01B7-4F97-3610-BDE2476CF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8C99D11-0CE0-30FD-A4A6-A3DD30C64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 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- 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Júl, Červenec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202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6</a:t>
            </a:r>
            <a:endParaRPr lang="pt-BR" altLang="sk-SK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9CB6D9-7764-C2CB-54E6-804C81278325}"/>
              </a:ext>
            </a:extLst>
          </p:cNvPr>
          <p:cNvSpPr txBox="1"/>
          <p:nvPr/>
        </p:nvSpPr>
        <p:spPr>
          <a:xfrm>
            <a:off x="1229481" y="1147761"/>
            <a:ext cx="97330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Prezident:</a:t>
            </a:r>
            <a:endParaRPr lang="sk-SK" alt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prevzatie funkcie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stanovenie klubových priorít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spracovanie plánu činnosti a rozšírenia členskej základne – motivačný plán klubu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aktivácia MyRotary na webe RI, vstup na www.rotary2240.org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Sekretár/Výkonný sekretár: </a:t>
            </a:r>
            <a:endParaRPr lang="sk-SK" alt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prevzatie agendy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nahlásenie zmeny štatutára klubu FÚ a banke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aktivácia MyRotary na webe RI, vstup na </a:t>
            </a:r>
            <a:r>
              <a:rPr lang="pl-PL" altLang="sk-SK" sz="2000" dirty="0">
                <a:solidFill>
                  <a:srgbClr val="000000"/>
                </a:solidFill>
                <a:ea typeface="MS PGothic" panose="020B0600070205080204" pitchFamily="34" charset="-128"/>
                <a:hlinkClick r:id="rId4"/>
              </a:rPr>
              <a:t>www.rotary2240.org</a:t>
            </a:r>
            <a:endParaRPr lang="pl-PL" alt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NL do 25. v mesiaci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471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E3B89-9CE0-8994-41BE-035041AE7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BF254-DA64-22AD-70CB-49B4B8ABCE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E1285EF-6D51-8B7D-2499-6B8DDD143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AD36D-5D16-E760-70A4-9886BF36794C}"/>
              </a:ext>
            </a:extLst>
          </p:cNvPr>
          <p:cNvSpPr/>
          <p:nvPr/>
        </p:nvSpPr>
        <p:spPr>
          <a:xfrm>
            <a:off x="0" y="-49766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altLang="sk-S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altLang="sk-SK" sz="1600" b="1" dirty="0">
              <a:solidFill>
                <a:srgbClr val="000000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C2FCE12-8DEB-ACF7-5F05-47E5F7B4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6A10816-F0F8-E43A-6C53-684C81239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 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- 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Júl, Červenec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202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6</a:t>
            </a:r>
            <a:endParaRPr lang="pt-BR" altLang="sk-SK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274761-12D1-F3DF-510A-E15107AE1AC9}"/>
              </a:ext>
            </a:extLst>
          </p:cNvPr>
          <p:cNvSpPr txBox="1"/>
          <p:nvPr/>
        </p:nvSpPr>
        <p:spPr>
          <a:xfrm>
            <a:off x="1229481" y="925287"/>
            <a:ext cx="97330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Pokladník: </a:t>
            </a:r>
            <a:endParaRPr lang="sk-SK" alt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prevzatie agendy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stanovení finančného plánu na nový rotariánsky rok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odvod členských poplatkov do na účty RI a dištriktu</a:t>
            </a:r>
            <a:endParaRPr lang="en-US" alt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sk-SK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ADG: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prerokovanie klubových priorít v kluboch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koordinácia významných termínov a akcií klubov s DG a jeho plánom návštev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	Činovníci dištriktu: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odovzdanie finančných dokladov ukončeného rot. roku k preplateniu </a:t>
            </a:r>
            <a:r>
              <a:rPr lang="sk-SK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do 15.7. </a:t>
            </a:r>
            <a:endParaRPr lang="sk-SK" alt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príprava k archivácii dokladov z činností výborov a komisií, projektov za uplynulý rot. rok</a:t>
            </a:r>
            <a:endParaRPr lang="en-AT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768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459A6-240C-52C9-4BA4-865AAACFF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0764F-7B69-11A1-C3CC-1CBAB7576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B99BDC-6FFC-2F64-2861-37F1A5BDE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D0C0F-C33C-CCE1-FDBE-CE996515926A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sk-SK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26834D5-2D2E-5D5A-8870-D1EFE6DB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E086501-35FE-7393-6AAE-5CC66B544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– August, </a:t>
            </a:r>
            <a:r>
              <a:rPr lang="sk-SK" altLang="sk-SK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Srpen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2026 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6DDC2-EC79-8B0B-90C4-440220754826}"/>
              </a:ext>
            </a:extLst>
          </p:cNvPr>
          <p:cNvSpPr txBox="1"/>
          <p:nvPr/>
        </p:nvSpPr>
        <p:spPr>
          <a:xfrm>
            <a:off x="1229481" y="1251577"/>
            <a:ext cx="97330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Prezident: </a:t>
            </a:r>
            <a:endParaRPr 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revízia klubových projektov, príprava nových tém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Sekretár/Výkonný sekretár: </a:t>
            </a:r>
            <a:endParaRPr 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RGN č. 5/2026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tvorby Seznamu členů 2026/27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NL do 25. v mesiaci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ADG: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kontrola a prípadná urgencia platieb klubov za členské príspevky RI a dištriktu 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781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D0815-77AD-0397-AAA6-A822D699B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1CF8-C9CD-1812-748A-0DB313C520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C526291-C2DB-97DC-3DF0-04AAECDE4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CB4DA-26C7-F76E-BD30-1E30DF58B1D9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sk-SK" altLang="sk-SK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39925F3-17BF-DD2E-37BE-17243CF8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9925E64-AB8D-94F7-6394-125A66DD4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– September, </a:t>
            </a:r>
            <a:r>
              <a:rPr lang="sk-SK" altLang="sk-SK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Září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2026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B20870-6F2A-937D-E797-911AD5D556E2}"/>
              </a:ext>
            </a:extLst>
          </p:cNvPr>
          <p:cNvSpPr txBox="1"/>
          <p:nvPr/>
        </p:nvSpPr>
        <p:spPr>
          <a:xfrm>
            <a:off x="1229481" y="1922908"/>
            <a:ext cx="9733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Prezident + Sekretár/Výkonný sekretár: </a:t>
            </a:r>
            <a:endParaRPr lang="sk-SK" alt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stretnutie inboundov I. a II. - termínovník	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NL do 25. v mesiaci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Činovník  dištriktu (z.s., n.o.)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školenie YEO 	</a:t>
            </a: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67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0E252-A576-BDC2-3EF2-169FDFF36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0813-040B-AA1C-EB21-71476883D7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25A9AB7-BA63-9DF9-5AE0-48E0F2DE1F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366864-7AF3-6B4C-B932-680A5F5D83CC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sk-SK" altLang="sk-SK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9C1D405-ACEE-DDD8-B5E7-4C6514407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26B2FB3-75A5-27AB-649E-7787EB9C1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– Október, </a:t>
            </a:r>
            <a:r>
              <a:rPr lang="sk-SK" altLang="sk-SK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Říjen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2026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F45CB-E5CE-B8CE-00E1-25D1D6D12C4F}"/>
              </a:ext>
            </a:extLst>
          </p:cNvPr>
          <p:cNvSpPr txBox="1"/>
          <p:nvPr/>
        </p:nvSpPr>
        <p:spPr>
          <a:xfrm>
            <a:off x="1229481" y="1922908"/>
            <a:ext cx="9733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Prezident+ Sekretár/Výkonný sekretár: </a:t>
            </a:r>
            <a:endParaRPr lang="sk-SK" alt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mesiac ALUMNI – klubové akcie s býv. účastníkmi LTEx, STEx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Sekretár/Výkonný sekretár:</a:t>
            </a:r>
            <a:endParaRPr lang="sk-SK" alt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RGN č. 6/2025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NL do 25. v mesiaci </a:t>
            </a: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199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A2749-3004-F8B5-B6F9-95525DE9C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24067-43DE-B127-1BBF-39D85175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47481D3-7ADE-039D-8D36-8EAEA2DE63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A79EE3-E0FC-B36D-F3ED-165BD7B7DF88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sk-SK" altLang="sk-SK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D673E84-153A-C3FD-5D18-F94875950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0BE2D3A-DB9F-93CA-1CD0-0F9329EE7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– November, Listopad 2026 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86C97-827D-F28D-C06F-6ABB44B76B55}"/>
              </a:ext>
            </a:extLst>
          </p:cNvPr>
          <p:cNvSpPr txBox="1"/>
          <p:nvPr/>
        </p:nvSpPr>
        <p:spPr>
          <a:xfrm>
            <a:off x="1229481" y="1922908"/>
            <a:ext cx="9733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Prezident:</a:t>
            </a:r>
            <a:endParaRPr lang="sk-SK" alt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zabezpečiť účasť na ON-LINE školení Nadácie Rotary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Sekretár/Výkonný sekretár: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doplnenie údajov o klubových aktivitách na ROTARY CLUB CENTRAL - </a:t>
            </a:r>
            <a:r>
              <a:rPr lang="pl-PL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NL do 25. v mesiaci</a:t>
            </a: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524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6C6FB-2F62-6E62-A25F-DDF748E0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E485F-B12E-F01D-7F1C-89197383CE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C3EB60-4EE4-172F-15C8-6A5DE3495C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54098-7FEB-4875-D7D1-DD1344F381C4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sk-SK" sz="14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035A783-912E-642E-DDC5-07723C8F8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90360AB-BD25-86A9-81BA-0AE40188B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– December, </a:t>
            </a:r>
            <a:r>
              <a:rPr lang="sk-SK" altLang="sk-SK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Prosinec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2026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F7D9A-1236-F2E4-AC85-2660F397AFBE}"/>
              </a:ext>
            </a:extLst>
          </p:cNvPr>
          <p:cNvSpPr txBox="1"/>
          <p:nvPr/>
        </p:nvSpPr>
        <p:spPr>
          <a:xfrm>
            <a:off x="1229481" y="1251577"/>
            <a:ext cx="97330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Prezident:</a:t>
            </a: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príprava Výročného zhromaždenia klubu - </a:t>
            </a:r>
            <a:r>
              <a:rPr lang="sk-SK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klubové voľby (zápis) </a:t>
            </a: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spolupráca s RAC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kontrola stavu zápisu v Spolkovom rejstříku, Registri o.z. a na webe RI, dištriktu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Sekretár/Výkonný sekretár: </a:t>
            </a: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kontrola členov klubu klubu na webe RI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zaevidovanie novo zvolených funkcionárov klubu na web RI a dištriktu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a štatutára do Rejstříku spolků v ČR a Registra o. z v SR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uzávierka príspevkov do RGN č. 1/2027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NL do 25. v mesiaci</a:t>
            </a: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656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593DA-F43C-6A89-B03A-9B8BD9A7E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E6891-FEB4-7E39-309F-0B1DAD45C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0573FA3-75C9-B3FF-93FE-6ADD446B37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483F9F-81B3-1048-A769-1AA8BE1C091D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sk-SK" sz="14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B7B1AE0-3E2A-3BC1-7952-3E3351962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4BB590D-AE18-6C25-48A0-571B3A985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– December, </a:t>
            </a:r>
            <a:r>
              <a:rPr lang="sk-SK" altLang="sk-SK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Prosinec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2026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42C73-D55B-96DF-61B7-60A5FEFA581C}"/>
              </a:ext>
            </a:extLst>
          </p:cNvPr>
          <p:cNvSpPr txBox="1"/>
          <p:nvPr/>
        </p:nvSpPr>
        <p:spPr>
          <a:xfrm>
            <a:off x="1195404" y="1872521"/>
            <a:ext cx="9801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ADG: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kontrola vykonania klubových volieb a zverejnenia nových činovníkov na webe RI a dištriktu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kontrola prípadnej aktualizácie klubových Stanov v Rejstříku spolků a Registri o. z.</a:t>
            </a: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743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C9F32-DE87-BA9F-2125-A2947503A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CBD89-F34F-357C-7FE3-74588DC23D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9CF29EF-5CDA-F019-C375-ACAB6FABF4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8B93C0-9492-33C4-CCDD-4274ADD8209F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sk-SK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sk-SK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sk-SK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CD24746-A93A-06C4-B7D5-21F412A20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D1E1907-B786-E8F2-8376-E1256C5CA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,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Január, </a:t>
            </a:r>
            <a:r>
              <a:rPr lang="sk-SK" altLang="sk-SK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Leden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2027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DDFC0D-4FDE-7F24-EA09-0A7E186DF6A1}"/>
              </a:ext>
            </a:extLst>
          </p:cNvPr>
          <p:cNvSpPr txBox="1"/>
          <p:nvPr/>
        </p:nvSpPr>
        <p:spPr>
          <a:xfrm>
            <a:off x="1195404" y="1022346"/>
            <a:ext cx="98011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Prezident/Sekretár/Výkonný sekretár: </a:t>
            </a:r>
            <a:endParaRPr 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v spolupráci s YEO, uzávierka prihlášok na LONG a SHORT Term exch.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NL do 25. v mesiaci</a:t>
            </a:r>
            <a:r>
              <a:rPr lang="sk-SK" sz="2000" dirty="0">
                <a:solidFill>
                  <a:srgbClr val="958D85"/>
                </a:solidFill>
                <a:ea typeface="MS PGothic" panose="020B0600070205080204" pitchFamily="34" charset="-128"/>
              </a:rPr>
              <a:t>	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k-SK" sz="2000" dirty="0">
              <a:solidFill>
                <a:srgbClr val="958D85"/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Pokladník: </a:t>
            </a:r>
            <a:endParaRPr 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odvod členských poplatkov na účty RI a dištriktu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ADG: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kontrola evidencie nových funkcionárov klubov na webe RI  a dištriktu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Činovník dištriktu: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príprava podkladov z výborov k zostaveniu nového rozpočtu dištriktu na rok 2027/28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36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6F3DC-CC75-8D9C-C2D4-F5EA062AE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C05EE-A77D-EAC2-E43A-52649C7B3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A487954-5540-94AC-70BC-AB73B14FD6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CF35D0-BC6D-ADA1-E434-743E096555A6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sk-SK" sz="1600" b="1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sk-SK" sz="14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FE44CD7-D94B-5006-9F15-C13F39D2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D289703-96B1-9E9C-A225-50BDDCC79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,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Február, </a:t>
            </a:r>
            <a:r>
              <a:rPr lang="sk-SK" altLang="sk-SK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Únor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2027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7B602-4912-0456-32AF-8A8D6D62EA0E}"/>
              </a:ext>
            </a:extLst>
          </p:cNvPr>
          <p:cNvSpPr txBox="1"/>
          <p:nvPr/>
        </p:nvSpPr>
        <p:spPr>
          <a:xfrm>
            <a:off x="1195404" y="1614253"/>
            <a:ext cx="9801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Prezident/Sekretár/Výkonný sekretár:</a:t>
            </a: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nominácia kandidátov na funkciu guvernéra dištriktu a delegáta na CoL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návrhy na ocenenia rotariánov, prípadne nerotariánov PHF, PHF+, CTB, CTB+ – podľa</a:t>
            </a:r>
            <a:r>
              <a:rPr lang="sk-SK" sz="2000" i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 Pravidiel pre oceňovanie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Sekretár/Výkonný sekretár: </a:t>
            </a: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uzávierka príspevkov do RGN č. 2/2027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NL do 25. v mesiaci</a:t>
            </a: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nominácia k účasti na RYLA 2027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702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68E88-5DDB-74A1-6DDC-D30845CA9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43D01-95E1-E7FA-0BA3-408BA738E7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63263C1-6AC6-CA3E-EEFB-7F9C035A6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9CFC27-0302-77C7-5DA4-729FFCDF1C03}"/>
              </a:ext>
            </a:extLst>
          </p:cNvPr>
          <p:cNvSpPr/>
          <p:nvPr/>
        </p:nvSpPr>
        <p:spPr>
          <a:xfrm>
            <a:off x="-1" y="1"/>
            <a:ext cx="12182573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EB5D928-6654-450A-A86A-EEA7EA8D9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9A8708C-4C4A-E4BB-2EE6-B678911BB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91267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Klubový sekretár a jeho hlavné úlohy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50AB27-A12E-1417-B4C2-9245722E852A}"/>
              </a:ext>
            </a:extLst>
          </p:cNvPr>
          <p:cNvSpPr txBox="1"/>
          <p:nvPr/>
        </p:nvSpPr>
        <p:spPr>
          <a:xfrm>
            <a:off x="296333" y="1264855"/>
            <a:ext cx="115383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Klubový sekretár v Rotary International je jednou z kľúčových funkcií v rámci každého Rotary klubu. Ide o člena klubu, ktorý zabezpečuje administratívny chod, komunikáciu a evidenciu – teda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„organizačné srdce“ klubu.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Kto je klubový sekretár?</a:t>
            </a:r>
          </a:p>
          <a:p>
            <a:pPr>
              <a:defRPr/>
            </a:pP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  <a:p>
            <a:pPr lvl="2"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Klubový sekretár je volený funkcionár Rotary klubu (zvyčajne na jedno funkčné obdobie, často 1 rok), ktorý úzko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spolupracuje s prezidentom klubu a ďalšími členmi vedenia. Nemusí byť profesionálny administrátor, ale mal by byť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spoľahlivý, systematický a komunikatívny.</a:t>
            </a:r>
            <a:endParaRPr lang="en-US" sz="2000" dirty="0"/>
          </a:p>
          <a:p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22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5B938-A193-D8EC-8103-AF9171E14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32243-391B-D418-118C-2019337D13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22F0992-BA33-D995-AD05-A442B8126A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2BA1C7-2851-51B3-F62D-67F51ED5F2A0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sk-SK" sz="1600" b="1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sk-SK" sz="14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864FD7F-EE2F-6E1A-D317-382C645AC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8D4AD56-A8D8-E340-C2F4-02D8A96F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,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Február, </a:t>
            </a:r>
            <a:r>
              <a:rPr lang="sk-SK" altLang="sk-SK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Únor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2027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BC9E4-6C09-417D-7AAB-E07F211FBC57}"/>
              </a:ext>
            </a:extLst>
          </p:cNvPr>
          <p:cNvSpPr txBox="1"/>
          <p:nvPr/>
        </p:nvSpPr>
        <p:spPr>
          <a:xfrm>
            <a:off x="1195404" y="1890447"/>
            <a:ext cx="9801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ADG: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kontrola a odporučenie klubových vyznamenaní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kontrola a prípadná urgencia platieb klubov na účty RI a dištriktu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Činovník dištriktu: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príprava nového zloženia výborov a komisií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333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99615-4E8C-D889-7A00-EBFC36527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D7344-4D77-F6EF-934D-CD926E000F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31E3811-97D6-2BD1-22D4-369CF515F5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ADEB9E-F938-2385-D0EF-9B38B22B45F5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sk-SK" b="1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k-SK" b="1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D1B96EC-24C8-1608-7DC4-149F63FD4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4088313-F355-D0F9-1AE3-1C22918BD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,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Marec, </a:t>
            </a:r>
            <a:r>
              <a:rPr lang="sk-SK" altLang="sk-SK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Březen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2027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105A0-B092-FE40-8A8D-0F0AD644068B}"/>
              </a:ext>
            </a:extLst>
          </p:cNvPr>
          <p:cNvSpPr txBox="1"/>
          <p:nvPr/>
        </p:nvSpPr>
        <p:spPr>
          <a:xfrm>
            <a:off x="1195404" y="1306476"/>
            <a:ext cx="98011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Prezident/Sekretár/Výkonný sekretár: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zvolenie klubových výborov a ich činovníkov na nový rot. rok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zabezpečenie účasti na </a:t>
            </a:r>
            <a:r>
              <a:rPr lang="sk-SK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PETS/DŠS </a:t>
            </a: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odovzdanie návrhov na dištriktné granty 2026/27 do 31.3.2026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NL do 25. v mesiaci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ADG: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účasť na </a:t>
            </a: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PETS/DŠS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k-SK" sz="20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Činovník dištriktu: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účasť na </a:t>
            </a: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PETS/DŠS 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666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C97DE-5BF4-7225-8252-2C6ED36CC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8FEBF-877D-0471-5A91-9BA50F7955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AE6E81C-5D6C-634E-2A7C-9C4B8AA0FC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9275BB-C3C7-4FC4-A5A0-F405E6FB504E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	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F5F7B50-1073-8933-3B2B-FBB65486E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D85DD0E-5BAB-5222-7B89-422A113EB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,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Apríl, </a:t>
            </a:r>
            <a:r>
              <a:rPr lang="sk-SK" altLang="sk-SK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Duben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2027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5A628-6B72-197B-1E5D-10F50486F166}"/>
              </a:ext>
            </a:extLst>
          </p:cNvPr>
          <p:cNvSpPr txBox="1"/>
          <p:nvPr/>
        </p:nvSpPr>
        <p:spPr>
          <a:xfrm>
            <a:off x="1195404" y="1718633"/>
            <a:ext cx="9801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Sekretár/Výkonný sekretár: </a:t>
            </a:r>
            <a:endParaRPr 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RGN č. 3/2026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NL do 25. v mesiaci</a:t>
            </a: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Ryla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  <a:ea typeface="MS PGothic" panose="020B0600070205080204" pitchFamily="34" charset="-128"/>
              </a:rPr>
              <a:t>odevzdání závěrečné zprávy Nadácie za rok 2025-26 </a:t>
            </a:r>
            <a:r>
              <a:rPr lang="pl-PL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681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487B9-A1B7-6B15-0AA7-DEE5D3F77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F6AAD-0B19-ADF0-BDA1-EF05250606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5A22E2A-7841-99F0-9B59-61E4ECB04D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181007-05D4-0774-B7D4-E2453B8B7F68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0FE21ED-3CA4-B0B1-73B2-C931B3538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A79B931-9242-CAED-D1B8-8F6621777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,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Máj, </a:t>
            </a:r>
            <a:r>
              <a:rPr lang="sk-SK" altLang="sk-SK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Květen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2027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B9DC5-657D-5442-D6B1-8EFD1D303F1F}"/>
              </a:ext>
            </a:extLst>
          </p:cNvPr>
          <p:cNvSpPr txBox="1"/>
          <p:nvPr/>
        </p:nvSpPr>
        <p:spPr>
          <a:xfrm>
            <a:off x="1195404" y="1082655"/>
            <a:ext cx="9801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Prezident/Sekretár: </a:t>
            </a: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účasť na </a:t>
            </a:r>
            <a:r>
              <a:rPr lang="sk-SK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dištriktovej konferencii </a:t>
            </a: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kontrola  a doplnenie údajov o členoch na webe RI a dštriktu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úprava klubových stanov – aplikácia CoL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NL do 25. v mesiaci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ADG: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spracovanie hodnotenia aktivít klubov pre DG a RI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účasť na </a:t>
            </a: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dištriktovej konferencii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k-SK" sz="20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Činovník dištriktu: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účasť na </a:t>
            </a: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dištriktovej konferencii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331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A67C6-BC0C-6B73-EEC5-40D1FBC1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81EE8-C60B-B591-9430-A9C8F16130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DFA101C-8B63-1687-9278-0749463CB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2A9292-7C18-27B3-423F-DED4E29697AB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sz="16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sz="16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sk-SK" sz="14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0BAC985-605A-A737-14D6-5A7C6471A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1B77E37-3A77-056A-156A-CD136CE6B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,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Jún, </a:t>
            </a:r>
            <a:r>
              <a:rPr lang="sk-SK" altLang="sk-SK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Červen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2027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F7DC2-F35D-44B8-CD79-3EF411D28D42}"/>
              </a:ext>
            </a:extLst>
          </p:cNvPr>
          <p:cNvSpPr txBox="1"/>
          <p:nvPr/>
        </p:nvSpPr>
        <p:spPr>
          <a:xfrm>
            <a:off x="1195404" y="968246"/>
            <a:ext cx="9801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Prezident: </a:t>
            </a:r>
            <a:endParaRPr 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príprava na odovzdanie funkcie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finalizácia klubových projektov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účasť na </a:t>
            </a:r>
            <a:r>
              <a:rPr lang="sk-SK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svetovom kongrese RI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Sekretár/Výkonný sekretár: </a:t>
            </a:r>
            <a:endParaRPr 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  <a:ea typeface="MS PGothic" panose="020B0600070205080204" pitchFamily="34" charset="-128"/>
              </a:rPr>
              <a:t>kontrola počtov členov klubu na webe RI a dištriktu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b="1" dirty="0">
                <a:solidFill>
                  <a:srgbClr val="E6E5D8">
                    <a:lumMod val="10000"/>
                  </a:srgbClr>
                </a:solidFill>
                <a:ea typeface="MS PGothic" panose="020B0600070205080204" pitchFamily="34" charset="-128"/>
              </a:rPr>
              <a:t>oznámenie zmien v osobách činovníkov na Spolkový rejstřík, register OZ </a:t>
            </a:r>
            <a:endParaRPr lang="sk-SK" sz="2000" dirty="0">
              <a:solidFill>
                <a:srgbClr val="E6E5D8">
                  <a:lumMod val="10000"/>
                </a:srgbClr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  <a:ea typeface="MS PGothic" panose="020B0600070205080204" pitchFamily="34" charset="-128"/>
              </a:rPr>
              <a:t>doplnenie zoznamu projektov klubu na webe dištriktu 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doplnenie údajov o klubových aktivitách na ROTARY CLUB CENTRAL  a Showcase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RGN č. 5/2026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  <a:ea typeface="MS PGothic" panose="020B0600070205080204" pitchFamily="34" charset="-128"/>
              </a:rPr>
              <a:t>uzávierka príspevkov do NL do 25. v mesiaci</a:t>
            </a: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 	</a:t>
            </a:r>
            <a:endParaRPr lang="sk-SK" sz="2000" b="1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634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37ACD-53C2-ED33-2873-241A75FEF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2E429-EF67-0595-6593-B7C349A5A3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175785-46B1-95F5-5033-1B96014B27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DF54BE-D58A-9237-4FC9-FCFE01F8C578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sz="16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sz="16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sk-SK" sz="14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65F8E8F-4B17-4EDF-1F20-17A504FB9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1D796A4-E93D-CE49-2DA7-1362C30E7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Vybrané termíny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,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Jún, </a:t>
            </a:r>
            <a:r>
              <a:rPr lang="sk-SK" altLang="sk-SK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Červen</a:t>
            </a:r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2027</a:t>
            </a:r>
            <a:r>
              <a:rPr lang="pt-BR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5270E-DE17-8736-3F45-9BD60EE42C7A}"/>
              </a:ext>
            </a:extLst>
          </p:cNvPr>
          <p:cNvSpPr txBox="1"/>
          <p:nvPr/>
        </p:nvSpPr>
        <p:spPr>
          <a:xfrm>
            <a:off x="1195404" y="1894221"/>
            <a:ext cx="9801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Pokladník: </a:t>
            </a:r>
            <a:endParaRPr lang="sk-SK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rgbClr val="000000"/>
                </a:solidFill>
                <a:ea typeface="MS PGothic" panose="020B0600070205080204" pitchFamily="34" charset="-128"/>
              </a:rPr>
              <a:t>účtovná závierka rot. roku, zhodnotenie naplnenia a čerpania rozpočtu 	</a:t>
            </a:r>
            <a:endParaRPr lang="sk-SK" sz="2000" b="1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705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1514C-C6F2-02CF-E1C0-94513842C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0EB02-84A9-CF7B-BA1F-75EBE2DBBA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332286D-1C30-533F-05DB-D7000E2E1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A4BAF5-F0B5-C1BE-5E24-B1728A074C8B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090D58A-1126-E9E3-FD42-B876243B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FCE1A09-B1E9-7FB2-6E2B-F5D125DB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349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Pravidlá oceňovania v rámci D 2240</a:t>
            </a:r>
          </a:p>
        </p:txBody>
      </p:sp>
      <p:pic>
        <p:nvPicPr>
          <p:cNvPr id="7" name="Obrázok 1">
            <a:extLst>
              <a:ext uri="{FF2B5EF4-FFF2-40B4-BE49-F238E27FC236}">
                <a16:creationId xmlns:a16="http://schemas.microsoft.com/office/drawing/2014/main" id="{426AE47B-DC10-92C4-C7EA-D02128C8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48" y="2149427"/>
            <a:ext cx="1412862" cy="25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2">
            <a:extLst>
              <a:ext uri="{FF2B5EF4-FFF2-40B4-BE49-F238E27FC236}">
                <a16:creationId xmlns:a16="http://schemas.microsoft.com/office/drawing/2014/main" id="{302291E6-9355-9B67-0479-082EFF9D4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15" y="2376690"/>
            <a:ext cx="2057980" cy="211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093F60-5904-73A7-50D8-D65FAC52199B}"/>
              </a:ext>
            </a:extLst>
          </p:cNvPr>
          <p:cNvSpPr txBox="1"/>
          <p:nvPr/>
        </p:nvSpPr>
        <p:spPr>
          <a:xfrm>
            <a:off x="3063374" y="1251577"/>
            <a:ext cx="6065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Nové pravidlá na stránke dištriktu, platné od 12. 4. 2024:</a:t>
            </a:r>
          </a:p>
          <a:p>
            <a:pPr algn="ctr">
              <a:defRPr/>
            </a:pPr>
            <a:r>
              <a:rPr lang="cs-CZ" sz="2000" dirty="0">
                <a:hlinkClick r:id="rId6"/>
              </a:rPr>
              <a:t>Ke stažení/Vnitřní předpisy distriktu</a:t>
            </a:r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521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51995-28DF-41FA-6F70-E41DD3BC5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59285-3000-9BA0-CD3A-D94C6974B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D24578B-3258-F33E-3F73-ADA5FD9A57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C2E8-8E21-3D1A-694F-31D3B4A33761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C07B329-5214-0EF8-2DB4-8D2E34019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2D3A467-B6BC-4EAC-65FE-020977FC8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Pravidlá oceňovania v RI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6484265-AF5C-B6A6-E7B1-9E35A2306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281" y="2120065"/>
            <a:ext cx="7351438" cy="2209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F8C72-EFD0-62BB-BE4A-ED44A7AFD573}"/>
              </a:ext>
            </a:extLst>
          </p:cNvPr>
          <p:cNvSpPr txBox="1"/>
          <p:nvPr/>
        </p:nvSpPr>
        <p:spPr>
          <a:xfrm>
            <a:off x="5544021" y="1251577"/>
            <a:ext cx="110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>
                <a:hlinkClick r:id="rId5"/>
              </a:rPr>
              <a:t>AWARDS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87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DECE6-94E4-9253-578B-F3AA7F0D0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E80EB-0492-ABDB-1375-8157A0653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BA4DB13-9A23-CC61-F6A1-34429A65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059C4A-095E-7001-BD86-E03864850869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cs-CZ" sz="2000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</a:p>
          <a:p>
            <a:pPr algn="just"/>
            <a:r>
              <a:rPr lang="cs-CZ" sz="2000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	</a:t>
            </a:r>
          </a:p>
          <a:p>
            <a:pPr marL="803275" indent="-803275" algn="just"/>
            <a:r>
              <a:rPr lang="cs-CZ" sz="2000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</a:p>
          <a:p>
            <a:pPr marL="803275" indent="-803275" algn="just"/>
            <a:r>
              <a:rPr lang="cs-CZ" sz="2000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endParaRPr lang="cs-CZ" altLang="sk-SK" sz="20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sz="2000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	</a:t>
            </a: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EA75060-4E35-C308-9D6C-26BB6C048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DBCAA89-1F2E-7A01-9A0E-D9C15D3E6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230717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Ďakujem za pozornosť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986418E-FA20-022F-3F36-20D60864A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387" y="1127464"/>
            <a:ext cx="6389225" cy="3916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599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FB4C0-B505-4DCF-15E4-42B9E608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C5C41-03DA-9873-4038-9E4D397B6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6513B48-7456-2E47-1F92-39B55C150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B93E3D-70C9-B6B2-505C-6C65123DBB12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AA49C45-AC77-3597-3DD3-326EE2515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901848C-F8F6-F4C0-33DB-7847F0320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180632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b="1" dirty="0">
                <a:solidFill>
                  <a:schemeClr val="accent1"/>
                </a:solidFill>
                <a:latin typeface="Arial Narrow" panose="020B0606020202030204" pitchFamily="34" charset="0"/>
              </a:rPr>
              <a:t>Klubový sekretár a jeho hlavné úlohy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8B490-CEEA-C857-68EF-40F2A42D46FB}"/>
              </a:ext>
            </a:extLst>
          </p:cNvPr>
          <p:cNvSpPr txBox="1"/>
          <p:nvPr/>
        </p:nvSpPr>
        <p:spPr>
          <a:xfrm>
            <a:off x="185195" y="940636"/>
            <a:ext cx="120068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Administratíva a evidencia, vedie zoznam členov klubu (aktuálne údaje, kontakty, zmeny členstva),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eviduje dochádzku na stretnutiach, archivuje dokumenty klubu (zápisnice, správy, korešpondenciu).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Komunikácia, zabezpečuje komunikáciu medzi členmi klubu, komunikuje s centrálou Rotary International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a dištriktom rozposiela pozvánky, informácie o stretnutiach a podujatiach.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 Organizácia stretnutí, pripravuje program stretnutí spolu s prezidentom, vyhotovuje zápisnice zo stretnutí sleduje plnenie úloh a rozhodnutí.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Reporting 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povinnosti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voči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Rotary,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pravidelne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aktualizuje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údaje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klube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v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oficiálnych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systémoch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Rotarypodáva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správy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členstve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aktivitách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zabezpečuje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dodržiavanie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formálnych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požiadaviek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organizácie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Podpora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vedenia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klubu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asistuje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prezidentovi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výboru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klubu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pomáha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pri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plánovaní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projektov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podujatí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zabezpečuje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kontinuitu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informácií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medzi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funkčnými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obdobiami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defRPr/>
            </a:pP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Zhrnutie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Klubový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sekretár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je „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manažér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administratívy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komunikácie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“ v Rotary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klube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Hoci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nejde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najviditeľnejšiu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funkciu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, je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absolútne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nevyhnutná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pre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plynulý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chod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klubu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jeho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prepojenie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s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dištriktom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a RI.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271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652F3-4D21-3617-67C9-FC27FFE71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65DB2-F50E-1A40-B71F-7880C7A2C1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53C3749-4A6E-B14C-8CE5-F4864223FB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B8CCB2-DA22-B430-73D6-516838700A1F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D79F1D8-16B5-A223-AEAA-5A6C6C6E8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A763A47-4BC2-8153-D1BE-552EE9B4A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218423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Ako sa pripraviť na funkciu klubového sekretára?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00B54-E7BD-41E1-91EA-4377E1C65D83}"/>
              </a:ext>
            </a:extLst>
          </p:cNvPr>
          <p:cNvSpPr txBox="1"/>
          <p:nvPr/>
        </p:nvSpPr>
        <p:spPr>
          <a:xfrm>
            <a:off x="236905" y="1060137"/>
            <a:ext cx="117181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Príprava na funkciu klubového sekretára v Rotary International je najmä o pochopení systému, zvládnutí administratívy a nastavení dobrých návykov hneď na začiatku. Nie je to zložitá rola, ale vyžaduje systematickosť.</a:t>
            </a:r>
          </a:p>
          <a:p>
            <a:pPr lvl="1"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1.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Pochop fungovanie Rotary. Najprv si ujasni základný rámec: štruktúra Rotary (klub – dištrikt – medzinárodná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úroveň)základné dokumenty (stanovy klubu, Rotary príručky), aké sú povinnosti klubu voči Rotary International.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👉 Pomôže ti to pochopiť, prečo vlastne robíš jednotlivé administratívne úkony.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	2.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Prevezmi agendu od predchodcu.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Toto je kľúčový krok: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vyžiadaj si všetky dokumenty (zápisnice, zoznamy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členov, 	archív)prejdite si spolu: systém evidencie členov, spôsob komunikácie, termíny reportov, nechaj si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vysvetliť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	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„neoficiálne 	veci“ (čo funguje v praxi). 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👉 Dobrý handover ti ušetrí desiatky hodín chaosu.</a:t>
            </a:r>
          </a:p>
          <a:p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583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C16A6-CBEA-98A4-1EEC-134A1EBDA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0A516-AEB7-AACC-E624-7C1A202610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0A44545-42B3-686C-D4F8-78024A2A2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D146DC-23DB-D26D-59F3-17857D7146D5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3E820A4-9FCE-3CFA-0CB7-8F18DBF1D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9D973E-2B5E-A163-BDAE-635B3CE4797E}"/>
              </a:ext>
            </a:extLst>
          </p:cNvPr>
          <p:cNvSpPr txBox="1"/>
          <p:nvPr/>
        </p:nvSpPr>
        <p:spPr>
          <a:xfrm>
            <a:off x="236905" y="1027922"/>
            <a:ext cx="117181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3. Nauč sa pracovať s nástrojmi Rotary. Sekretár často pracuje s: členským systémom Rotary (napr. My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Rotary / 	Club Runner a pod.)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emailovou komunikáciou, zdieľanými dokumentmi. Dôležitá je príprava v 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lvl="2">
              <a:defRPr/>
            </a:pP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  <a:p>
            <a:pPr lvl="2">
              <a:defRPr/>
            </a:pPr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Laerning Center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lvl="2">
              <a:defRPr/>
            </a:pP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  <a:p>
            <a:pPr lvl="2"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hlinkClick r:id="rId4"/>
              </a:rPr>
              <a:t>https://learn.rotary.org/members/learn/learning-plans/6/club-secretary-</a:t>
            </a: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  <a:p>
            <a:pPr lvl="2"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hlinkClick r:id="rId5"/>
              </a:rPr>
              <a:t>https://my.rotary.org/en/manage/club-district-administration</a:t>
            </a: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  <a:p>
            <a:pPr lvl="2"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lvl="3"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Novinkou sú mobilné aplikácie: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hlinkClick r:id="rId6"/>
              </a:rPr>
              <a:t>https://my.rotary.org/en/knowledge-and-resources/rotary-tools/official-rotary-apps</a:t>
            </a: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  <a:p>
            <a:pPr lvl="2">
              <a:defRPr/>
            </a:pP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  <a:p>
            <a:pPr lvl="2"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A tiež s dištriktovými nástrojmi, stránka D 2240: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hlinkClick r:id="rId7"/>
              </a:rPr>
              <a:t>https://www.rotary2240.org/admin/</a:t>
            </a: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  <a:p>
            <a:pPr lvl="2"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Zameraj sa na: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 aktualizáciu členov, reporty, evidenciu dochádzky (termíny na aktualizáciu členov)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998F04A-8572-E93B-19D6-1F10647BA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218423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Ako sa pripraviť na funkciu klubového sekretára?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692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8F440-275D-C06D-1A8E-A44F1BDEA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AB8A7-167D-54A6-9793-AC69C5E58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4EABF3-8ED4-1165-23B7-D7BC32126D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CB4EA4-B06D-E677-C294-A68AC22F36E0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7B78C8E-483B-7201-FE94-555BA5231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D50DC2-AF64-31F1-9A05-55E270B4B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218423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Ako sa pripraviť na funkciu klubového sekretára?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1C784-70EA-9584-10F1-C50E90432201}"/>
              </a:ext>
            </a:extLst>
          </p:cNvPr>
          <p:cNvSpPr txBox="1"/>
          <p:nvPr/>
        </p:nvSpPr>
        <p:spPr>
          <a:xfrm>
            <a:off x="236905" y="932513"/>
            <a:ext cx="11718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4. Nastav si systém organizácie. Najväčšia chyba je robiť všetko „za pochodu“. Pomôže: kalendár (termíny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reportov, stretnutí), šablóny (zápisnice, emaily), jednoduchý archív (Google Drive, OneDrive…)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👉 Cieľ: aby si každú úlohu robil rýchlo a bez premýšľania „ako na to“.</a:t>
            </a:r>
          </a:p>
          <a:p>
            <a:pPr>
              <a:defRPr/>
            </a:pP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5. Spolupracuj s prezidentom klubu. Sekretár a prezident fungujú ako tandem: pravidelne sa dohadujte na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programe stretnutí, maj jasno, kto čo komunikuje, sledujte spolu plnenie úloh.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👉 Dobrá spolupráca = polovica úspechu.</a:t>
            </a:r>
          </a:p>
          <a:p>
            <a:pPr>
              <a:defRPr/>
            </a:pP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6. Zvládni zápisnice efektívnezapisuj stručne a vecne (rozhodnutia, úlohy, termíny) používaj jednotnú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štruktúru,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rozpošli zápisnicu čo najskôr po stretnutí. Ako sa to robí: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hlinkClick r:id="rId4"/>
              </a:rPr>
              <a:t>https://www.rotary2240.org/admin/meeting.search/?searchGridperPage=20&amp;searchGridsort%5Bdate%5D=DESC</a:t>
            </a: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498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E0C52-6C5B-8D84-E6FC-BDCE0B6DD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9E368-CDB1-2617-4B5C-A3709300D9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4DEFF79-A028-B84D-4594-ABB62CC3EF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Dištrikt</a:t>
            </a:r>
            <a:r>
              <a:rPr lang="en-US" dirty="0"/>
              <a:t>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522F8F-288F-4896-3E2A-0322BC280AFE}"/>
              </a:ext>
            </a:extLst>
          </p:cNvPr>
          <p:cNvSpPr/>
          <p:nvPr/>
        </p:nvSpPr>
        <p:spPr>
          <a:xfrm>
            <a:off x="0" y="1"/>
            <a:ext cx="12192000" cy="50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0FFB002-D04D-05AD-95E4-283A70332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05DA987-794C-9773-D9E0-9FFC51FA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34" y="218423"/>
            <a:ext cx="10164932" cy="841714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Ako sa pripraviť na funkciu klubového sekretára?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11C8C-E5E3-78F7-F7E3-A94872CF0B0F}"/>
              </a:ext>
            </a:extLst>
          </p:cNvPr>
          <p:cNvSpPr txBox="1"/>
          <p:nvPr/>
        </p:nvSpPr>
        <p:spPr>
          <a:xfrm>
            <a:off x="300894" y="931180"/>
            <a:ext cx="11718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7. Sleduj termíny a povinnosti. Najčastejšie: aktualizácie členstva, pravidelné reporty, komunikácia s dištriktom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👉 Nastav si pripomienky – toto je kritická časť úlohy. 	</a:t>
            </a:r>
          </a:p>
          <a:p>
            <a:pPr>
              <a:defRPr/>
            </a:pP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</a:rPr>
              <a:t>	8. Vzdelávaj sa. Rotary často ponúka: školenia pre funkcionárov, príručky a manuály, podporu zo strany dištriktu: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F208D-66C7-7644-3034-0957B07CD0DC}"/>
              </a:ext>
            </a:extLst>
          </p:cNvPr>
          <p:cNvGrpSpPr/>
          <p:nvPr/>
        </p:nvGrpSpPr>
        <p:grpSpPr>
          <a:xfrm>
            <a:off x="1689820" y="2639954"/>
            <a:ext cx="8609169" cy="2381615"/>
            <a:chOff x="3576493" y="2653621"/>
            <a:chExt cx="8609169" cy="2381615"/>
          </a:xfrm>
        </p:grpSpPr>
        <p:pic>
          <p:nvPicPr>
            <p:cNvPr id="10" name="Obrázok 14">
              <a:extLst>
                <a:ext uri="{FF2B5EF4-FFF2-40B4-BE49-F238E27FC236}">
                  <a16:creationId xmlns:a16="http://schemas.microsoft.com/office/drawing/2014/main" id="{85F42364-4A28-26A3-AE4B-C4DF935F2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227" t="15610" r="4126"/>
            <a:stretch>
              <a:fillRect/>
            </a:stretch>
          </p:blipFill>
          <p:spPr>
            <a:xfrm>
              <a:off x="8466283" y="3916318"/>
              <a:ext cx="3719379" cy="1092875"/>
            </a:xfrm>
            <a:prstGeom prst="rect">
              <a:avLst/>
            </a:prstGeom>
          </p:spPr>
        </p:pic>
        <p:pic>
          <p:nvPicPr>
            <p:cNvPr id="12" name="Obrázok 7">
              <a:extLst>
                <a:ext uri="{FF2B5EF4-FFF2-40B4-BE49-F238E27FC236}">
                  <a16:creationId xmlns:a16="http://schemas.microsoft.com/office/drawing/2014/main" id="{C70E5E51-174B-DDA4-2D3F-84FF82DE1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28420"/>
            <a:stretch>
              <a:fillRect/>
            </a:stretch>
          </p:blipFill>
          <p:spPr>
            <a:xfrm>
              <a:off x="3576493" y="4230208"/>
              <a:ext cx="3148266" cy="710277"/>
            </a:xfrm>
            <a:prstGeom prst="rect">
              <a:avLst/>
            </a:prstGeom>
          </p:spPr>
        </p:pic>
        <p:pic>
          <p:nvPicPr>
            <p:cNvPr id="14" name="Obrázok 5">
              <a:extLst>
                <a:ext uri="{FF2B5EF4-FFF2-40B4-BE49-F238E27FC236}">
                  <a16:creationId xmlns:a16="http://schemas.microsoft.com/office/drawing/2014/main" id="{B0803DD3-5BB0-BB59-6DAE-97FE63357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5543" y="3128178"/>
              <a:ext cx="2319545" cy="824526"/>
            </a:xfrm>
            <a:prstGeom prst="rect">
              <a:avLst/>
            </a:prstGeom>
          </p:spPr>
        </p:pic>
        <p:pic>
          <p:nvPicPr>
            <p:cNvPr id="16" name="Obrázok 10">
              <a:extLst>
                <a:ext uri="{FF2B5EF4-FFF2-40B4-BE49-F238E27FC236}">
                  <a16:creationId xmlns:a16="http://schemas.microsoft.com/office/drawing/2014/main" id="{E3C269A4-5F35-485F-2ECE-A9698AF8F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38683" y="2719192"/>
              <a:ext cx="1133175" cy="1133175"/>
            </a:xfrm>
            <a:prstGeom prst="rect">
              <a:avLst/>
            </a:prstGeom>
          </p:spPr>
        </p:pic>
        <p:pic>
          <p:nvPicPr>
            <p:cNvPr id="19" name="Obrázok 17">
              <a:extLst>
                <a:ext uri="{FF2B5EF4-FFF2-40B4-BE49-F238E27FC236}">
                  <a16:creationId xmlns:a16="http://schemas.microsoft.com/office/drawing/2014/main" id="{B4AD952F-DCF8-4B45-55FD-849CE63BE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75279" y="2653621"/>
              <a:ext cx="2480128" cy="1264316"/>
            </a:xfrm>
            <a:prstGeom prst="rect">
              <a:avLst/>
            </a:prstGeom>
          </p:spPr>
        </p:pic>
        <p:pic>
          <p:nvPicPr>
            <p:cNvPr id="21" name="Obrázok 12">
              <a:extLst>
                <a:ext uri="{FF2B5EF4-FFF2-40B4-BE49-F238E27FC236}">
                  <a16:creationId xmlns:a16="http://schemas.microsoft.com/office/drawing/2014/main" id="{D6ECF544-1B04-0964-0394-11AA39FF0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14441" y="2696444"/>
              <a:ext cx="1660838" cy="233879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5327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4715</Words>
  <Application>Microsoft Office PowerPoint</Application>
  <PresentationFormat>Širokouhlá</PresentationFormat>
  <Paragraphs>593</Paragraphs>
  <Slides>48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48</vt:i4>
      </vt:variant>
    </vt:vector>
  </HeadingPairs>
  <TitlesOfParts>
    <vt:vector size="57" baseType="lpstr">
      <vt:lpstr>MS PGothic</vt:lpstr>
      <vt:lpstr>Arial</vt:lpstr>
      <vt:lpstr>Arial Narrow</vt:lpstr>
      <vt:lpstr>Calibri</vt:lpstr>
      <vt:lpstr>Calibri Light</vt:lpstr>
      <vt:lpstr>Calibry</vt:lpstr>
      <vt:lpstr>Georgia</vt:lpstr>
      <vt:lpstr>Wingdings</vt:lpstr>
      <vt:lpstr>Office 2013 - 2022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here</dc:title>
  <dc:creator>Christina Covotsou</dc:creator>
  <cp:lastModifiedBy>Ladislav Gall</cp:lastModifiedBy>
  <cp:revision>87</cp:revision>
  <dcterms:created xsi:type="dcterms:W3CDTF">2022-10-13T07:08:23Z</dcterms:created>
  <dcterms:modified xsi:type="dcterms:W3CDTF">2026-03-26T12:42:42Z</dcterms:modified>
</cp:coreProperties>
</file>