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</p:sldMasterIdLst>
  <p:notesMasterIdLst>
    <p:notesMasterId r:id="rId12"/>
  </p:notesMasterIdLst>
  <p:sldIdLst>
    <p:sldId id="259" r:id="rId3"/>
    <p:sldId id="260" r:id="rId4"/>
    <p:sldId id="262" r:id="rId5"/>
    <p:sldId id="263" r:id="rId6"/>
    <p:sldId id="267" r:id="rId7"/>
    <p:sldId id="265" r:id="rId8"/>
    <p:sldId id="268" r:id="rId9"/>
    <p:sldId id="272" r:id="rId10"/>
    <p:sldId id="271" r:id="rId1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458F"/>
    <a:srgbClr val="002D86"/>
    <a:srgbClr val="000000"/>
    <a:srgbClr val="A05CBF"/>
    <a:srgbClr val="FFD100"/>
    <a:srgbClr val="E04403"/>
    <a:srgbClr val="960048"/>
    <a:srgbClr val="E0292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0E0B93-887B-4755-A9C9-25D4C4201E47}" type="datetimeFigureOut">
              <a:rPr lang="sk-SK" smtClean="0"/>
              <a:t>27. 2. 2024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892D1-033B-4A41-9EE1-69378F67B7B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95398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2892D1-033B-4A41-9EE1-69378F67B7B1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96402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2892D1-033B-4A41-9EE1-69378F67B7B1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55456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17458F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rgbClr val="58585A"/>
                </a:solidFill>
                <a:latin typeface="Calibri" panose="020F0502020204030204" pitchFamily="34" charset="0"/>
                <a:cs typeface="Georgia"/>
              </a:defRPr>
            </a:lvl1pPr>
            <a:lvl2pPr>
              <a:defRPr sz="2600" baseline="0">
                <a:solidFill>
                  <a:srgbClr val="58585A"/>
                </a:solidFill>
                <a:latin typeface="Calibri" panose="020F0502020204030204" pitchFamily="34" charset="0"/>
                <a:cs typeface="Georgia"/>
              </a:defRPr>
            </a:lvl2pPr>
            <a:lvl3pPr>
              <a:defRPr sz="2200" baseline="0">
                <a:solidFill>
                  <a:srgbClr val="58585A"/>
                </a:solidFill>
                <a:latin typeface="Calibri" panose="020F0502020204030204" pitchFamily="34" charset="0"/>
                <a:cs typeface="Georgia"/>
              </a:defRPr>
            </a:lvl3pPr>
            <a:lvl4pPr>
              <a:defRPr sz="1800" baseline="0">
                <a:solidFill>
                  <a:srgbClr val="58585A"/>
                </a:solidFill>
                <a:latin typeface="Calibri" panose="020F0502020204030204" pitchFamily="34" charset="0"/>
                <a:cs typeface="Georgia"/>
              </a:defRPr>
            </a:lvl4pPr>
            <a:lvl5pPr>
              <a:defRPr sz="1600" baseline="0">
                <a:solidFill>
                  <a:srgbClr val="58585A"/>
                </a:solidFill>
                <a:latin typeface="Calibri" panose="020F0502020204030204" pitchFamily="34" charset="0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Obdĺžnik 5"/>
          <p:cNvSpPr/>
          <p:nvPr userDrawn="1"/>
        </p:nvSpPr>
        <p:spPr>
          <a:xfrm>
            <a:off x="8077200" y="6400800"/>
            <a:ext cx="4572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sk-SK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970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4336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455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67154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defRPr sz="2800">
                <a:latin typeface="Georgia"/>
                <a:cs typeface="Georgia"/>
              </a:defRPr>
            </a:lvl2pPr>
            <a:lvl3pPr>
              <a:defRPr sz="2400">
                <a:latin typeface="Georgia"/>
                <a:cs typeface="Georgia"/>
              </a:defRPr>
            </a:lvl3pPr>
            <a:lvl4pPr>
              <a:defRPr sz="2000">
                <a:latin typeface="Georgia"/>
                <a:cs typeface="Georgia"/>
              </a:defRPr>
            </a:lvl4pPr>
            <a:lvl5pPr>
              <a:defRPr sz="2000">
                <a:latin typeface="Georgia"/>
                <a:cs typeface="Georg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99771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39810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9675974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0096503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17458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aseline="0">
                <a:solidFill>
                  <a:srgbClr val="17458F"/>
                </a:solidFill>
                <a:latin typeface="Calibri" panose="020F0502020204030204" pitchFamily="34" charset="0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695515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A05CB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aseline="0">
                <a:solidFill>
                  <a:srgbClr val="A05CBF"/>
                </a:solidFill>
                <a:latin typeface="Calibri" panose="020F0502020204030204" pitchFamily="34" charset="0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767429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E02927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aseline="0">
                <a:solidFill>
                  <a:srgbClr val="E02927"/>
                </a:solidFill>
                <a:latin typeface="Calibri" panose="020F0502020204030204" pitchFamily="34" charset="0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07001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A05CBF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rgbClr val="58585A"/>
                </a:solidFill>
                <a:latin typeface="Calibri" panose="020F0502020204030204" pitchFamily="34" charset="0"/>
                <a:cs typeface="Georgia"/>
              </a:defRPr>
            </a:lvl1pPr>
            <a:lvl2pPr>
              <a:defRPr sz="2600" baseline="0">
                <a:solidFill>
                  <a:srgbClr val="58585A"/>
                </a:solidFill>
                <a:latin typeface="Calibri" panose="020F0502020204030204" pitchFamily="34" charset="0"/>
                <a:cs typeface="Georgia"/>
              </a:defRPr>
            </a:lvl2pPr>
            <a:lvl3pPr>
              <a:defRPr sz="2200" baseline="0">
                <a:solidFill>
                  <a:srgbClr val="58585A"/>
                </a:solidFill>
                <a:latin typeface="Calibri" panose="020F0502020204030204" pitchFamily="34" charset="0"/>
                <a:cs typeface="Georgia"/>
              </a:defRPr>
            </a:lvl3pPr>
            <a:lvl4pPr>
              <a:defRPr sz="1800" baseline="0">
                <a:solidFill>
                  <a:srgbClr val="58585A"/>
                </a:solidFill>
                <a:latin typeface="Calibri" panose="020F0502020204030204" pitchFamily="34" charset="0"/>
                <a:cs typeface="Georgia"/>
              </a:defRPr>
            </a:lvl4pPr>
            <a:lvl5pPr>
              <a:defRPr sz="1600" baseline="0">
                <a:solidFill>
                  <a:srgbClr val="58585A"/>
                </a:solidFill>
                <a:latin typeface="Calibri" panose="020F0502020204030204" pitchFamily="34" charset="0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00946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960048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aseline="0">
                <a:solidFill>
                  <a:srgbClr val="960048"/>
                </a:solidFill>
                <a:latin typeface="Calibri" panose="020F0502020204030204" pitchFamily="34" charset="0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256953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E04403"/>
          </a:solidFill>
          <a:ln>
            <a:noFill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aseline="0">
                <a:solidFill>
                  <a:srgbClr val="E04403"/>
                </a:solidFill>
                <a:latin typeface="Calibri" panose="020F0502020204030204" pitchFamily="34" charset="0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72143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FFD100"/>
          </a:solidFill>
          <a:ln>
            <a:noFill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tx1">
                    <a:lumMod val="50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7415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E02927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rgbClr val="58585A"/>
                </a:solidFill>
                <a:latin typeface="Calibri" panose="020F0502020204030204" pitchFamily="34" charset="0"/>
                <a:cs typeface="Georgia"/>
              </a:defRPr>
            </a:lvl1pPr>
            <a:lvl2pPr>
              <a:defRPr sz="2600" baseline="0">
                <a:solidFill>
                  <a:srgbClr val="58585A"/>
                </a:solidFill>
                <a:latin typeface="Calibri" panose="020F0502020204030204" pitchFamily="34" charset="0"/>
                <a:cs typeface="Georgia"/>
              </a:defRPr>
            </a:lvl2pPr>
            <a:lvl3pPr>
              <a:defRPr sz="2200" baseline="0">
                <a:solidFill>
                  <a:srgbClr val="58585A"/>
                </a:solidFill>
                <a:latin typeface="Calibri" panose="020F0502020204030204" pitchFamily="34" charset="0"/>
                <a:cs typeface="Georgia"/>
              </a:defRPr>
            </a:lvl3pPr>
            <a:lvl4pPr>
              <a:defRPr sz="1800" baseline="0">
                <a:solidFill>
                  <a:srgbClr val="58585A"/>
                </a:solidFill>
                <a:latin typeface="Calibri" panose="020F0502020204030204" pitchFamily="34" charset="0"/>
                <a:cs typeface="Georgia"/>
              </a:defRPr>
            </a:lvl4pPr>
            <a:lvl5pPr>
              <a:defRPr sz="1600" baseline="0">
                <a:solidFill>
                  <a:srgbClr val="58585A"/>
                </a:solidFill>
                <a:latin typeface="Calibri" panose="020F0502020204030204" pitchFamily="34" charset="0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321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960048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rgbClr val="58585A"/>
                </a:solidFill>
                <a:latin typeface="Calibri" panose="020F0502020204030204" pitchFamily="34" charset="0"/>
                <a:cs typeface="Georgia"/>
              </a:defRPr>
            </a:lvl1pPr>
            <a:lvl2pPr>
              <a:defRPr sz="2600" baseline="0">
                <a:solidFill>
                  <a:srgbClr val="58585A"/>
                </a:solidFill>
                <a:latin typeface="Calibri" panose="020F0502020204030204" pitchFamily="34" charset="0"/>
                <a:cs typeface="Georgia"/>
              </a:defRPr>
            </a:lvl2pPr>
            <a:lvl3pPr>
              <a:defRPr sz="2200" baseline="0">
                <a:solidFill>
                  <a:srgbClr val="58585A"/>
                </a:solidFill>
                <a:latin typeface="Calibri" panose="020F0502020204030204" pitchFamily="34" charset="0"/>
                <a:cs typeface="Georgia"/>
              </a:defRPr>
            </a:lvl3pPr>
            <a:lvl4pPr>
              <a:defRPr sz="1800" baseline="0">
                <a:solidFill>
                  <a:srgbClr val="58585A"/>
                </a:solidFill>
                <a:latin typeface="Calibri" panose="020F0502020204030204" pitchFamily="34" charset="0"/>
                <a:cs typeface="Georgia"/>
              </a:defRPr>
            </a:lvl4pPr>
            <a:lvl5pPr>
              <a:defRPr sz="1600" baseline="0">
                <a:solidFill>
                  <a:srgbClr val="58585A"/>
                </a:solidFill>
                <a:latin typeface="Calibri" panose="020F0502020204030204" pitchFamily="34" charset="0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7004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E04403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rgbClr val="58585A"/>
                </a:solidFill>
                <a:latin typeface="Calibri" panose="020F0502020204030204" pitchFamily="34" charset="0"/>
                <a:cs typeface="Georgia"/>
              </a:defRPr>
            </a:lvl1pPr>
            <a:lvl2pPr>
              <a:defRPr sz="2600" baseline="0">
                <a:solidFill>
                  <a:srgbClr val="58585A"/>
                </a:solidFill>
                <a:latin typeface="Calibri" panose="020F0502020204030204" pitchFamily="34" charset="0"/>
                <a:cs typeface="Georgia"/>
              </a:defRPr>
            </a:lvl2pPr>
            <a:lvl3pPr>
              <a:defRPr sz="2200" baseline="0">
                <a:solidFill>
                  <a:srgbClr val="58585A"/>
                </a:solidFill>
                <a:latin typeface="Calibri" panose="020F0502020204030204" pitchFamily="34" charset="0"/>
                <a:cs typeface="Georgia"/>
              </a:defRPr>
            </a:lvl3pPr>
            <a:lvl4pPr>
              <a:defRPr sz="1800" baseline="0">
                <a:solidFill>
                  <a:srgbClr val="58585A"/>
                </a:solidFill>
                <a:latin typeface="Calibri" panose="020F0502020204030204" pitchFamily="34" charset="0"/>
                <a:cs typeface="Georgia"/>
              </a:defRPr>
            </a:lvl4pPr>
            <a:lvl5pPr>
              <a:defRPr sz="1600" baseline="0">
                <a:solidFill>
                  <a:srgbClr val="58585A"/>
                </a:solidFill>
                <a:latin typeface="Calibri" panose="020F0502020204030204" pitchFamily="34" charset="0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9481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FFD100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tx1">
                    <a:lumMod val="50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rgbClr val="58585A"/>
                </a:solidFill>
                <a:latin typeface="Calibri" panose="020F0502020204030204" pitchFamily="34" charset="0"/>
                <a:cs typeface="Georgia"/>
              </a:defRPr>
            </a:lvl1pPr>
            <a:lvl2pPr>
              <a:defRPr sz="2600" baseline="0">
                <a:solidFill>
                  <a:srgbClr val="58585A"/>
                </a:solidFill>
                <a:latin typeface="Calibri" panose="020F0502020204030204" pitchFamily="34" charset="0"/>
                <a:cs typeface="Georgia"/>
              </a:defRPr>
            </a:lvl2pPr>
            <a:lvl3pPr>
              <a:defRPr sz="2200" baseline="0">
                <a:solidFill>
                  <a:srgbClr val="58585A"/>
                </a:solidFill>
                <a:latin typeface="Calibri" panose="020F0502020204030204" pitchFamily="34" charset="0"/>
                <a:cs typeface="Georgia"/>
              </a:defRPr>
            </a:lvl3pPr>
            <a:lvl4pPr>
              <a:defRPr sz="1800" baseline="0">
                <a:solidFill>
                  <a:srgbClr val="58585A"/>
                </a:solidFill>
                <a:latin typeface="Calibri" panose="020F0502020204030204" pitchFamily="34" charset="0"/>
                <a:cs typeface="Georgia"/>
              </a:defRPr>
            </a:lvl4pPr>
            <a:lvl5pPr>
              <a:defRPr sz="1600" baseline="0">
                <a:solidFill>
                  <a:srgbClr val="58585A"/>
                </a:solidFill>
                <a:latin typeface="Calibri" panose="020F0502020204030204" pitchFamily="34" charset="0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3598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646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9516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4577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86600" y="6477000"/>
            <a:ext cx="1600200" cy="1381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sk-SK" sz="900">
                <a:solidFill>
                  <a:srgbClr val="BCBDC0"/>
                </a:solidFill>
                <a:latin typeface="Arial Narrow" panose="020B0606020202030204" pitchFamily="34" charset="0"/>
              </a:rPr>
              <a:t>TITLE  |  </a:t>
            </a:r>
            <a:fld id="{75A59DD5-104D-4C7A-84DE-16C27F187336}" type="slidenum">
              <a:rPr lang="en-US" altLang="sk-SK" sz="900">
                <a:solidFill>
                  <a:srgbClr val="BCBDC0"/>
                </a:solidFill>
                <a:latin typeface="Arial Narrow" panose="020B060602020203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lang="en-US" altLang="sk-SK" sz="900">
                <a:solidFill>
                  <a:srgbClr val="BCBDC0"/>
                </a:solidFill>
                <a:latin typeface="Arial Narrow" panose="020B0606020202030204" pitchFamily="34" charset="0"/>
              </a:rPr>
              <a:t>  </a:t>
            </a:r>
            <a:endParaRPr lang="en-US" altLang="sk-SK" sz="900">
              <a:solidFill>
                <a:srgbClr val="958D85"/>
              </a:solidFill>
              <a:latin typeface="Arial Narrow" panose="020B0606020202030204" pitchFamily="34" charset="0"/>
            </a:endParaRPr>
          </a:p>
        </p:txBody>
      </p:sp>
      <p:pic>
        <p:nvPicPr>
          <p:cNvPr id="2051" name="Picture 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9116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84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6165850"/>
            <a:ext cx="1216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ázok 2">
            <a:extLst>
              <a:ext uri="{FF2B5EF4-FFF2-40B4-BE49-F238E27FC236}">
                <a16:creationId xmlns:a16="http://schemas.microsoft.com/office/drawing/2014/main" id="{49FE517D-351D-6CDE-B084-145C0F531C0F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5940152" y="260647"/>
            <a:ext cx="2844555" cy="291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195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3" r:id="rId6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CDBF76-23FB-0F0C-4E69-A2E6AAA93C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36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Rotary </a:t>
            </a:r>
            <a:r>
              <a:rPr lang="cs-CZ" sz="3600" b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District</a:t>
            </a:r>
            <a:r>
              <a:rPr lang="cs-CZ" sz="36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2240 </a:t>
            </a:r>
            <a:r>
              <a:rPr lang="cs-CZ" sz="3600" b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Alumni</a:t>
            </a:r>
            <a:r>
              <a:rPr lang="cs-CZ" sz="36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3600" b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Asociácia</a:t>
            </a:r>
            <a:endParaRPr lang="sk-SK" sz="3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A932632-82DA-73AF-4D02-5CBC2B978C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4638384"/>
            <a:ext cx="6400800" cy="950856"/>
          </a:xfrm>
        </p:spPr>
        <p:txBody>
          <a:bodyPr/>
          <a:lstStyle/>
          <a:p>
            <a:r>
              <a:rPr lang="sk-SK" b="1" dirty="0">
                <a:latin typeface="Arial" panose="020B0604020202020204" pitchFamily="34" charset="0"/>
                <a:cs typeface="Arial" panose="020B0604020202020204" pitchFamily="34" charset="0"/>
              </a:rPr>
              <a:t>PETS, Olomouc 2.3.2024</a:t>
            </a:r>
          </a:p>
          <a:p>
            <a:r>
              <a:rPr lang="sk-SK" b="1" dirty="0">
                <a:latin typeface="Arial" panose="020B0604020202020204" pitchFamily="34" charset="0"/>
                <a:cs typeface="Arial" panose="020B0604020202020204" pitchFamily="34" charset="0"/>
              </a:rPr>
              <a:t>Iveta Ferulíková, </a:t>
            </a:r>
            <a:r>
              <a:rPr lang="sk-SK" b="1" dirty="0" err="1">
                <a:latin typeface="Arial" panose="020B0604020202020204" pitchFamily="34" charset="0"/>
                <a:cs typeface="Arial" panose="020B0604020202020204" pitchFamily="34" charset="0"/>
              </a:rPr>
              <a:t>Alumni</a:t>
            </a:r>
            <a:r>
              <a:rPr lang="sk-SK" b="1" dirty="0">
                <a:latin typeface="Arial" panose="020B0604020202020204" pitchFamily="34" charset="0"/>
                <a:cs typeface="Arial" panose="020B0604020202020204" pitchFamily="34" charset="0"/>
              </a:rPr>
              <a:t> koordinátor D2240</a:t>
            </a:r>
          </a:p>
        </p:txBody>
      </p:sp>
    </p:spTree>
    <p:extLst>
      <p:ext uri="{BB962C8B-B14F-4D97-AF65-F5344CB8AC3E}">
        <p14:creationId xmlns:p14="http://schemas.microsoft.com/office/powerpoint/2010/main" val="1114173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8FEE4E-9551-ACF0-0207-05A390C60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b="1" cap="all" dirty="0" err="1">
                <a:latin typeface="Arial" panose="020B0604020202020204" pitchFamily="34" charset="0"/>
                <a:cs typeface="Arial" panose="020B0604020202020204" pitchFamily="34" charset="0"/>
              </a:rPr>
              <a:t>KTo</a:t>
            </a:r>
            <a:r>
              <a:rPr lang="cs-CZ" sz="4000" b="1" cap="all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cs-CZ" sz="4000" b="1" cap="all" dirty="0" err="1">
                <a:latin typeface="Arial" panose="020B0604020202020204" pitchFamily="34" charset="0"/>
                <a:cs typeface="Arial" panose="020B0604020202020204" pitchFamily="34" charset="0"/>
              </a:rPr>
              <a:t>alumni</a:t>
            </a:r>
            <a:endParaRPr lang="sk-SK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31E72A7-BF89-C690-0946-27683C7FD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176" y="1353381"/>
            <a:ext cx="4330824" cy="5018112"/>
          </a:xfrm>
        </p:spPr>
        <p:txBody>
          <a:bodyPr>
            <a:normAutofit/>
          </a:bodyPr>
          <a:lstStyle/>
          <a:p>
            <a:pPr defTabSz="914400">
              <a:defRPr/>
            </a:pPr>
            <a:endParaRPr lang="cs-CZ" altLang="cs-CZ" b="0" u="sng" kern="0" dirty="0"/>
          </a:p>
          <a:p>
            <a:r>
              <a:rPr lang="sk-SK" sz="2400" b="1" dirty="0">
                <a:solidFill>
                  <a:srgbClr val="002D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Absolventi programov </a:t>
            </a:r>
            <a:r>
              <a:rPr lang="sk-SK" sz="2400" b="1" dirty="0" err="1">
                <a:solidFill>
                  <a:srgbClr val="002D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Interact</a:t>
            </a:r>
            <a:r>
              <a:rPr lang="sk-SK" sz="2400" b="1" dirty="0">
                <a:solidFill>
                  <a:srgbClr val="002D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k-SK" sz="2400" b="1" dirty="0" err="1">
                <a:solidFill>
                  <a:srgbClr val="002D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Rotaract</a:t>
            </a:r>
            <a:r>
              <a:rPr lang="sk-SK" sz="2400" b="1" dirty="0">
                <a:solidFill>
                  <a:srgbClr val="002D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RYLA,  </a:t>
            </a:r>
            <a:r>
              <a:rPr lang="sk-SK" sz="2400" b="1" dirty="0" err="1">
                <a:solidFill>
                  <a:srgbClr val="002D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Rotary</a:t>
            </a:r>
            <a:r>
              <a:rPr lang="sk-SK" sz="2400" b="1" dirty="0">
                <a:solidFill>
                  <a:srgbClr val="002D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400" b="1" dirty="0" err="1">
                <a:solidFill>
                  <a:srgbClr val="002D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Youth</a:t>
            </a:r>
            <a:r>
              <a:rPr lang="sk-SK" sz="2400" b="1" dirty="0">
                <a:solidFill>
                  <a:srgbClr val="002D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Exchange, </a:t>
            </a:r>
            <a:r>
              <a:rPr lang="sk-SK" sz="2400" b="1" dirty="0" err="1">
                <a:solidFill>
                  <a:srgbClr val="002D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Rotary</a:t>
            </a:r>
            <a:r>
              <a:rPr lang="sk-SK" sz="2400" b="1" dirty="0">
                <a:solidFill>
                  <a:srgbClr val="002D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400" b="1" dirty="0" err="1">
                <a:solidFill>
                  <a:srgbClr val="002D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Scholarship</a:t>
            </a:r>
            <a:r>
              <a:rPr lang="sk-SK" sz="2400" b="1" dirty="0">
                <a:solidFill>
                  <a:srgbClr val="002D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k-SK" sz="2400" b="1" dirty="0" err="1">
                <a:solidFill>
                  <a:srgbClr val="002D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Rotary</a:t>
            </a:r>
            <a:r>
              <a:rPr lang="sk-SK" sz="2400" b="1" dirty="0">
                <a:solidFill>
                  <a:srgbClr val="002D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Peace </a:t>
            </a:r>
            <a:r>
              <a:rPr lang="sk-SK" sz="2400" b="1" dirty="0" err="1">
                <a:solidFill>
                  <a:srgbClr val="002D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Fellowships</a:t>
            </a:r>
            <a:endParaRPr lang="sk-SK" sz="2400" b="1" dirty="0">
              <a:solidFill>
                <a:srgbClr val="002D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36A1A4A3-5EAE-BFF4-26EE-23029362A1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01" r="21559" b="-1"/>
          <a:stretch/>
        </p:blipFill>
        <p:spPr>
          <a:xfrm>
            <a:off x="4932040" y="1599456"/>
            <a:ext cx="4038600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08009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132766-4532-2C48-2B9C-82B28CBB41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24E9CC4-2832-7C1F-F3B6-788843865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1"/>
            <a:ext cx="7859216" cy="4154016"/>
          </a:xfrm>
        </p:spPr>
        <p:txBody>
          <a:bodyPr/>
          <a:lstStyle/>
          <a:p>
            <a:pPr algn="just">
              <a:lnSpc>
                <a:spcPct val="107000"/>
              </a:lnSpc>
            </a:pPr>
            <a:r>
              <a:rPr lang="sk-SK" sz="2400" b="1" dirty="0">
                <a:solidFill>
                  <a:srgbClr val="1745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Vytvoriť a udržiavať spoločné puto</a:t>
            </a:r>
          </a:p>
          <a:p>
            <a:pPr algn="just">
              <a:lnSpc>
                <a:spcPct val="107000"/>
              </a:lnSpc>
            </a:pPr>
            <a:r>
              <a:rPr lang="sk-SK" sz="2400" b="1" dirty="0">
                <a:solidFill>
                  <a:srgbClr val="1745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Umožniť kontakt medzi absolventmi a </a:t>
            </a:r>
            <a:r>
              <a:rPr lang="sk-SK" sz="2400" b="1" dirty="0" err="1">
                <a:solidFill>
                  <a:srgbClr val="1745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rotariánmi</a:t>
            </a:r>
            <a:endParaRPr lang="sk-SK" sz="2400" b="1" dirty="0">
              <a:solidFill>
                <a:srgbClr val="1745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k-SK" sz="2400" b="1" dirty="0">
                <a:solidFill>
                  <a:srgbClr val="1745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Poskytnúť absolventom príležitosti na zapojenie sa do služby </a:t>
            </a:r>
            <a:r>
              <a:rPr lang="sk-SK" sz="2400" b="1" dirty="0" err="1">
                <a:solidFill>
                  <a:srgbClr val="1745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Rotary</a:t>
            </a:r>
            <a:endParaRPr lang="sk-SK" sz="2400" b="1" dirty="0">
              <a:solidFill>
                <a:srgbClr val="1745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sz="2400" b="1" dirty="0">
                <a:solidFill>
                  <a:srgbClr val="1745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Uľahčiť členstvo absolventov v </a:t>
            </a:r>
            <a:r>
              <a:rPr lang="sk-SK" sz="2400" b="1" dirty="0" err="1">
                <a:solidFill>
                  <a:srgbClr val="1745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Rotary</a:t>
            </a:r>
            <a:r>
              <a:rPr lang="sk-SK" sz="2400" b="1" dirty="0">
                <a:solidFill>
                  <a:srgbClr val="1745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sk-SK" sz="2400" b="1" dirty="0" err="1">
                <a:solidFill>
                  <a:srgbClr val="1745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Rotaracte</a:t>
            </a:r>
            <a:endParaRPr lang="sk-SK" sz="2400" b="1" dirty="0">
              <a:solidFill>
                <a:srgbClr val="1745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sz="2400" b="1" dirty="0">
                <a:solidFill>
                  <a:srgbClr val="1745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Zostať v aktívom spojení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59726E2C-3EBF-49CF-946C-1B00FBAA2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 dirty="0">
                <a:latin typeface="Arial" panose="020B0604020202020204" pitchFamily="34" charset="0"/>
                <a:cs typeface="Arial" panose="020B0604020202020204" pitchFamily="34" charset="0"/>
              </a:rPr>
              <a:t>UČEL ALUMNI 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05C2F047-842A-1602-A229-B824564693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3761376"/>
            <a:ext cx="3469974" cy="309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111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A7514B5-3DBA-E74F-A4D8-994F979958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6BEA24-B2F6-308B-C7FD-B54534E59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457200"/>
            <a:ext cx="8604448" cy="533400"/>
          </a:xfrm>
        </p:spPr>
        <p:txBody>
          <a:bodyPr/>
          <a:lstStyle/>
          <a:p>
            <a:r>
              <a:rPr lang="cs-CZ" sz="4000" b="1" cap="all" dirty="0" err="1">
                <a:latin typeface="Arial" panose="020B0604020202020204" pitchFamily="34" charset="0"/>
                <a:cs typeface="Arial" panose="020B0604020202020204" pitchFamily="34" charset="0"/>
              </a:rPr>
              <a:t>Alumni</a:t>
            </a:r>
            <a:r>
              <a:rPr lang="cs-CZ" sz="4000" b="1" cap="all" dirty="0">
                <a:latin typeface="Arial" panose="020B0604020202020204" pitchFamily="34" charset="0"/>
                <a:cs typeface="Arial" panose="020B0604020202020204" pitchFamily="34" charset="0"/>
              </a:rPr>
              <a:t> v D2240</a:t>
            </a:r>
            <a:endParaRPr lang="sk-SK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7D5A471-4D40-D93C-43E0-E0C3854ED5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defTabSz="914400">
              <a:buNone/>
              <a:defRPr/>
            </a:pPr>
            <a:endParaRPr lang="cs-CZ" altLang="cs-CZ" sz="2800" b="0" u="sng" kern="0" dirty="0">
              <a:solidFill>
                <a:srgbClr val="000000"/>
              </a:solidFill>
            </a:endParaRPr>
          </a:p>
          <a:p>
            <a:r>
              <a:rPr lang="cs-CZ" sz="2400" b="1" dirty="0">
                <a:solidFill>
                  <a:srgbClr val="002D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ROTARY ALUMNI DISTRIKT 2240 </a:t>
            </a:r>
            <a:r>
              <a:rPr lang="cs-CZ" sz="2400" b="1" dirty="0" err="1">
                <a:solidFill>
                  <a:srgbClr val="002D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zapísaný</a:t>
            </a:r>
            <a:r>
              <a:rPr lang="cs-CZ" sz="2400" b="1" dirty="0">
                <a:solidFill>
                  <a:srgbClr val="002D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solidFill>
                  <a:srgbClr val="002D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spolok</a:t>
            </a:r>
            <a:endParaRPr lang="cs-CZ" sz="2400" b="1" dirty="0">
              <a:solidFill>
                <a:srgbClr val="002D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b="1" dirty="0">
                <a:solidFill>
                  <a:srgbClr val="002D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Založený 20.9.2016</a:t>
            </a:r>
          </a:p>
          <a:p>
            <a:r>
              <a:rPr lang="cs-CZ" sz="2400" b="1" dirty="0">
                <a:solidFill>
                  <a:srgbClr val="002D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Charter RI </a:t>
            </a:r>
            <a:r>
              <a:rPr lang="cs-CZ" sz="2400" b="1" dirty="0" err="1">
                <a:solidFill>
                  <a:srgbClr val="002D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udelený</a:t>
            </a:r>
            <a:r>
              <a:rPr lang="cs-CZ" sz="2400" b="1" dirty="0">
                <a:solidFill>
                  <a:srgbClr val="002D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 máji 2017</a:t>
            </a:r>
          </a:p>
          <a:p>
            <a:r>
              <a:rPr lang="cs-CZ" sz="2400" b="1" dirty="0" err="1">
                <a:solidFill>
                  <a:srgbClr val="002D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Prerušenie</a:t>
            </a:r>
            <a:r>
              <a:rPr lang="cs-CZ" sz="2400" b="1" dirty="0">
                <a:solidFill>
                  <a:srgbClr val="002D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činnosti </a:t>
            </a:r>
            <a:r>
              <a:rPr lang="cs-CZ" sz="2400" b="1" dirty="0" err="1">
                <a:solidFill>
                  <a:srgbClr val="002D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vynútené</a:t>
            </a:r>
            <a:r>
              <a:rPr lang="cs-CZ" sz="2400" b="1" dirty="0">
                <a:solidFill>
                  <a:srgbClr val="002D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solidFill>
                  <a:srgbClr val="002D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pandémiou</a:t>
            </a:r>
            <a:endParaRPr lang="cs-CZ" sz="2400" b="1" dirty="0">
              <a:solidFill>
                <a:srgbClr val="002D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k-SK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k-SK" sz="2400" b="1" dirty="0">
                <a:solidFill>
                  <a:srgbClr val="FF0000"/>
                </a:solidFill>
                <a:latin typeface="+mn-lt"/>
                <a:ea typeface="Arial" panose="020B0604020202020204" pitchFamily="34" charset="0"/>
              </a:rPr>
              <a:t>.... </a:t>
            </a:r>
            <a:r>
              <a:rPr lang="sk-SK" sz="24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Čo ďalej?</a:t>
            </a:r>
            <a:endParaRPr lang="sk-SK" sz="24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0D2B558-3771-F8B0-9EAF-5FEDB34E1A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143" y="3821059"/>
            <a:ext cx="3248067" cy="30369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296835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E9970B-7CEC-0C84-AC9A-318881CD21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F5AFB7-4F45-D592-44C5-5BBF98AD5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b="1" cap="all" dirty="0" err="1"/>
              <a:t>Oživenie</a:t>
            </a:r>
            <a:r>
              <a:rPr lang="cs-CZ" sz="4000" b="1" cap="all" dirty="0"/>
              <a:t> činnosti </a:t>
            </a:r>
            <a:r>
              <a:rPr lang="cs-CZ" sz="4000" b="1" cap="all" dirty="0" err="1"/>
              <a:t>alumni</a:t>
            </a:r>
            <a:endParaRPr lang="sk-SK" sz="40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CFD8935-B168-00D4-2E02-829E297DA6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defTabSz="914400">
              <a:lnSpc>
                <a:spcPct val="90000"/>
              </a:lnSpc>
              <a:buNone/>
              <a:defRPr/>
            </a:pPr>
            <a:endParaRPr lang="cs-CZ" altLang="cs-CZ" sz="2400" b="1" u="sng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sk-SK" sz="2400" b="1" dirty="0">
                <a:solidFill>
                  <a:srgbClr val="1745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Oslovenie dosiaľ cca 650 historických kontaktov</a:t>
            </a:r>
          </a:p>
          <a:p>
            <a:pPr>
              <a:lnSpc>
                <a:spcPct val="90000"/>
              </a:lnSpc>
            </a:pPr>
            <a:r>
              <a:rPr lang="sk-SK" sz="2400" b="1" dirty="0">
                <a:solidFill>
                  <a:srgbClr val="1745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Viac ako 200 nedoručiteľných emailov</a:t>
            </a:r>
          </a:p>
          <a:p>
            <a:pPr>
              <a:lnSpc>
                <a:spcPct val="90000"/>
              </a:lnSpc>
            </a:pPr>
            <a:r>
              <a:rPr lang="sk-SK" sz="2400" b="1" dirty="0">
                <a:solidFill>
                  <a:srgbClr val="1745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Viac ako 400 bez odozvy</a:t>
            </a:r>
          </a:p>
          <a:p>
            <a:pPr marL="0" indent="0">
              <a:lnSpc>
                <a:spcPct val="90000"/>
              </a:lnSpc>
              <a:buNone/>
            </a:pPr>
            <a:endParaRPr lang="sk-SK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sk-SK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sk-SK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pozitívnych odpovedí!</a:t>
            </a:r>
          </a:p>
        </p:txBody>
      </p:sp>
      <p:pic>
        <p:nvPicPr>
          <p:cNvPr id="6" name="Obrázek 5" descr="Obsah obrázku řada/pruh, symbol, trojúhelník, Obdélník&#10;&#10;Popis byl vytvořen automaticky">
            <a:extLst>
              <a:ext uri="{FF2B5EF4-FFF2-40B4-BE49-F238E27FC236}">
                <a16:creationId xmlns:a16="http://schemas.microsoft.com/office/drawing/2014/main" id="{5D519955-0FA5-E02B-4A01-C7EBAD6334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2780928"/>
            <a:ext cx="4038600" cy="38838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0462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A2DECA-FF00-2017-F352-FA1E058983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6837F2-8F77-9D52-172A-99F6243B2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 cap="all" dirty="0" err="1">
                <a:latin typeface="Arial" panose="020B0604020202020204" pitchFamily="34" charset="0"/>
                <a:cs typeface="Arial" panose="020B0604020202020204" pitchFamily="34" charset="0"/>
              </a:rPr>
              <a:t>ako</a:t>
            </a:r>
            <a:r>
              <a:rPr lang="cs-CZ" sz="4000" b="1" cap="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4000" b="1" cap="all" dirty="0" err="1">
                <a:latin typeface="Arial" panose="020B0604020202020204" pitchFamily="34" charset="0"/>
                <a:cs typeface="Arial" panose="020B0604020202020204" pitchFamily="34" charset="0"/>
              </a:rPr>
              <a:t>Ďalej</a:t>
            </a:r>
            <a:r>
              <a:rPr lang="cs-CZ" sz="4000" b="1" cap="all" dirty="0"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sk-SK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E807B72-E966-AB63-4E3C-1D9B22B180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defTabSz="914400">
              <a:buNone/>
              <a:defRPr/>
            </a:pPr>
            <a:endParaRPr lang="cs-CZ" altLang="cs-CZ" sz="2800" b="0" u="sng" kern="0" dirty="0">
              <a:solidFill>
                <a:srgbClr val="000000"/>
              </a:solidFill>
            </a:endParaRPr>
          </a:p>
          <a:p>
            <a:r>
              <a:rPr lang="sk-SK" sz="2400" b="1" dirty="0">
                <a:solidFill>
                  <a:srgbClr val="1745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Pokračujeme v komunikácii oslovením ďalších stoviek kontaktov</a:t>
            </a:r>
          </a:p>
          <a:p>
            <a:r>
              <a:rPr lang="sk-SK" sz="2400" b="1" dirty="0">
                <a:solidFill>
                  <a:srgbClr val="1745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Pripravujem online „Happy </a:t>
            </a:r>
            <a:r>
              <a:rPr lang="sk-SK" sz="2400" b="1" dirty="0" err="1">
                <a:solidFill>
                  <a:srgbClr val="1745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Hour</a:t>
            </a:r>
            <a:r>
              <a:rPr lang="sk-SK" sz="2400" b="1" dirty="0">
                <a:solidFill>
                  <a:srgbClr val="1745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400" b="1" dirty="0" err="1">
                <a:solidFill>
                  <a:srgbClr val="1745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meeting</a:t>
            </a:r>
            <a:r>
              <a:rPr lang="sk-SK" sz="2400" b="1" dirty="0">
                <a:solidFill>
                  <a:srgbClr val="1745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 s doteraz aktivizovanými členmi</a:t>
            </a:r>
          </a:p>
          <a:p>
            <a:r>
              <a:rPr lang="sk-SK" sz="2400" b="1" dirty="0">
                <a:solidFill>
                  <a:srgbClr val="1745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Spoločné stretnutie počas Dištriktovej konferencie v Bratislave</a:t>
            </a:r>
          </a:p>
        </p:txBody>
      </p:sp>
    </p:spTree>
    <p:extLst>
      <p:ext uri="{BB962C8B-B14F-4D97-AF65-F5344CB8AC3E}">
        <p14:creationId xmlns:p14="http://schemas.microsoft.com/office/powerpoint/2010/main" val="1440838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88E8DD-D748-2CA6-44F3-A3DCC100A3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0700DE-5CD1-315B-3EF7-E3F519BA1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 cap="all" dirty="0" err="1"/>
              <a:t>Potrebné</a:t>
            </a:r>
            <a:r>
              <a:rPr lang="cs-CZ" sz="4000" b="1" cap="all" dirty="0"/>
              <a:t> kroky</a:t>
            </a:r>
            <a:endParaRPr lang="sk-SK" sz="40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574EC77-87F8-CBFE-1FB2-E0C1D02157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914400">
              <a:defRPr/>
            </a:pPr>
            <a:endParaRPr lang="cs-CZ" altLang="cs-CZ" sz="2800" b="0" u="sng" kern="0" dirty="0">
              <a:solidFill>
                <a:srgbClr val="000000"/>
              </a:solidFill>
            </a:endParaRPr>
          </a:p>
          <a:p>
            <a:r>
              <a:rPr lang="sk-SK" sz="2400" b="1" dirty="0">
                <a:solidFill>
                  <a:srgbClr val="1745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Aktualizácia Stanov Rotary </a:t>
            </a:r>
            <a:r>
              <a:rPr lang="sk-SK" sz="2400" b="1" dirty="0" err="1">
                <a:solidFill>
                  <a:srgbClr val="1745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Alumni</a:t>
            </a:r>
            <a:r>
              <a:rPr lang="sk-SK" sz="2400" b="1" dirty="0">
                <a:solidFill>
                  <a:srgbClr val="1745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400" b="1" dirty="0" err="1">
                <a:solidFill>
                  <a:srgbClr val="1745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Distrikt</a:t>
            </a:r>
            <a:r>
              <a:rPr lang="sk-SK" sz="2400" b="1" dirty="0">
                <a:solidFill>
                  <a:srgbClr val="1745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2240</a:t>
            </a:r>
          </a:p>
          <a:p>
            <a:r>
              <a:rPr lang="sk-SK" sz="2400" b="1" dirty="0">
                <a:solidFill>
                  <a:srgbClr val="1745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Menovanie nových členov predstavenstva</a:t>
            </a:r>
          </a:p>
          <a:p>
            <a:r>
              <a:rPr lang="sk-SK" sz="2400" b="1" dirty="0">
                <a:solidFill>
                  <a:srgbClr val="1745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Konsolidácia účtovníctva</a:t>
            </a:r>
          </a:p>
          <a:p>
            <a:r>
              <a:rPr lang="sk-SK" sz="2400" b="1" dirty="0">
                <a:solidFill>
                  <a:srgbClr val="1745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Etablovanie </a:t>
            </a:r>
            <a:r>
              <a:rPr lang="sk-SK" sz="2400" b="1" dirty="0" err="1">
                <a:solidFill>
                  <a:srgbClr val="1745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Rotex</a:t>
            </a:r>
            <a:r>
              <a:rPr lang="sk-SK" sz="2400" b="1" dirty="0">
                <a:solidFill>
                  <a:srgbClr val="1745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ako významnej súčasti a hlavnej zložky </a:t>
            </a:r>
            <a:r>
              <a:rPr lang="sk-SK" sz="2400" b="1" dirty="0" err="1">
                <a:solidFill>
                  <a:srgbClr val="1745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alumni</a:t>
            </a:r>
            <a:endParaRPr lang="sk-SK" sz="2400" b="1" dirty="0">
              <a:solidFill>
                <a:srgbClr val="1745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256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2277F0-A3AC-B36E-63D2-8E45AA7CA9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1B2436-1881-1570-3682-E06019D89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b="1" cap="all" dirty="0" err="1"/>
              <a:t>Vízia</a:t>
            </a:r>
            <a:r>
              <a:rPr lang="cs-CZ" sz="4000" b="1" cap="all" dirty="0"/>
              <a:t> - </a:t>
            </a:r>
            <a:r>
              <a:rPr lang="cs-CZ" sz="4000" b="1" cap="all" dirty="0" err="1"/>
              <a:t>appel</a:t>
            </a:r>
            <a:endParaRPr lang="sk-SK" sz="40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6E05978-6DD7-0713-EA4A-3787178B2B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sk-SK" sz="2400" b="1" dirty="0">
              <a:solidFill>
                <a:srgbClr val="17458F"/>
              </a:solidFill>
            </a:endParaRPr>
          </a:p>
          <a:p>
            <a:pPr>
              <a:lnSpc>
                <a:spcPct val="90000"/>
              </a:lnSpc>
            </a:pPr>
            <a:r>
              <a:rPr lang="sk-SK" sz="2400" b="1" dirty="0">
                <a:solidFill>
                  <a:srgbClr val="1745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Vytváranie platforiem na spoluprácu a integráciu </a:t>
            </a:r>
            <a:r>
              <a:rPr lang="sk-SK" sz="2400" b="1" dirty="0" err="1">
                <a:solidFill>
                  <a:srgbClr val="1745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alumni</a:t>
            </a:r>
            <a:r>
              <a:rPr lang="sk-SK" sz="2400" b="1" dirty="0">
                <a:solidFill>
                  <a:srgbClr val="1745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aktivít na dištriktovej i klubovej úrovni</a:t>
            </a:r>
          </a:p>
          <a:p>
            <a:pPr marL="0" indent="0">
              <a:lnSpc>
                <a:spcPct val="90000"/>
              </a:lnSpc>
              <a:buNone/>
            </a:pPr>
            <a:endParaRPr lang="sk-SK" sz="2400" b="1" dirty="0">
              <a:solidFill>
                <a:srgbClr val="1745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sk-SK" sz="2400" b="1" dirty="0">
                <a:solidFill>
                  <a:srgbClr val="1745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Akceptácia </a:t>
            </a:r>
            <a:r>
              <a:rPr lang="sk-SK" sz="2400" b="1" dirty="0" err="1">
                <a:solidFill>
                  <a:srgbClr val="1745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alumni</a:t>
            </a:r>
            <a:r>
              <a:rPr lang="sk-SK" sz="2400" b="1" dirty="0">
                <a:solidFill>
                  <a:srgbClr val="1745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ako cennej a významnej zložky našej </a:t>
            </a:r>
            <a:r>
              <a:rPr lang="sk-SK" sz="2400" b="1" dirty="0" err="1">
                <a:solidFill>
                  <a:srgbClr val="1745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Rotary</a:t>
            </a:r>
            <a:r>
              <a:rPr lang="sk-SK" sz="2400" b="1" dirty="0">
                <a:solidFill>
                  <a:srgbClr val="1745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služby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CA73AB2-8C18-410C-B99A-2DA8A57F3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1854" y="3861048"/>
            <a:ext cx="3892145" cy="29969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46191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3CBBD5-D88E-A93E-A877-C69BC24FAD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>
            <a:extLst>
              <a:ext uri="{FF2B5EF4-FFF2-40B4-BE49-F238E27FC236}">
                <a16:creationId xmlns:a16="http://schemas.microsoft.com/office/drawing/2014/main" id="{523EF0D3-2981-FDB5-D91C-427D585B3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35DFD29-A85D-85A7-3F06-8FC5F1909A5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219200"/>
            <a:ext cx="8229600" cy="4525963"/>
          </a:xfrm>
          <a:prstGeom prst="rect">
            <a:avLst/>
          </a:prstGeom>
        </p:spPr>
        <p:txBody>
          <a:bodyPr/>
          <a:lstStyle/>
          <a:p>
            <a:pPr defTabSz="914400">
              <a:defRPr/>
            </a:pPr>
            <a:endParaRPr lang="cs-CZ" altLang="cs-CZ" sz="2800" b="0" u="sng" kern="0" dirty="0">
              <a:solidFill>
                <a:srgbClr val="000000"/>
              </a:solidFill>
            </a:endParaRPr>
          </a:p>
          <a:p>
            <a:pPr defTabSz="914400">
              <a:defRPr/>
            </a:pPr>
            <a:endParaRPr lang="cs-CZ" altLang="cs-CZ" sz="2800" b="0" u="sng" kern="0" dirty="0">
              <a:solidFill>
                <a:srgbClr val="000000"/>
              </a:solidFill>
            </a:endParaRP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C2F06110-F6C3-AD4A-61BE-004FECD557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638800"/>
            <a:ext cx="1121337" cy="1191630"/>
          </a:xfrm>
          <a:prstGeom prst="rect">
            <a:avLst/>
          </a:prstGeom>
        </p:spPr>
      </p:pic>
      <p:sp>
        <p:nvSpPr>
          <p:cNvPr id="7" name="BlokTextu 6">
            <a:extLst>
              <a:ext uri="{FF2B5EF4-FFF2-40B4-BE49-F238E27FC236}">
                <a16:creationId xmlns:a16="http://schemas.microsoft.com/office/drawing/2014/main" id="{A8AACAE6-D979-321F-A03E-3FC6529676B0}"/>
              </a:ext>
            </a:extLst>
          </p:cNvPr>
          <p:cNvSpPr txBox="1"/>
          <p:nvPr/>
        </p:nvSpPr>
        <p:spPr>
          <a:xfrm>
            <a:off x="1475656" y="1844824"/>
            <a:ext cx="58857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b="1" dirty="0">
                <a:solidFill>
                  <a:srgbClr val="FF0000"/>
                </a:solidFill>
              </a:rPr>
              <a:t>Ďakujem Vám za pozornosť!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2EBD9DB-CE88-54D9-F7DD-011EC5594B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2890357"/>
            <a:ext cx="4608511" cy="288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70581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mmunications_white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Rotary-NewBrand_Pallette">
    <a:dk1>
      <a:srgbClr val="958D85"/>
    </a:dk1>
    <a:lt1>
      <a:sysClr val="window" lastClr="FFFFFF"/>
    </a:lt1>
    <a:dk2>
      <a:srgbClr val="00246C"/>
    </a:dk2>
    <a:lt2>
      <a:srgbClr val="E6E5D8"/>
    </a:lt2>
    <a:accent1>
      <a:srgbClr val="01B4E7"/>
    </a:accent1>
    <a:accent2>
      <a:srgbClr val="FEBD11"/>
    </a:accent2>
    <a:accent3>
      <a:srgbClr val="009999"/>
    </a:accent3>
    <a:accent4>
      <a:srgbClr val="872175"/>
    </a:accent4>
    <a:accent5>
      <a:srgbClr val="D91B5C"/>
    </a:accent5>
    <a:accent6>
      <a:srgbClr val="FF7600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202</Words>
  <Application>Microsoft Office PowerPoint</Application>
  <PresentationFormat>Předvádění na obrazovce (4:3)</PresentationFormat>
  <Paragraphs>47</Paragraphs>
  <Slides>9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9</vt:i4>
      </vt:variant>
    </vt:vector>
  </HeadingPairs>
  <TitlesOfParts>
    <vt:vector size="15" baseType="lpstr">
      <vt:lpstr>Arial</vt:lpstr>
      <vt:lpstr>Arial Narrow</vt:lpstr>
      <vt:lpstr>Calibri</vt:lpstr>
      <vt:lpstr>Georgia</vt:lpstr>
      <vt:lpstr>Custom Design</vt:lpstr>
      <vt:lpstr>Communications_white</vt:lpstr>
      <vt:lpstr>Rotary District 2240 Alumni Asociácia</vt:lpstr>
      <vt:lpstr>KTo je alumni</vt:lpstr>
      <vt:lpstr>UČEL ALUMNI </vt:lpstr>
      <vt:lpstr>Alumni v D2240</vt:lpstr>
      <vt:lpstr>Oživenie činnosti alumni</vt:lpstr>
      <vt:lpstr>ako Ďalej ?</vt:lpstr>
      <vt:lpstr>Potrebné kroky</vt:lpstr>
      <vt:lpstr>Vízia - appel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Windows User</dc:creator>
  <cp:lastModifiedBy>Ota Kovář</cp:lastModifiedBy>
  <cp:revision>21</cp:revision>
  <dcterms:created xsi:type="dcterms:W3CDTF">2016-12-16T16:39:14Z</dcterms:created>
  <dcterms:modified xsi:type="dcterms:W3CDTF">2024-02-27T15:17:36Z</dcterms:modified>
</cp:coreProperties>
</file>