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700" r:id="rId1"/>
    <p:sldMasterId id="2147483664" r:id="rId2"/>
    <p:sldMasterId id="2147483688" r:id="rId3"/>
  </p:sldMasterIdLst>
  <p:notesMasterIdLst>
    <p:notesMasterId r:id="rId43"/>
  </p:notesMasterIdLst>
  <p:handoutMasterIdLst>
    <p:handoutMasterId r:id="rId44"/>
  </p:handoutMasterIdLst>
  <p:sldIdLst>
    <p:sldId id="506" r:id="rId4"/>
    <p:sldId id="478" r:id="rId5"/>
    <p:sldId id="465" r:id="rId6"/>
    <p:sldId id="466" r:id="rId7"/>
    <p:sldId id="512" r:id="rId8"/>
    <p:sldId id="523" r:id="rId9"/>
    <p:sldId id="467" r:id="rId10"/>
    <p:sldId id="524" r:id="rId11"/>
    <p:sldId id="521" r:id="rId12"/>
    <p:sldId id="520" r:id="rId13"/>
    <p:sldId id="522" r:id="rId14"/>
    <p:sldId id="468" r:id="rId15"/>
    <p:sldId id="471" r:id="rId16"/>
    <p:sldId id="469" r:id="rId17"/>
    <p:sldId id="470" r:id="rId18"/>
    <p:sldId id="490" r:id="rId19"/>
    <p:sldId id="513" r:id="rId20"/>
    <p:sldId id="515" r:id="rId21"/>
    <p:sldId id="525" r:id="rId22"/>
    <p:sldId id="519" r:id="rId23"/>
    <p:sldId id="518" r:id="rId24"/>
    <p:sldId id="516" r:id="rId25"/>
    <p:sldId id="473" r:id="rId26"/>
    <p:sldId id="474" r:id="rId27"/>
    <p:sldId id="479" r:id="rId28"/>
    <p:sldId id="475" r:id="rId29"/>
    <p:sldId id="480" r:id="rId30"/>
    <p:sldId id="491" r:id="rId31"/>
    <p:sldId id="497" r:id="rId32"/>
    <p:sldId id="530" r:id="rId33"/>
    <p:sldId id="494" r:id="rId34"/>
    <p:sldId id="529" r:id="rId35"/>
    <p:sldId id="495" r:id="rId36"/>
    <p:sldId id="498" r:id="rId37"/>
    <p:sldId id="496" r:id="rId38"/>
    <p:sldId id="528" r:id="rId39"/>
    <p:sldId id="527" r:id="rId40"/>
    <p:sldId id="509" r:id="rId41"/>
    <p:sldId id="511" r:id="rId42"/>
  </p:sldIdLst>
  <p:sldSz cx="9144000" cy="5143500" type="screen16x9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4" autoAdjust="0"/>
  </p:normalViewPr>
  <p:slideViewPr>
    <p:cSldViewPr>
      <p:cViewPr varScale="1">
        <p:scale>
          <a:sx n="152" d="100"/>
          <a:sy n="152" d="100"/>
        </p:scale>
        <p:origin x="504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8856600-B160-160C-0D91-E354C030AA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259C933-E2D0-FB29-67D6-FB2511C4CBD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CD811FB8-EFF1-87CA-DA9B-E9BCC4FC620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C61BE0E0-179B-3720-2840-7CB0BB8AE08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smtClean="0">
                <a:ea typeface="ヒラギノ角ゴ Pro W3" charset="-128"/>
              </a:defRPr>
            </a:lvl1pPr>
          </a:lstStyle>
          <a:p>
            <a:pPr>
              <a:defRPr/>
            </a:pPr>
            <a:fld id="{E6549366-F9AE-5447-BC04-929B38B8D1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D67B69C-B87C-9754-692F-5A0AC167FB5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8190724-CB6B-3015-8D69-56A00EF6B34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8745CF9E-4EF1-EC0C-A936-E8F4E6FA269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03FC673F-4494-5054-4E75-B88630AEB03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9DD3AF1-D2BB-40B4-9F38-F68AB80CE12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41A55E4D-13F8-CAD3-8742-35C2C5DE0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smtClean="0">
                <a:ea typeface="ヒラギノ角ゴ Pro W3" charset="-128"/>
              </a:defRPr>
            </a:lvl1pPr>
          </a:lstStyle>
          <a:p>
            <a:pPr>
              <a:defRPr/>
            </a:pPr>
            <a:fld id="{9AB13C79-6082-DA46-8ADE-823C143965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MS PGothic" panose="020B0600070205080204" pitchFamily="34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>
            <a:extLst>
              <a:ext uri="{FF2B5EF4-FFF2-40B4-BE49-F238E27FC236}">
                <a16:creationId xmlns:a16="http://schemas.microsoft.com/office/drawing/2014/main" id="{4312CF77-CB8F-19CD-F1A4-C9E8DAE45A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Zástupný symbol pro poznámky 2">
            <a:extLst>
              <a:ext uri="{FF2B5EF4-FFF2-40B4-BE49-F238E27FC236}">
                <a16:creationId xmlns:a16="http://schemas.microsoft.com/office/drawing/2014/main" id="{AD19BAFB-0A54-AA81-3F5A-79146CD97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>
              <a:latin typeface="Arial" panose="020B0604020202020204" pitchFamily="34" charset="0"/>
              <a:cs typeface="ヒラギノ角ゴ Pro W3" charset="-128"/>
            </a:endParaRPr>
          </a:p>
        </p:txBody>
      </p:sp>
      <p:sp>
        <p:nvSpPr>
          <p:cNvPr id="51204" name="Zástupný symbol pro číslo snímku 3">
            <a:extLst>
              <a:ext uri="{FF2B5EF4-FFF2-40B4-BE49-F238E27FC236}">
                <a16:creationId xmlns:a16="http://schemas.microsoft.com/office/drawing/2014/main" id="{030EA258-989C-1A94-B738-197D97F32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77C55BE-D58F-2244-A123-C43AAD32A0FC}" type="slidenum">
              <a:rPr lang="en-US" altLang="en-US" sz="1200">
                <a:ea typeface="ヒラギノ角ゴ Pro W3" charset="-128"/>
              </a:rPr>
              <a:pPr/>
              <a:t>30</a:t>
            </a:fld>
            <a:endParaRPr lang="en-US" altLang="en-US" sz="1200"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Google Shape;264;p36:notes">
            <a:extLst>
              <a:ext uri="{FF2B5EF4-FFF2-40B4-BE49-F238E27FC236}">
                <a16:creationId xmlns:a16="http://schemas.microsoft.com/office/drawing/2014/main" id="{B9E07F1F-EDDE-474C-30E0-1E4187C8834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round/>
            <a:headEnd type="none" w="sm" len="sm"/>
            <a:tailEnd type="none" w="sm" len="sm"/>
          </a:ln>
        </p:spPr>
      </p:sp>
      <p:sp>
        <p:nvSpPr>
          <p:cNvPr id="60419" name="Google Shape;265;p36:notes">
            <a:extLst>
              <a:ext uri="{FF2B5EF4-FFF2-40B4-BE49-F238E27FC236}">
                <a16:creationId xmlns:a16="http://schemas.microsoft.com/office/drawing/2014/main" id="{692B5614-8865-BF98-2270-97D8F8455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  <a:buSzPts val="1400"/>
            </a:pPr>
            <a:endParaRPr lang="en-US" altLang="en-US">
              <a:latin typeface="Arial" panose="020B0604020202020204" pitchFamily="34" charset="0"/>
              <a:cs typeface="ヒラギノ角ゴ Pro W3" charset="-128"/>
            </a:endParaRPr>
          </a:p>
        </p:txBody>
      </p:sp>
      <p:sp>
        <p:nvSpPr>
          <p:cNvPr id="60420" name="Google Shape;266;p36:notes">
            <a:extLst>
              <a:ext uri="{FF2B5EF4-FFF2-40B4-BE49-F238E27FC236}">
                <a16:creationId xmlns:a16="http://schemas.microsoft.com/office/drawing/2014/main" id="{FC1C8F4E-E037-82D1-470E-5FB448943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SzPts val="1400"/>
            </a:pPr>
            <a:fld id="{1DB37B00-0C8E-9247-B489-2F1BC2651240}" type="slidenum">
              <a:rPr lang="en-US" altLang="en-US" sz="1200">
                <a:ea typeface="ヒラギノ角ゴ Pro W3" charset="-128"/>
              </a:rPr>
              <a:pPr>
                <a:buSzPts val="1400"/>
              </a:pPr>
              <a:t>38</a:t>
            </a:fld>
            <a:endParaRPr lang="en-US" altLang="en-US" sz="1200"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Google Shape;264;p36:notes">
            <a:extLst>
              <a:ext uri="{FF2B5EF4-FFF2-40B4-BE49-F238E27FC236}">
                <a16:creationId xmlns:a16="http://schemas.microsoft.com/office/drawing/2014/main" id="{36724F41-2E62-1252-84B7-93535328A21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round/>
            <a:headEnd type="none" w="sm" len="sm"/>
            <a:tailEnd type="none" w="sm" len="sm"/>
          </a:ln>
        </p:spPr>
      </p:sp>
      <p:sp>
        <p:nvSpPr>
          <p:cNvPr id="62467" name="Google Shape;265;p36:notes">
            <a:extLst>
              <a:ext uri="{FF2B5EF4-FFF2-40B4-BE49-F238E27FC236}">
                <a16:creationId xmlns:a16="http://schemas.microsoft.com/office/drawing/2014/main" id="{991B0AEE-8A1C-01AE-D5FA-2C282F5A6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  <a:buSzPts val="1400"/>
            </a:pPr>
            <a:endParaRPr lang="en-US" altLang="en-US">
              <a:latin typeface="Arial" panose="020B0604020202020204" pitchFamily="34" charset="0"/>
              <a:cs typeface="ヒラギノ角ゴ Pro W3" charset="-128"/>
            </a:endParaRPr>
          </a:p>
        </p:txBody>
      </p:sp>
      <p:sp>
        <p:nvSpPr>
          <p:cNvPr id="62468" name="Google Shape;266;p36:notes">
            <a:extLst>
              <a:ext uri="{FF2B5EF4-FFF2-40B4-BE49-F238E27FC236}">
                <a16:creationId xmlns:a16="http://schemas.microsoft.com/office/drawing/2014/main" id="{CC86603F-E92E-5AE1-CA70-30D0CC175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SzPts val="1400"/>
            </a:pPr>
            <a:fld id="{93C252F0-FF74-8E4A-A92B-DEB7A34BAB04}" type="slidenum">
              <a:rPr lang="en-US" altLang="en-US" sz="1200">
                <a:ea typeface="ヒラギノ角ゴ Pro W3" charset="-128"/>
              </a:rPr>
              <a:pPr>
                <a:buSzPts val="1400"/>
              </a:pPr>
              <a:t>39</a:t>
            </a:fld>
            <a:endParaRPr lang="en-US" altLang="en-US" sz="1200">
              <a:ea typeface="ヒラギノ角ゴ Pro W3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2571750"/>
            <a:ext cx="9296400" cy="742950"/>
          </a:xfrm>
          <a:prstGeom prst="rect">
            <a:avLst/>
          </a:prstGeom>
          <a:solidFill>
            <a:srgbClr val="00AEEF"/>
          </a:solidFill>
          <a:effectLst/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3458808"/>
            <a:ext cx="6400800" cy="7131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83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13A13AD-9FDF-A238-5690-274046CAE8A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44A7F5A-8104-9393-5CE1-1890397FE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342900"/>
            <a:ext cx="9296400" cy="40005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"/>
            <a:ext cx="8763000" cy="4000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444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45130A8-6013-9227-322D-E64444CC6AB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4A24CD0-694D-816B-C50E-5E56C75BB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342900"/>
            <a:ext cx="9296400" cy="40005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"/>
            <a:ext cx="8763000" cy="4000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331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8763000" cy="4000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253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893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0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8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4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0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8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7284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0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18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6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0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18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6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00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7394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653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8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4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20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20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1677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238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2571750"/>
            <a:ext cx="9296400" cy="74295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3458808"/>
            <a:ext cx="6400800" cy="7131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31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150278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148285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>
            <a:extLst>
              <a:ext uri="{FF2B5EF4-FFF2-40B4-BE49-F238E27FC236}">
                <a16:creationId xmlns:a16="http://schemas.microsoft.com/office/drawing/2014/main" id="{9892D365-BB39-9DA3-0E55-DDD838516CA1}"/>
              </a:ext>
            </a:extLst>
          </p:cNvPr>
          <p:cNvSpPr/>
          <p:nvPr userDrawn="1"/>
        </p:nvSpPr>
        <p:spPr>
          <a:xfrm>
            <a:off x="0" y="0"/>
            <a:ext cx="9144000" cy="378278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05740" anchor="b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FFFFFF">
                    <a:alpha val="0"/>
                  </a:srgbClr>
                </a:solidFill>
                <a:latin typeface="Arial" panose="020B0604020202020204"/>
              </a:rPr>
              <a:t>z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07A412CB-AB21-D8E4-A39F-BD6DA38D92D0}"/>
              </a:ext>
            </a:extLst>
          </p:cNvPr>
          <p:cNvSpPr/>
          <p:nvPr userDrawn="1"/>
        </p:nvSpPr>
        <p:spPr>
          <a:xfrm>
            <a:off x="0" y="3783013"/>
            <a:ext cx="9144000" cy="1360487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" name="TextBox 7" hidden="1">
            <a:extLst>
              <a:ext uri="{FF2B5EF4-FFF2-40B4-BE49-F238E27FC236}">
                <a16:creationId xmlns:a16="http://schemas.microsoft.com/office/drawing/2014/main" id="{5CCF5DB5-6C6A-033D-27CF-63AAB16A04E4}"/>
              </a:ext>
            </a:extLst>
          </p:cNvPr>
          <p:cNvSpPr txBox="1"/>
          <p:nvPr userDrawn="1"/>
        </p:nvSpPr>
        <p:spPr>
          <a:xfrm>
            <a:off x="0" y="5005388"/>
            <a:ext cx="6858000" cy="161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" dirty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+mn-ea"/>
              </a:rPr>
              <a:t>© 2019 Rotary International. Internal Use Only. Not For Distribution. Private and Confidential.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0A730135-AA02-B913-28D7-67C2E3822B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4408488"/>
            <a:ext cx="140493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7827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22250" y="3973285"/>
            <a:ext cx="7299779" cy="476250"/>
          </a:xfrm>
        </p:spPr>
        <p:txBody>
          <a:bodyPr>
            <a:normAutofit/>
          </a:bodyPr>
          <a:lstStyle>
            <a:lvl1pPr marL="0" indent="0" algn="l">
              <a:buNone/>
              <a:defRPr sz="33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1500">
                <a:solidFill>
                  <a:schemeClr val="bg1"/>
                </a:solidFill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250" y="4532085"/>
            <a:ext cx="7299779" cy="349250"/>
          </a:xfrm>
        </p:spPr>
        <p:txBody>
          <a:bodyPr>
            <a:noAutofit/>
          </a:bodyPr>
          <a:lstStyle>
            <a:lvl1pPr marL="0" indent="0" algn="l">
              <a:buNone/>
              <a:defRPr sz="2100" b="1">
                <a:solidFill>
                  <a:srgbClr val="33333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BA6ED7-344B-299B-3B82-D1BB228C01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37600" y="87313"/>
            <a:ext cx="317500" cy="27305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1D382A2-A6D2-F449-B9A8-3C0F5CDAE0C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5043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73CF027-6602-C63E-82D6-98A95F12D8D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C628F75-4D45-BEB0-6051-EFB2034F43CC}"/>
              </a:ext>
            </a:extLst>
          </p:cNvPr>
          <p:cNvSpPr/>
          <p:nvPr/>
        </p:nvSpPr>
        <p:spPr>
          <a:xfrm>
            <a:off x="-152400" y="2000250"/>
            <a:ext cx="9525000" cy="1200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00250"/>
            <a:ext cx="8839200" cy="120015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1591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37E08053-BAAB-1E84-8391-6DE163B7474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688E9F8-C45F-B6BD-B3A0-A63A18EBC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000250"/>
            <a:ext cx="9525000" cy="120015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00250"/>
            <a:ext cx="8839200" cy="120015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891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1BD0F04-73E7-13C1-E0E3-F34C0B0E5D9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1E1E39C-EB0A-260A-011F-044CB9D56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000250"/>
            <a:ext cx="9525000" cy="120015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00250"/>
            <a:ext cx="8839200" cy="120015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5775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94CEEA1-374B-92E1-8C86-772177244FE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5B98C7D-04E9-202E-E2EC-89F933AA5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000250"/>
            <a:ext cx="9525000" cy="120015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00250"/>
            <a:ext cx="8839200" cy="120015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01963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1B41156-853C-F8C7-5BDD-FE8E66C5BAB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2FF9CD5-C7FB-4CEA-54F0-B5FE7DEC0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000250"/>
            <a:ext cx="9525000" cy="120015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00250"/>
            <a:ext cx="8839200" cy="120015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2986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E6C6597-E94A-5BD5-A176-D65468F7D88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00250"/>
            <a:ext cx="8839200" cy="120015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807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2571750"/>
            <a:ext cx="9296400" cy="74295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3458808"/>
            <a:ext cx="6400800" cy="7131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73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2571750"/>
            <a:ext cx="9296400" cy="74295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3458808"/>
            <a:ext cx="6400800" cy="7131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56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2571750"/>
            <a:ext cx="9296400" cy="74295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3458808"/>
            <a:ext cx="6400800" cy="7131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0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640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3A97B05-0AB3-C011-9AE9-F62EE86D37B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5C97CA2-B1C2-9ECD-389A-2A9A3E13D61D}"/>
              </a:ext>
            </a:extLst>
          </p:cNvPr>
          <p:cNvSpPr/>
          <p:nvPr/>
        </p:nvSpPr>
        <p:spPr>
          <a:xfrm>
            <a:off x="-76200" y="342900"/>
            <a:ext cx="9296400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"/>
            <a:ext cx="8763000" cy="4000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555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0B19755-3180-5702-FED5-6A6EB49C7B8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8F51721-E990-200E-0921-12B683EED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342900"/>
            <a:ext cx="9296400" cy="40005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"/>
            <a:ext cx="8763000" cy="4000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30508A-A731-32EE-1B1D-FB21F38FDD1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A3B1D1C-D358-7618-4DD7-49755C3F7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342900"/>
            <a:ext cx="9296400" cy="40005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"/>
            <a:ext cx="8763000" cy="4000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15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>
            <a:extLst>
              <a:ext uri="{FF2B5EF4-FFF2-40B4-BE49-F238E27FC236}">
                <a16:creationId xmlns:a16="http://schemas.microsoft.com/office/drawing/2014/main" id="{D38F185C-F817-0F78-3585-B8553BE62B2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955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>
            <a:extLst>
              <a:ext uri="{FF2B5EF4-FFF2-40B4-BE49-F238E27FC236}">
                <a16:creationId xmlns:a16="http://schemas.microsoft.com/office/drawing/2014/main" id="{BB6BB319-2181-86FE-F6EE-2E0F0A2A6EC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67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693" r:id="rId1"/>
    <p:sldLayoutId id="2147486694" r:id="rId2"/>
    <p:sldLayoutId id="2147486695" r:id="rId3"/>
    <p:sldLayoutId id="2147486696" r:id="rId4"/>
    <p:sldLayoutId id="2147486697" r:id="rId5"/>
    <p:sldLayoutId id="2147486698" r:id="rId6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CE8C02-9601-D6D7-353C-4C80C6FA83CD}"/>
              </a:ext>
            </a:extLst>
          </p:cNvPr>
          <p:cNvSpPr txBox="1"/>
          <p:nvPr/>
        </p:nvSpPr>
        <p:spPr>
          <a:xfrm>
            <a:off x="7086600" y="485775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fld id="{06A5B273-2390-994D-85DA-47C7558ED300}" type="slidenum">
              <a:rPr lang="en-US" altLang="en-US" sz="900" smtClean="0">
                <a:solidFill>
                  <a:srgbClr val="58585A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en-US" sz="900">
                <a:solidFill>
                  <a:srgbClr val="58585A"/>
                </a:solidFill>
                <a:latin typeface="Arial Narrow" panose="020B0606020202030204" pitchFamily="34" charset="0"/>
              </a:rPr>
              <a:t>  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434BB5F4-B6D2-0B22-3A27-1668B237E8C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67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07" r:id="rId1"/>
    <p:sldLayoutId id="2147486708" r:id="rId2"/>
    <p:sldLayoutId id="2147486709" r:id="rId3"/>
    <p:sldLayoutId id="2147486710" r:id="rId4"/>
    <p:sldLayoutId id="2147486711" r:id="rId5"/>
    <p:sldLayoutId id="2147486699" r:id="rId6"/>
    <p:sldLayoutId id="2147486700" r:id="rId7"/>
    <p:sldLayoutId id="2147486701" r:id="rId8"/>
    <p:sldLayoutId id="2147486702" r:id="rId9"/>
    <p:sldLayoutId id="2147486703" r:id="rId10"/>
    <p:sldLayoutId id="2147486704" r:id="rId11"/>
    <p:sldLayoutId id="2147486705" r:id="rId12"/>
    <p:sldLayoutId id="2147486706" r:id="rId13"/>
    <p:sldLayoutId id="2147486712" r:id="rId14"/>
    <p:sldLayoutId id="2147486713" r:id="rId15"/>
    <p:sldLayoutId id="2147486714" r:id="rId16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E12314-D42E-A347-42BA-790009CAA8C9}"/>
              </a:ext>
            </a:extLst>
          </p:cNvPr>
          <p:cNvSpPr txBox="1"/>
          <p:nvPr/>
        </p:nvSpPr>
        <p:spPr>
          <a:xfrm>
            <a:off x="7086600" y="485775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fld id="{3A83260A-AE6E-FA44-998D-673B0744E2B0}" type="slidenum">
              <a:rPr lang="en-US" altLang="en-US" sz="900" smtClean="0">
                <a:solidFill>
                  <a:srgbClr val="58585A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en-US" sz="900">
                <a:solidFill>
                  <a:srgbClr val="58585A"/>
                </a:solidFill>
                <a:latin typeface="Arial Narrow" panose="020B0606020202030204" pitchFamily="34" charset="0"/>
              </a:rPr>
              <a:t>  </a:t>
            </a:r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A7D01EF5-0978-72F4-103B-3531445D455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67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15" r:id="rId1"/>
    <p:sldLayoutId id="2147486716" r:id="rId2"/>
    <p:sldLayoutId id="2147486717" r:id="rId3"/>
    <p:sldLayoutId id="2147486718" r:id="rId4"/>
    <p:sldLayoutId id="2147486719" r:id="rId5"/>
    <p:sldLayoutId id="2147486720" r:id="rId6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wqf7JS7EIRBmczJUd-ZC7akb6J0CLLgv/edit?usp=drive_link&amp;ouid=107556852213185940390&amp;rtpof=true&amp;sd=true" TargetMode="External"/><Relationship Id="rId2" Type="http://schemas.openxmlformats.org/officeDocument/2006/relationships/hyperlink" Target="https://my.rotary.org/en/take-action/apply-grants/global-grants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1U3OSmA_e1-YAh6D5d0RhIy3e_qRS2yM/edit?usp=drive_link&amp;ouid=107556852213185940390&amp;rtpof=true&amp;sd=true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michal.slama@rotary.cz" TargetMode="External"/><Relationship Id="rId7" Type="http://schemas.openxmlformats.org/officeDocument/2006/relationships/hyperlink" Target="mailto:juraj.pis@rotary2240.org" TargetMode="External"/><Relationship Id="rId2" Type="http://schemas.openxmlformats.org/officeDocument/2006/relationships/hyperlink" Target="mailto:irena.brichta@gmail.com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pavla.bublikova@voddrubez.cz" TargetMode="External"/><Relationship Id="rId5" Type="http://schemas.openxmlformats.org/officeDocument/2006/relationships/hyperlink" Target="mailto:gregory.fabian@rotary2240.org" TargetMode="External"/><Relationship Id="rId4" Type="http://schemas.openxmlformats.org/officeDocument/2006/relationships/hyperlink" Target="mailto:gerry.tipple@gmail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docs.google.com/document/d/1v3G9ArHUx88zw5BghMW1zb9sG_36p5ly3CaNFlQzTp8/edit?tab=t.0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rotary2240.org/clenska-sekce/files/?id=download%2F83%2Fpravidla-ocenovania-d2240_12.2.2024.pdf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12JxTwdGcnB8Fg5S6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rive.google.com/drive/u/0/folders/14YYX64ldM-m9yi-h61KcG4RrdrFw0pHA" TargetMode="External"/><Relationship Id="rId5" Type="http://schemas.openxmlformats.org/officeDocument/2006/relationships/hyperlink" Target="https://drive.google.com/drive/folders/1hN02pZ11WOzpqsDHq0czxNkmth8mrsGi?usp=drive_link" TargetMode="External"/><Relationship Id="rId4" Type="http://schemas.openxmlformats.org/officeDocument/2006/relationships/hyperlink" Target="https://forms.gle/nBi84Ybqjv9xzTpA7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cs.google.com/document/d/11U3OSmA_e1-YAh6D5d0RhIy3e_qRS2yM/edit?usp=drive_link&amp;ouid=107556852213185940390&amp;rtpof=true&amp;sd=true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ocs.google.com/presentation/d/1eGK_PvUy0JJhLqVFaZuwZ2VL_Z5zlgZi/edit?usp=drive_link&amp;ouid=107556852213185940390&amp;rtpof=true&amp;sd=true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x6A-62gWO3LMLxGlu313LKLWRYt-ZW53MPTaaTXq51AkUbA/viewform?usp=sharing" TargetMode="External"/><Relationship Id="rId2" Type="http://schemas.openxmlformats.org/officeDocument/2006/relationships/hyperlink" Target="https://forms.gle/12JxTwdGcnB8Fg5S6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s://forms.gle/sJYSfEFdSXB7g1yVA" TargetMode="External"/><Relationship Id="rId4" Type="http://schemas.openxmlformats.org/officeDocument/2006/relationships/hyperlink" Target="https://forms.gle/nBi84Ybqjv9xzTpA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E60AB-F117-2D72-333B-3CDE91C5F9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2250" y="3973513"/>
            <a:ext cx="7299325" cy="476250"/>
          </a:xfrm>
        </p:spPr>
        <p:txBody>
          <a:bodyPr/>
          <a:lstStyle/>
          <a:p>
            <a:pPr>
              <a:defRPr/>
            </a:pP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cs-CZ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trikt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2240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Česká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Slovenská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republika</a:t>
            </a:r>
            <a:endParaRPr lang="en-US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D2F6B7-0AFF-BDC0-4BAA-8A1F00A55BF3}"/>
              </a:ext>
            </a:extLst>
          </p:cNvPr>
          <p:cNvSpPr/>
          <p:nvPr/>
        </p:nvSpPr>
        <p:spPr>
          <a:xfrm>
            <a:off x="0" y="0"/>
            <a:ext cx="9144000" cy="379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20484" name="Picture 14">
            <a:extLst>
              <a:ext uri="{FF2B5EF4-FFF2-40B4-BE49-F238E27FC236}">
                <a16:creationId xmlns:a16="http://schemas.microsoft.com/office/drawing/2014/main" id="{64633AC6-7DD7-B18D-79E1-F88431174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1C89E39-0F65-D152-FEEC-F1674861BF6D}"/>
              </a:ext>
            </a:extLst>
          </p:cNvPr>
          <p:cNvSpPr txBox="1"/>
          <p:nvPr/>
        </p:nvSpPr>
        <p:spPr>
          <a:xfrm>
            <a:off x="454025" y="244475"/>
            <a:ext cx="4351338" cy="1062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AT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PELS 2026</a:t>
            </a:r>
          </a:p>
          <a:p>
            <a:pPr algn="ctr">
              <a:defRPr/>
            </a:pPr>
            <a:r>
              <a:rPr lang="de-A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Olomouc 20.-21.3. 2026</a:t>
            </a:r>
          </a:p>
        </p:txBody>
      </p:sp>
      <p:sp>
        <p:nvSpPr>
          <p:cNvPr id="20486" name="Content Placeholder 2">
            <a:extLst>
              <a:ext uri="{FF2B5EF4-FFF2-40B4-BE49-F238E27FC236}">
                <a16:creationId xmlns:a16="http://schemas.microsoft.com/office/drawing/2014/main" id="{B6160DC3-663E-9D65-358C-D41B637BBD11}"/>
              </a:ext>
            </a:extLst>
          </p:cNvPr>
          <p:cNvSpPr txBox="1">
            <a:spLocks/>
          </p:cNvSpPr>
          <p:nvPr/>
        </p:nvSpPr>
        <p:spPr bwMode="auto">
          <a:xfrm>
            <a:off x="1658938" y="2898775"/>
            <a:ext cx="2463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cs-CZ" altLang="cs-CZ" sz="1800" b="1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0487" name="Obrázok 4">
            <a:extLst>
              <a:ext uri="{FF2B5EF4-FFF2-40B4-BE49-F238E27FC236}">
                <a16:creationId xmlns:a16="http://schemas.microsoft.com/office/drawing/2014/main" id="{D4C4ACDA-D311-EC28-8889-BFEE96053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3927475"/>
            <a:ext cx="159543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feld 5">
            <a:extLst>
              <a:ext uri="{FF2B5EF4-FFF2-40B4-BE49-F238E27FC236}">
                <a16:creationId xmlns:a16="http://schemas.microsoft.com/office/drawing/2014/main" id="{AFA7E39E-1F37-76AF-BD48-020A839EE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2778125"/>
            <a:ext cx="435292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cs-CZ" altLang="cs-CZ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Irena Brichta </a:t>
            </a:r>
          </a:p>
          <a:p>
            <a:pPr algn="ctr">
              <a:defRPr/>
            </a:pPr>
            <a:r>
              <a:rPr lang="cs-CZ" altLang="cs-CZ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Michal Sláma</a:t>
            </a:r>
            <a:endParaRPr lang="de-AT" altLang="cs-CZ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6540B-BCF5-25D6-4B4B-48105FDDC96A}"/>
              </a:ext>
            </a:extLst>
          </p:cNvPr>
          <p:cNvSpPr txBox="1"/>
          <p:nvPr/>
        </p:nvSpPr>
        <p:spPr>
          <a:xfrm>
            <a:off x="450850" y="1328738"/>
            <a:ext cx="463867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TRF - The Rotary Foundation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NADACE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ROTARY D2240</a:t>
            </a:r>
          </a:p>
        </p:txBody>
      </p:sp>
      <p:pic>
        <p:nvPicPr>
          <p:cNvPr id="20490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BE9EC24E-3950-6123-C849-CA52BA28E4F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3032125"/>
            <a:ext cx="1116012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092F20E6-A38C-397B-0DA8-FD8297018713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676" name="TextovéPole 3">
            <a:extLst>
              <a:ext uri="{FF2B5EF4-FFF2-40B4-BE49-F238E27FC236}">
                <a16:creationId xmlns:a16="http://schemas.microsoft.com/office/drawing/2014/main" id="{C786892F-46CA-5049-6E32-5B743CC39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88"/>
            <a:ext cx="91440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Pravidla pro podávání DG 2026-27    (a</a:t>
            </a:r>
            <a:r>
              <a:rPr lang="en-GB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alt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0" name="Obrázek 1">
            <a:extLst>
              <a:ext uri="{FF2B5EF4-FFF2-40B4-BE49-F238E27FC236}">
                <a16:creationId xmlns:a16="http://schemas.microsoft.com/office/drawing/2014/main" id="{FA5A4B47-946A-702E-F828-9C13491091A7}"/>
              </a:ext>
            </a:extLst>
          </p:cNvPr>
          <p:cNvSpPr>
            <a:spLocks noChangeAspect="1"/>
          </p:cNvSpPr>
          <p:nvPr/>
        </p:nvSpPr>
        <p:spPr bwMode="auto">
          <a:xfrm>
            <a:off x="7107238" y="3105150"/>
            <a:ext cx="2036762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cs-CZ" altLang="cs-CZ"/>
          </a:p>
        </p:txBody>
      </p:sp>
      <p:sp>
        <p:nvSpPr>
          <p:cNvPr id="29701" name="Google Shape;344;p14">
            <a:extLst>
              <a:ext uri="{FF2B5EF4-FFF2-40B4-BE49-F238E27FC236}">
                <a16:creationId xmlns:a16="http://schemas.microsoft.com/office/drawing/2014/main" id="{9B2112F9-E893-CA58-0FB8-EF0EE8F02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14350"/>
            <a:ext cx="8534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buClr>
                <a:srgbClr val="000000"/>
              </a:buClr>
              <a:buSzPts val="1800"/>
              <a:buFont typeface="Arial" panose="020B0604020202020204" pitchFamily="34" charset="0"/>
              <a:buNone/>
            </a:pPr>
            <a:br>
              <a:rPr lang="en-US" altLang="en-US" sz="1600">
                <a:solidFill>
                  <a:srgbClr val="958D85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1600" b="1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Termíny a podmínky distriktních projektů</a:t>
            </a:r>
            <a:r>
              <a:rPr lang="en-US" altLang="en-US" sz="1600" b="1" u="sng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:</a:t>
            </a:r>
            <a:endParaRPr lang="en-US" altLang="en-US" sz="1600">
              <a:solidFill>
                <a:srgbClr val="958D85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338"/>
              </a:spcBef>
              <a:buClr>
                <a:srgbClr val="262626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cs-CZ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Žádost o distriktní grant je nutno podat </a:t>
            </a:r>
            <a:r>
              <a:rPr lang="en-US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nejpozději do 3</a:t>
            </a:r>
            <a:r>
              <a:rPr lang="cs-CZ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0</a:t>
            </a:r>
            <a:r>
              <a:rPr lang="en-US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  <a:r>
              <a:rPr lang="cs-CZ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</a:t>
            </a:r>
            <a:r>
              <a:rPr lang="en-US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.2026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, </a:t>
            </a:r>
            <a:r>
              <a:rPr lang="en-US" alt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to online na příslušném formuláři distriktu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, v elektronické podobě včetně příloh, rozpočet v USD.</a:t>
            </a:r>
            <a:endParaRPr lang="en-US" altLang="en-US" sz="12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338"/>
              </a:spcBef>
              <a:buClr>
                <a:srgbClr val="262626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cs-CZ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K žádostem, které nesplní podmínky dle bodu 1, nebude brán zřetel.</a:t>
            </a:r>
            <a:endParaRPr lang="en-US" altLang="en-US" sz="12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338"/>
              </a:spcBef>
              <a:buClr>
                <a:srgbClr val="FF0000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cs-CZ" altLang="en-US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Minimální celková hodnota projektu není stanoven</a:t>
            </a:r>
            <a:r>
              <a:rPr lang="en-US" alt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  <a:endParaRPr lang="en-US" altLang="en-US" sz="1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just">
              <a:spcBef>
                <a:spcPts val="338"/>
              </a:spcBef>
              <a:buClr>
                <a:srgbClr val="FF0000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cs-CZ" alt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Minimální spolupodíl RC na projektu je 500USD.</a:t>
            </a:r>
            <a:endParaRPr lang="en-US" altLang="en-US" sz="12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338"/>
              </a:spcBef>
              <a:buClr>
                <a:srgbClr val="FF0000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cs-CZ" alt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Minimální příspěvek z DDF není stanovena a je závislá na výši příspěvku do Nadace Rotary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  <a:endParaRPr lang="en-US" altLang="en-US" sz="16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just">
              <a:spcBef>
                <a:spcPts val="338"/>
              </a:spcBef>
              <a:buClr>
                <a:srgbClr val="262626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cs-CZ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RC vytvoří minimálně 3 členný projektový výbor, který bude garantovat realizaci projektu v souladu </a:t>
            </a:r>
            <a:r>
              <a:rPr lang="cs-CZ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 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 podmínkami distriktu.</a:t>
            </a:r>
            <a:endParaRPr lang="en-US" altLang="en-US" sz="12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338"/>
              </a:spcBef>
              <a:buClr>
                <a:srgbClr val="262626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cs-CZ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RC založí pro distriktní projekt samostatný účet.</a:t>
            </a:r>
            <a:endParaRPr lang="en-US" altLang="en-US" sz="12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338"/>
              </a:spcBef>
              <a:buClr>
                <a:srgbClr val="262626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cs-CZ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Výbor Nadace vyhodnotí jednotlivé žádosti zejména z hlediska obsahu a provede </a:t>
            </a:r>
            <a:r>
              <a:rPr lang="en-US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výběr žádostí do 30.</a:t>
            </a:r>
            <a:r>
              <a:rPr lang="cs-CZ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5</a:t>
            </a:r>
            <a:r>
              <a:rPr lang="en-US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.2026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  <a:endParaRPr lang="en-US" altLang="en-US" sz="12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338"/>
              </a:spcBef>
              <a:buClr>
                <a:srgbClr val="262626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 Do 3</a:t>
            </a:r>
            <a:r>
              <a:rPr lang="cs-CZ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0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  <a:r>
              <a:rPr lang="cs-CZ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6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.2026 předloží TRF jednu celkovou žádost za distrikt nejvýše do hodnoty poskytnutých DDF pro rok 2026/27.</a:t>
            </a:r>
            <a:endParaRPr lang="en-US" altLang="en-US" sz="12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buClr>
                <a:srgbClr val="000000"/>
              </a:buClr>
              <a:buSzPts val="1800"/>
              <a:buFont typeface="Arial" panose="020B0604020202020204" pitchFamily="34" charset="0"/>
              <a:buNone/>
            </a:pPr>
            <a:br>
              <a:rPr lang="en-US" altLang="en-US" sz="1600">
                <a:solidFill>
                  <a:srgbClr val="958D85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br>
              <a:rPr lang="en-US" altLang="en-US" sz="1600">
                <a:solidFill>
                  <a:srgbClr val="958D85"/>
                </a:solidFill>
                <a:cs typeface="Arial" panose="020B0604020202020204" pitchFamily="34" charset="0"/>
                <a:sym typeface="Arial" panose="020B0604020202020204" pitchFamily="34" charset="0"/>
              </a:rPr>
            </a:br>
            <a:endParaRPr lang="en-US" altLang="en-US" sz="1600">
              <a:solidFill>
                <a:srgbClr val="958D85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9702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4EA0D8A6-C92C-A91F-8222-5DB0DF053BD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45148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B5A3A971-108A-505D-3E8A-9E37C40DFD5F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676" name="TextovéPole 3">
            <a:extLst>
              <a:ext uri="{FF2B5EF4-FFF2-40B4-BE49-F238E27FC236}">
                <a16:creationId xmlns:a16="http://schemas.microsoft.com/office/drawing/2014/main" id="{72CBED31-9D67-5B07-42FA-973D1CC67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15425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Pravidla pro podávání DG 2026-27    (b</a:t>
            </a:r>
            <a:r>
              <a:rPr lang="en-GB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0724" name="Obrázek 1">
            <a:extLst>
              <a:ext uri="{FF2B5EF4-FFF2-40B4-BE49-F238E27FC236}">
                <a16:creationId xmlns:a16="http://schemas.microsoft.com/office/drawing/2014/main" id="{189E14CA-9959-90AA-E586-415A0B9E784D}"/>
              </a:ext>
            </a:extLst>
          </p:cNvPr>
          <p:cNvSpPr>
            <a:spLocks noChangeAspect="1"/>
          </p:cNvSpPr>
          <p:nvPr/>
        </p:nvSpPr>
        <p:spPr bwMode="auto">
          <a:xfrm>
            <a:off x="7107238" y="3105150"/>
            <a:ext cx="2036762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cs-CZ" altLang="cs-CZ"/>
          </a:p>
        </p:txBody>
      </p:sp>
      <p:sp>
        <p:nvSpPr>
          <p:cNvPr id="30725" name="Google Shape;351;p15">
            <a:extLst>
              <a:ext uri="{FF2B5EF4-FFF2-40B4-BE49-F238E27FC236}">
                <a16:creationId xmlns:a16="http://schemas.microsoft.com/office/drawing/2014/main" id="{6401420D-249D-BC39-EAA8-CAC3151D1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42950"/>
            <a:ext cx="87630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buClr>
                <a:srgbClr val="262626"/>
              </a:buClr>
              <a:buSzPts val="1800"/>
              <a:buFont typeface="Arial" panose="020B0604020202020204" pitchFamily="34" charset="0"/>
              <a:buAutoNum type="arabicPeriod" startAt="10"/>
            </a:pP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 Po schválení žádosti distriktu ze strany TRF oznámí distrikt klubům výsledek a  po zaslání prostředků z TRF přidělí klubům finanční prostředky.</a:t>
            </a:r>
            <a:endParaRPr lang="en-US" altLang="en-US" sz="16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338"/>
              </a:spcBef>
              <a:buClr>
                <a:srgbClr val="262626"/>
              </a:buClr>
              <a:buSzPts val="1800"/>
              <a:buFont typeface="Arial" panose="020B0604020202020204" pitchFamily="34" charset="0"/>
              <a:buAutoNum type="arabicPeriod" startAt="10"/>
            </a:pPr>
            <a:r>
              <a:rPr lang="en-US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 Realizace projektu 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proběhne v průběhu roku 202</a:t>
            </a:r>
            <a:r>
              <a:rPr lang="cs-CZ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6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-202</a:t>
            </a:r>
            <a:r>
              <a:rPr lang="cs-CZ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7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, nejpozději však </a:t>
            </a:r>
            <a:r>
              <a:rPr lang="en-US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do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 </a:t>
            </a:r>
            <a:r>
              <a:rPr lang="en-US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31.3.202</a:t>
            </a:r>
            <a:r>
              <a:rPr lang="cs-CZ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7</a:t>
            </a:r>
            <a:endParaRPr lang="en-US" altLang="en-US" sz="1600">
              <a:solidFill>
                <a:srgbClr val="958D85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338"/>
              </a:spcBef>
              <a:buClr>
                <a:srgbClr val="262626"/>
              </a:buClr>
              <a:buSzPts val="1800"/>
              <a:buFont typeface="Arial" panose="020B0604020202020204" pitchFamily="34" charset="0"/>
              <a:buAutoNum type="arabicPeriod" startAt="10"/>
            </a:pPr>
            <a:r>
              <a:rPr lang="en-US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 Závěrečná zpráva 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projektu bude předložena distriktu do 2 měsíců od ukončení  projektu, </a:t>
            </a:r>
            <a:r>
              <a:rPr lang="en-US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nejpozději do 30.4.2027</a:t>
            </a:r>
          </a:p>
          <a:p>
            <a:pPr algn="just">
              <a:spcBef>
                <a:spcPts val="338"/>
              </a:spcBef>
              <a:buClr>
                <a:srgbClr val="000000"/>
              </a:buClr>
              <a:buSzPts val="1800"/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10.</a:t>
            </a:r>
            <a:r>
              <a:rPr lang="en-US" altLang="en-US" sz="1600" b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  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Pokud nebudou finanční prostředky na distriktní granty pro rok 202</a:t>
            </a:r>
            <a:r>
              <a:rPr lang="cs-CZ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6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-202</a:t>
            </a:r>
            <a:r>
              <a:rPr lang="cs-CZ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7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vyčerpány pro účel schváleného grantu, nelze je převádět pro potřeby distriktních grantů pro další rotariánský rok, ale budou vráceny TRF a převedeny do dalšího roku v rámci DDF distriktu a distrikt či kluby z nich mohou žádat o příspěvek např. v rámci Globálních grantů.</a:t>
            </a:r>
            <a:endParaRPr lang="en-US" altLang="en-US" sz="1600">
              <a:solidFill>
                <a:srgbClr val="958D85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338"/>
              </a:spcBef>
              <a:buClr>
                <a:srgbClr val="000000"/>
              </a:buClr>
              <a:buSzPts val="1800"/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11.  Pro další rotariánský rok musí klub projít novou kvalifikací, aby mohl žádat o příspěvek na distriktní grant.</a:t>
            </a:r>
            <a:endParaRPr lang="en-US" altLang="en-US" sz="1600">
              <a:solidFill>
                <a:srgbClr val="958D85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338"/>
              </a:spcBef>
              <a:buClr>
                <a:srgbClr val="000000"/>
              </a:buClr>
              <a:buSzPts val="1800"/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12.  Postupy a termíny pro další rotariánský rok budou upřesněny na příštím </a:t>
            </a:r>
            <a:r>
              <a:rPr lang="cs-CZ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listopad. </a:t>
            </a:r>
            <a:r>
              <a:rPr lang="en-US" altLang="en-US" sz="16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semináři Nadace v r. 2026.</a:t>
            </a:r>
            <a:endParaRPr lang="en-US" altLang="en-US" sz="1600">
              <a:solidFill>
                <a:srgbClr val="958D85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726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327C1944-CC9A-3FDA-1476-6EACB4051B4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45148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7D8804B5-0BC4-B40A-9B4D-F4A7B3D41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82638"/>
            <a:ext cx="9144000" cy="41544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cs-CZ" altLang="en-US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mezinárodní granty rozsahu </a:t>
            </a:r>
            <a:r>
              <a:rPr lang="cs-CZ" altLang="en-US" b="1">
                <a:solidFill>
                  <a:srgbClr val="1B1A11"/>
                </a:solidFill>
              </a:rPr>
              <a:t>30 000 – 400 000 USD 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cs-CZ" altLang="en-US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partnerství s klubem v jiném distriktu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cs-CZ" altLang="en-US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žádat je možné</a:t>
            </a:r>
            <a:r>
              <a:rPr lang="cs-CZ" altLang="en-US">
                <a:solidFill>
                  <a:srgbClr val="1B1A11"/>
                </a:solidFill>
              </a:rPr>
              <a:t> </a:t>
            </a:r>
            <a:r>
              <a:rPr lang="cs-CZ" altLang="en-US" b="1">
                <a:solidFill>
                  <a:srgbClr val="1B1A11"/>
                </a:solidFill>
              </a:rPr>
              <a:t>průběžně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cs-CZ" altLang="en-US" b="1">
                <a:solidFill>
                  <a:srgbClr val="1B1A11"/>
                </a:solidFill>
              </a:rPr>
              <a:t>podpora z DDF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cs-CZ" altLang="en-US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program</a:t>
            </a:r>
            <a:r>
              <a:rPr lang="cs-CZ" altLang="en-US" b="1">
                <a:solidFill>
                  <a:srgbClr val="1B1A11"/>
                </a:solidFill>
              </a:rPr>
              <a:t> „100 USD za 1000 USD“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cs-CZ" altLang="en-US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podmínkou je </a:t>
            </a:r>
            <a:r>
              <a:rPr lang="cs-CZ" altLang="en-US" b="1">
                <a:solidFill>
                  <a:srgbClr val="1B1A11"/>
                </a:solidFill>
              </a:rPr>
              <a:t>MOU, vyrovnané závazky, příspěvek do TRF</a:t>
            </a:r>
            <a:endParaRPr lang="cs-CZ" altLang="en-US">
              <a:solidFill>
                <a:srgbClr val="1B1A11"/>
              </a:solidFill>
            </a:endParaRP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cs-CZ" altLang="en-US" b="1">
                <a:solidFill>
                  <a:srgbClr val="1B1A11"/>
                </a:solidFill>
              </a:rPr>
              <a:t>detailní informace </a:t>
            </a:r>
            <a:r>
              <a:rPr lang="cs-CZ" altLang="en-US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zjistíte na </a:t>
            </a:r>
            <a:r>
              <a:rPr lang="cs-CZ" altLang="en-US">
                <a:solidFill>
                  <a:srgbClr val="1B1A11"/>
                </a:solidFill>
                <a:hlinkClick r:id="rId2"/>
              </a:rPr>
              <a:t>my.rotary.org</a:t>
            </a:r>
            <a:r>
              <a:rPr lang="cs-CZ" altLang="en-US">
                <a:solidFill>
                  <a:srgbClr val="1B1A11"/>
                </a:solidFill>
              </a:rPr>
              <a:t> </a:t>
            </a:r>
            <a:r>
              <a:rPr lang="cs-CZ" altLang="en-US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na</a:t>
            </a:r>
            <a:br>
              <a:rPr lang="cs-CZ" altLang="en-US">
                <a:solidFill>
                  <a:srgbClr val="1B1A11"/>
                </a:solidFill>
              </a:rPr>
            </a:br>
            <a:r>
              <a:rPr lang="cs-CZ" altLang="en-US">
                <a:solidFill>
                  <a:srgbClr val="1B1A11"/>
                </a:solidFill>
                <a:hlinkClick r:id="rId3"/>
              </a:rPr>
              <a:t>semináři Nadace</a:t>
            </a:r>
            <a:r>
              <a:rPr lang="cs-CZ" altLang="en-US">
                <a:solidFill>
                  <a:srgbClr val="1B1A11"/>
                </a:solidFill>
              </a:rPr>
              <a:t>,  </a:t>
            </a:r>
            <a:r>
              <a:rPr lang="cs-CZ" altLang="en-US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vždy každý listopad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cs-CZ" altLang="en-US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odpovědná osoba pro D2240 </a:t>
            </a:r>
            <a:r>
              <a:rPr lang="cs-CZ" altLang="en-US" b="1">
                <a:solidFill>
                  <a:srgbClr val="1B1A11"/>
                </a:solidFill>
              </a:rPr>
              <a:t>Michal Sláma</a:t>
            </a:r>
          </a:p>
          <a:p>
            <a:pPr>
              <a:buFont typeface="Arial" panose="020B0604020202020204" pitchFamily="34" charset="0"/>
              <a:buChar char="•"/>
            </a:pPr>
            <a:endParaRPr lang="sk-SK" altLang="sk-SK">
              <a:solidFill>
                <a:srgbClr val="1B1A1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sk-SK" altLang="sk-SK">
              <a:solidFill>
                <a:srgbClr val="1B1A1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A431613-22CE-4816-3CDD-80DD3C19347D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9700" name="TextovéPole 3">
            <a:extLst>
              <a:ext uri="{FF2B5EF4-FFF2-40B4-BE49-F238E27FC236}">
                <a16:creationId xmlns:a16="http://schemas.microsoft.com/office/drawing/2014/main" id="{06B5EDF1-4220-0638-C842-C22EA368A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88"/>
            <a:ext cx="91440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Globální granty</a:t>
            </a:r>
          </a:p>
        </p:txBody>
      </p:sp>
      <p:sp>
        <p:nvSpPr>
          <p:cNvPr id="31749" name="Obrázek 1">
            <a:extLst>
              <a:ext uri="{FF2B5EF4-FFF2-40B4-BE49-F238E27FC236}">
                <a16:creationId xmlns:a16="http://schemas.microsoft.com/office/drawing/2014/main" id="{90C63310-EC02-7443-C992-F9FFD0A29A63}"/>
              </a:ext>
            </a:extLst>
          </p:cNvPr>
          <p:cNvSpPr>
            <a:spLocks noChangeAspect="1"/>
          </p:cNvSpPr>
          <p:nvPr/>
        </p:nvSpPr>
        <p:spPr bwMode="auto">
          <a:xfrm>
            <a:off x="7239000" y="3243263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cs-CZ" altLang="cs-CZ"/>
          </a:p>
        </p:txBody>
      </p:sp>
      <p:pic>
        <p:nvPicPr>
          <p:cNvPr id="31750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12251E2F-3288-9C0E-1975-A45F2629A58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45148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https://lh7-rt.googleusercontent.com/slidesz/AGV_vUdXlZAP92xCHSTyPqRFMc3bLi0PbACShfOsZaSvmuFkfaw1TyaU5715jhC4hAEKJB10fiSk-aul9wcaoDh5Vi7WghbAZ-mMzsGaprcaWDQDRp0VyIYVLWZAIixmZDjwjaDSDTIVOCEb1_HbbDkPcTo=nw?key=hlMkx5fW4KSEjj4EIrd5HpL9">
            <a:extLst>
              <a:ext uri="{FF2B5EF4-FFF2-40B4-BE49-F238E27FC236}">
                <a16:creationId xmlns:a16="http://schemas.microsoft.com/office/drawing/2014/main" id="{01A37FEA-861D-3783-716D-97E1FE14D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43150"/>
            <a:ext cx="336391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BlokTextu 7">
            <a:extLst>
              <a:ext uri="{FF2B5EF4-FFF2-40B4-BE49-F238E27FC236}">
                <a16:creationId xmlns:a16="http://schemas.microsoft.com/office/drawing/2014/main" id="{A8F53B8A-65D5-4450-1169-76F51055D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95350"/>
            <a:ext cx="7696200" cy="3694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disaster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response grant</a:t>
            </a:r>
          </a:p>
          <a:p>
            <a:pPr marL="1200150" lvl="1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chemeClr val="bg2">
                    <a:lumMod val="10000"/>
                  </a:schemeClr>
                </a:solidFill>
              </a:rPr>
              <a:t>okamžitá pomoc při katastrofách (tornádo, válka)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Hearts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of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Europe</a:t>
            </a:r>
            <a:endParaRPr lang="cs-CZ" b="1" dirty="0">
              <a:solidFill>
                <a:schemeClr val="bg2">
                  <a:lumMod val="10000"/>
                </a:schemeClr>
              </a:solidFill>
            </a:endParaRPr>
          </a:p>
          <a:p>
            <a:pPr marL="1200150" lvl="1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chemeClr val="bg2">
                    <a:lumMod val="10000"/>
                  </a:schemeClr>
                </a:solidFill>
              </a:rPr>
              <a:t>společné projekty USAID a TRF - </a:t>
            </a:r>
            <a:r>
              <a:rPr lang="cs-CZ" sz="1800" dirty="0">
                <a:solidFill>
                  <a:schemeClr val="accent5"/>
                </a:solidFill>
              </a:rPr>
              <a:t>pravděpodobně ukončené</a:t>
            </a:r>
            <a:endParaRPr lang="cs-CZ" sz="1800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stipendia</a:t>
            </a:r>
          </a:p>
          <a:p>
            <a:pPr marL="1200150" lvl="1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chemeClr val="bg2">
                    <a:lumMod val="10000"/>
                  </a:schemeClr>
                </a:solidFill>
              </a:rPr>
              <a:t>kluby a distrikty (ZŠ, SŠ, VŠ)</a:t>
            </a:r>
          </a:p>
          <a:p>
            <a:pPr marL="1200150" lvl="1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chemeClr val="bg2">
                    <a:lumMod val="10000"/>
                  </a:schemeClr>
                </a:solidFill>
              </a:rPr>
              <a:t>Nadace </a:t>
            </a:r>
            <a:r>
              <a:rPr lang="cs-CZ" sz="1800" dirty="0" err="1">
                <a:solidFill>
                  <a:schemeClr val="bg2">
                    <a:lumMod val="10000"/>
                  </a:schemeClr>
                </a:solidFill>
              </a:rPr>
              <a:t>Rotary</a:t>
            </a:r>
            <a:r>
              <a:rPr lang="cs-CZ" sz="1800" dirty="0">
                <a:solidFill>
                  <a:schemeClr val="bg2">
                    <a:lumMod val="10000"/>
                  </a:schemeClr>
                </a:solidFill>
              </a:rPr>
              <a:t> (VŠ)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peace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fellowship</a:t>
            </a:r>
            <a:endParaRPr lang="cs-CZ" b="1" dirty="0">
              <a:solidFill>
                <a:schemeClr val="bg2">
                  <a:lumMod val="10000"/>
                </a:schemeClr>
              </a:solidFill>
            </a:endParaRPr>
          </a:p>
          <a:p>
            <a:pPr marL="1200150" lvl="1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chemeClr val="bg2">
                    <a:lumMod val="10000"/>
                  </a:schemeClr>
                </a:solidFill>
              </a:rPr>
              <a:t>stipendia pro p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eace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and conflict resolution</a:t>
            </a:r>
            <a:endParaRPr lang="cs-CZ" sz="1800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programs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of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scale</a:t>
            </a:r>
            <a:endParaRPr lang="cs-CZ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A1F4907-2179-A190-6CB2-258C8579F704}"/>
              </a:ext>
            </a:extLst>
          </p:cNvPr>
          <p:cNvSpPr/>
          <p:nvPr/>
        </p:nvSpPr>
        <p:spPr>
          <a:xfrm>
            <a:off x="0" y="0"/>
            <a:ext cx="9142413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725" name="TextovéPole 3">
            <a:extLst>
              <a:ext uri="{FF2B5EF4-FFF2-40B4-BE49-F238E27FC236}">
                <a16:creationId xmlns:a16="http://schemas.microsoft.com/office/drawing/2014/main" id="{4E7EFDE5-31FD-89E1-61EA-728D1D8CF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5088"/>
            <a:ext cx="9066213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typy grantů</a:t>
            </a:r>
          </a:p>
        </p:txBody>
      </p:sp>
      <p:pic>
        <p:nvPicPr>
          <p:cNvPr id="32774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961E9091-A5AD-602D-486C-9CE78625FA8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43425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B3CE18D8-10AF-1D03-2AE7-BE990F645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76962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7BFB3ED-431D-014E-1A4F-C6836C5B9304}"/>
              </a:ext>
            </a:extLst>
          </p:cNvPr>
          <p:cNvSpPr/>
          <p:nvPr/>
        </p:nvSpPr>
        <p:spPr>
          <a:xfrm>
            <a:off x="0" y="11113"/>
            <a:ext cx="9144000" cy="3429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1748" name="TextovéPole 3">
            <a:extLst>
              <a:ext uri="{FF2B5EF4-FFF2-40B4-BE49-F238E27FC236}">
                <a16:creationId xmlns:a16="http://schemas.microsoft.com/office/drawing/2014/main" id="{8E928A6B-FA76-086A-1334-DDC09AA7C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276350"/>
            <a:ext cx="73914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toho pro začátek moc?</a:t>
            </a:r>
          </a:p>
        </p:txBody>
      </p:sp>
      <p:pic>
        <p:nvPicPr>
          <p:cNvPr id="33797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9CE87AF4-EAF1-307D-0501-7429BD2684D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45148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2B46D8F2-A72D-1DB7-2624-4D6AA5B52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76962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4819" name="Obrázek 4">
            <a:extLst>
              <a:ext uri="{FF2B5EF4-FFF2-40B4-BE49-F238E27FC236}">
                <a16:creationId xmlns:a16="http://schemas.microsoft.com/office/drawing/2014/main" id="{DFBD2E0E-9983-78E1-BD32-0D403A3D4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0"/>
            <a:ext cx="6884987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03E3437-B60D-F20F-9446-E9626F3CF24C}"/>
              </a:ext>
            </a:extLst>
          </p:cNvPr>
          <p:cNvSpPr/>
          <p:nvPr/>
        </p:nvSpPr>
        <p:spPr>
          <a:xfrm>
            <a:off x="3124200" y="285750"/>
            <a:ext cx="5715000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cs-CZ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902030302020204" pitchFamily="66" charset="0"/>
              </a:rPr>
              <a:t>Kupte si lístek do kina</a:t>
            </a:r>
          </a:p>
          <a:p>
            <a:pPr algn="r">
              <a:defRPr/>
            </a:pPr>
            <a:r>
              <a:rPr lang="cs-CZ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902030302020204" pitchFamily="66" charset="0"/>
              </a:rPr>
              <a:t>a dostaňte za stovku </a:t>
            </a:r>
            <a:br>
              <a:rPr lang="cs-CZ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902030302020204" pitchFamily="66" charset="0"/>
              </a:rPr>
            </a:br>
            <a:r>
              <a:rPr lang="cs-CZ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902030302020204" pitchFamily="66" charset="0"/>
              </a:rPr>
              <a:t>tisícovku!</a:t>
            </a:r>
          </a:p>
        </p:txBody>
      </p:sp>
      <p:pic>
        <p:nvPicPr>
          <p:cNvPr id="34821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EC491FAC-22C5-AEAB-53B0-F172025318F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57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3">
            <a:extLst>
              <a:ext uri="{FF2B5EF4-FFF2-40B4-BE49-F238E27FC236}">
                <a16:creationId xmlns:a16="http://schemas.microsoft.com/office/drawing/2014/main" id="{C3AFB7E7-6F92-AB45-EE23-EE36698A6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105025"/>
            <a:ext cx="2417762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BlokTextu 7">
            <a:extLst>
              <a:ext uri="{FF2B5EF4-FFF2-40B4-BE49-F238E27FC236}">
                <a16:creationId xmlns:a16="http://schemas.microsoft.com/office/drawing/2014/main" id="{BDE6726F-124D-2214-E9EE-B7BBA8445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86868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přispívají do TRF přímo kluby 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2023-2024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doporučený příspěvek je min. 35 USD/člen/rok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podmínka pro čerpání grantů a PHF od distriktu</a:t>
            </a:r>
          </a:p>
          <a:p>
            <a:pPr marL="1200150" lvl="1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příspěvky pro daný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31.1.</a:t>
            </a:r>
          </a:p>
          <a:p>
            <a:pPr marL="1200150" lvl="1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roky zpětně</a:t>
            </a:r>
          </a:p>
          <a:p>
            <a:pPr marL="1200150" lvl="1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příspěvek do TRF Annual Fund Share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návod jak přispívat je 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ZDE</a:t>
            </a:r>
            <a:endParaRPr lang="cs-CZ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124AA74-B00C-ADE8-62F5-69FD6856C2CE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821" name="TextovéPole 3">
            <a:extLst>
              <a:ext uri="{FF2B5EF4-FFF2-40B4-BE49-F238E27FC236}">
                <a16:creationId xmlns:a16="http://schemas.microsoft.com/office/drawing/2014/main" id="{6AEBCB38-DD57-A71B-363C-DF64A0B42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0"/>
            <a:ext cx="8988425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Financování</a:t>
            </a:r>
          </a:p>
        </p:txBody>
      </p:sp>
      <p:pic>
        <p:nvPicPr>
          <p:cNvPr id="35846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5FD54D2E-E9D9-F6AA-27F1-0E28AFE41F0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529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3">
            <a:extLst>
              <a:ext uri="{FF2B5EF4-FFF2-40B4-BE49-F238E27FC236}">
                <a16:creationId xmlns:a16="http://schemas.microsoft.com/office/drawing/2014/main" id="{C29D7EE7-E6E3-5EBD-379B-53356EAB8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62150"/>
            <a:ext cx="241776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9CFEB5F-1C07-986F-2598-E8ACD2674441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677" name="TextovéPole 3">
            <a:extLst>
              <a:ext uri="{FF2B5EF4-FFF2-40B4-BE49-F238E27FC236}">
                <a16:creationId xmlns:a16="http://schemas.microsoft.com/office/drawing/2014/main" id="{6BF0B2D5-708D-9A95-F54F-4CD2E7AD0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588"/>
            <a:ext cx="90678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Distriktní a globální granty</a:t>
            </a:r>
          </a:p>
        </p:txBody>
      </p:sp>
      <p:sp>
        <p:nvSpPr>
          <p:cNvPr id="6" name="Google Shape;198;g3a3702cd4f2_0_30">
            <a:extLst>
              <a:ext uri="{FF2B5EF4-FFF2-40B4-BE49-F238E27FC236}">
                <a16:creationId xmlns:a16="http://schemas.microsoft.com/office/drawing/2014/main" id="{7ED57DC8-B8A1-CDEB-0703-E1F384F6EC3C}"/>
              </a:ext>
            </a:extLst>
          </p:cNvPr>
          <p:cNvSpPr txBox="1">
            <a:spLocks/>
          </p:cNvSpPr>
          <p:nvPr/>
        </p:nvSpPr>
        <p:spPr>
          <a:xfrm>
            <a:off x="704850" y="847725"/>
            <a:ext cx="4383088" cy="4638675"/>
          </a:xfrm>
          <a:prstGeom prst="rect">
            <a:avLst/>
          </a:prstGeom>
        </p:spPr>
        <p:txBody>
          <a:bodyPr lIns="68569" tIns="34275" rIns="68569" bIns="34275"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5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cs-CZ" altLang="en-US" sz="1800" b="1">
                <a:solidFill>
                  <a:srgbClr val="1B1A11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>
                <a:solidFill>
                  <a:srgbClr val="1B1A11"/>
                </a:solidFill>
                <a:cs typeface="Arial" panose="020B0604020202020204" pitchFamily="34" charset="0"/>
              </a:rPr>
              <a:t>Distriktní granty</a:t>
            </a:r>
            <a:endParaRPr lang="en-US" altLang="en-US" sz="1800">
              <a:solidFill>
                <a:srgbClr val="1B1A11"/>
              </a:solidFill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SzPts val="1700"/>
              <a:buFont typeface="Arial" panose="020B0604020202020204" pitchFamily="34" charset="0"/>
              <a:buChar char="•"/>
            </a:pPr>
            <a:r>
              <a:rPr lang="cs-CZ" altLang="en-US" sz="1800">
                <a:solidFill>
                  <a:srgbClr val="1B1A11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7 grantů </a:t>
            </a:r>
            <a:r>
              <a:rPr lang="cs-CZ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</a:t>
            </a:r>
            <a:r>
              <a:rPr lang="en-US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25/26 (</a:t>
            </a:r>
            <a:r>
              <a:rPr lang="cs-CZ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dokončuje se</a:t>
            </a:r>
            <a:r>
              <a:rPr lang="en-US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  <a:endParaRPr lang="cs-CZ" altLang="en-US" sz="1800">
              <a:solidFill>
                <a:srgbClr val="1B1A1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SzPts val="1700"/>
              <a:buFont typeface="Arial" panose="020B0604020202020204" pitchFamily="34" charset="0"/>
              <a:buChar char="•"/>
            </a:pPr>
            <a:r>
              <a:rPr lang="cs-CZ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granty 2026/27 se shromažďují</a:t>
            </a:r>
            <a:endParaRPr lang="en-US" altLang="en-US" sz="1800">
              <a:solidFill>
                <a:srgbClr val="1B1A1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cs-CZ" altLang="en-US" sz="1800" b="1">
                <a:solidFill>
                  <a:srgbClr val="1B1A11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>
                <a:solidFill>
                  <a:srgbClr val="1B1A11"/>
                </a:solidFill>
                <a:cs typeface="Arial" panose="020B0604020202020204" pitchFamily="34" charset="0"/>
              </a:rPr>
              <a:t>Globální granty</a:t>
            </a:r>
          </a:p>
          <a:p>
            <a:pPr>
              <a:lnSpc>
                <a:spcPct val="115000"/>
              </a:lnSpc>
              <a:spcBef>
                <a:spcPts val="900"/>
              </a:spcBef>
              <a:buSzPts val="1700"/>
              <a:buFont typeface="Arial" panose="020B0604020202020204" pitchFamily="34" charset="0"/>
              <a:buChar char="•"/>
            </a:pPr>
            <a:r>
              <a:rPr lang="cs-CZ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6 grantů (probíhá)</a:t>
            </a:r>
          </a:p>
          <a:p>
            <a:pPr>
              <a:lnSpc>
                <a:spcPct val="115000"/>
              </a:lnSpc>
              <a:buSzPts val="1700"/>
              <a:buFont typeface="Arial" panose="020B0604020202020204" pitchFamily="34" charset="0"/>
              <a:buChar char="•"/>
            </a:pPr>
            <a:r>
              <a:rPr lang="cs-CZ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 granty v režimu “1000 za 100”</a:t>
            </a:r>
          </a:p>
          <a:p>
            <a:pPr>
              <a:lnSpc>
                <a:spcPct val="115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cs-CZ" altLang="en-US" sz="1800" b="1">
                <a:solidFill>
                  <a:srgbClr val="1B1A11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>
                <a:solidFill>
                  <a:srgbClr val="1B1A11"/>
                </a:solidFill>
                <a:cs typeface="Arial" panose="020B0604020202020204" pitchFamily="34" charset="0"/>
              </a:rPr>
              <a:t>Finance pro rok </a:t>
            </a:r>
            <a:r>
              <a:rPr lang="cs-CZ" altLang="en-US" sz="1800" b="1">
                <a:solidFill>
                  <a:srgbClr val="1B1A11"/>
                </a:solidFill>
                <a:cs typeface="Arial" panose="020B0604020202020204" pitchFamily="34" charset="0"/>
              </a:rPr>
              <a:t>20</a:t>
            </a:r>
            <a:r>
              <a:rPr lang="en-US" altLang="en-US" sz="1800" b="1">
                <a:solidFill>
                  <a:srgbClr val="1B1A11"/>
                </a:solidFill>
                <a:cs typeface="Arial" panose="020B0604020202020204" pitchFamily="34" charset="0"/>
              </a:rPr>
              <a:t>26</a:t>
            </a:r>
            <a:r>
              <a:rPr lang="cs-CZ" altLang="en-US" sz="1800" b="1">
                <a:solidFill>
                  <a:srgbClr val="1B1A11"/>
                </a:solidFill>
                <a:cs typeface="Arial" panose="020B0604020202020204" pitchFamily="34" charset="0"/>
              </a:rPr>
              <a:t>-20</a:t>
            </a:r>
            <a:r>
              <a:rPr lang="en-US" altLang="en-US" sz="1800" b="1">
                <a:solidFill>
                  <a:srgbClr val="1B1A11"/>
                </a:solidFill>
                <a:cs typeface="Arial" panose="020B0604020202020204" pitchFamily="34" charset="0"/>
              </a:rPr>
              <a:t>27 </a:t>
            </a:r>
          </a:p>
          <a:p>
            <a:pPr>
              <a:lnSpc>
                <a:spcPct val="115000"/>
              </a:lnSpc>
              <a:spcBef>
                <a:spcPts val="900"/>
              </a:spcBef>
              <a:buSzPts val="1700"/>
              <a:buFont typeface="Arial" panose="020B0604020202020204" pitchFamily="34" charset="0"/>
              <a:buChar char="•"/>
            </a:pPr>
            <a:r>
              <a:rPr lang="cs-CZ" altLang="en-US" sz="1800">
                <a:solidFill>
                  <a:srgbClr val="1B1A11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distriktní granty</a:t>
            </a:r>
            <a:r>
              <a:rPr lang="cs-CZ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:  </a:t>
            </a:r>
            <a:r>
              <a:rPr lang="en-US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$12,317</a:t>
            </a:r>
          </a:p>
          <a:p>
            <a:pPr>
              <a:lnSpc>
                <a:spcPct val="115000"/>
              </a:lnSpc>
              <a:buSzPts val="1700"/>
              <a:buFont typeface="Arial" panose="020B0604020202020204" pitchFamily="34" charset="0"/>
              <a:buChar char="•"/>
            </a:pPr>
            <a:r>
              <a:rPr lang="cs-CZ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globální granty</a:t>
            </a:r>
            <a:r>
              <a:rPr lang="cs-CZ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:  </a:t>
            </a:r>
            <a:r>
              <a:rPr lang="en-US" altLang="en-US" sz="1800">
                <a:solidFill>
                  <a:srgbClr val="1B1A1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$38,000</a:t>
            </a:r>
          </a:p>
          <a:p>
            <a:pPr>
              <a:lnSpc>
                <a:spcPct val="115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altLang="en-US" sz="1400" b="1">
              <a:solidFill>
                <a:srgbClr val="1B1A11"/>
              </a:solidFill>
              <a:cs typeface="Arial" panose="020B0604020202020204" pitchFamily="34" charset="0"/>
            </a:endParaRPr>
          </a:p>
          <a:p>
            <a:pPr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altLang="en-US" sz="1400">
              <a:solidFill>
                <a:srgbClr val="1B1A11"/>
              </a:solidFill>
              <a:cs typeface="Arial" panose="020B0604020202020204" pitchFamily="34" charset="0"/>
            </a:endParaRPr>
          </a:p>
        </p:txBody>
      </p:sp>
      <p:pic>
        <p:nvPicPr>
          <p:cNvPr id="36870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E3DE5343-0244-C082-8572-39FAE4ECCC6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4552950"/>
            <a:ext cx="1114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3">
            <a:extLst>
              <a:ext uri="{FF2B5EF4-FFF2-40B4-BE49-F238E27FC236}">
                <a16:creationId xmlns:a16="http://schemas.microsoft.com/office/drawing/2014/main" id="{695F39C9-B04C-53CB-1AF4-0BAD47CE2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25650"/>
            <a:ext cx="241776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BlokTextu 7">
            <a:extLst>
              <a:ext uri="{FF2B5EF4-FFF2-40B4-BE49-F238E27FC236}">
                <a16:creationId xmlns:a16="http://schemas.microsoft.com/office/drawing/2014/main" id="{01E1C6F2-54FA-6118-E0CF-C8E939983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36600"/>
            <a:ext cx="3773488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C8333AA-2E19-1226-E1A9-EC6FB22474B6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677" name="TextovéPole 3">
            <a:extLst>
              <a:ext uri="{FF2B5EF4-FFF2-40B4-BE49-F238E27FC236}">
                <a16:creationId xmlns:a16="http://schemas.microsoft.com/office/drawing/2014/main" id="{E575573C-4E7A-6117-CEE7-BC240FB97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025"/>
            <a:ext cx="9072563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Statistiky za minulý rotariánský rok</a:t>
            </a:r>
          </a:p>
        </p:txBody>
      </p:sp>
      <p:sp>
        <p:nvSpPr>
          <p:cNvPr id="6" name="Google Shape;189;g3a3702cd4f2_0_19">
            <a:extLst>
              <a:ext uri="{FF2B5EF4-FFF2-40B4-BE49-F238E27FC236}">
                <a16:creationId xmlns:a16="http://schemas.microsoft.com/office/drawing/2014/main" id="{1E822C68-EA73-5E83-F8C7-4753A7DFA67C}"/>
              </a:ext>
            </a:extLst>
          </p:cNvPr>
          <p:cNvSpPr txBox="1">
            <a:spLocks/>
          </p:cNvSpPr>
          <p:nvPr/>
        </p:nvSpPr>
        <p:spPr>
          <a:xfrm>
            <a:off x="76200" y="793654"/>
            <a:ext cx="4306888" cy="4619722"/>
          </a:xfrm>
          <a:prstGeom prst="rect">
            <a:avLst/>
          </a:prstGeom>
        </p:spPr>
        <p:txBody>
          <a:bodyPr lIns="68569" tIns="34275" rIns="68569" bIns="34275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900"/>
              </a:spcBef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Účast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klubů</a:t>
            </a:r>
            <a:r>
              <a:rPr lang="cs-CZ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52413">
              <a:lnSpc>
                <a:spcPct val="115000"/>
              </a:lnSpc>
              <a:spcBef>
                <a:spcPts val="900"/>
              </a:spcBef>
              <a:buSzPts val="1700"/>
              <a:defRPr/>
            </a:pP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Přispělo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55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ze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72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klubů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(76 %) </a:t>
            </a:r>
          </a:p>
          <a:p>
            <a:pPr indent="-252413">
              <a:lnSpc>
                <a:spcPct val="115000"/>
              </a:lnSpc>
              <a:spcBef>
                <a:spcPts val="0"/>
              </a:spcBef>
              <a:buSzPts val="1700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925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ze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1 105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členů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zapojilo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(83 %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individuální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účasti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15000"/>
              </a:lnSpc>
              <a:spcBef>
                <a:spcPts val="900"/>
              </a:spcBef>
              <a:defRPr/>
            </a:pPr>
            <a:r>
              <a:rPr lang="cs-CZ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Průměrné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příspěvky</a:t>
            </a:r>
            <a:r>
              <a:rPr lang="cs-CZ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52413">
              <a:lnSpc>
                <a:spcPct val="115000"/>
              </a:lnSpc>
              <a:spcBef>
                <a:spcPts val="900"/>
              </a:spcBef>
              <a:buSzPts val="1700"/>
              <a:defRPr/>
            </a:pP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Průměrný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příspěvek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hlavu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přispívajících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klubů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42 USD </a:t>
            </a:r>
          </a:p>
          <a:p>
            <a:pPr indent="-252413">
              <a:lnSpc>
                <a:spcPct val="115000"/>
              </a:lnSpc>
              <a:spcBef>
                <a:spcPts val="0"/>
              </a:spcBef>
              <a:buSzPts val="1700"/>
              <a:defRPr/>
            </a:pP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Celkový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průměr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včetně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nepřispívajících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34,4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USD/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-252413">
              <a:lnSpc>
                <a:spcPct val="115000"/>
              </a:lnSpc>
              <a:spcBef>
                <a:spcPts val="0"/>
              </a:spcBef>
              <a:buSzPts val="1700"/>
              <a:defRPr/>
            </a:pP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Cíl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TRF</a:t>
            </a:r>
            <a:r>
              <a:rPr lang="cs-CZ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je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100 USD/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rok</a:t>
            </a:r>
            <a:r>
              <a:rPr lang="cs-CZ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pln</a:t>
            </a:r>
            <a:r>
              <a:rPr lang="cs-CZ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indent="-252413">
              <a:lnSpc>
                <a:spcPct val="115000"/>
              </a:lnSpc>
              <a:spcBef>
                <a:spcPts val="0"/>
              </a:spcBef>
              <a:buSzPts val="1700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RC Ostrava International </a:t>
            </a:r>
          </a:p>
          <a:p>
            <a:pPr lvl="1" indent="-252413">
              <a:lnSpc>
                <a:spcPct val="115000"/>
              </a:lnSpc>
              <a:spcBef>
                <a:spcPts val="0"/>
              </a:spcBef>
              <a:buSzPts val="1700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RC Bratislava International </a:t>
            </a:r>
          </a:p>
          <a:p>
            <a:pPr marL="0" indent="0">
              <a:lnSpc>
                <a:spcPct val="115000"/>
              </a:lnSpc>
              <a:spcBef>
                <a:spcPts val="900"/>
              </a:spcBef>
              <a:defRPr/>
            </a:pPr>
            <a:endParaRPr lang="en-US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900"/>
              </a:spcBef>
              <a:defRPr/>
            </a:pPr>
            <a:endParaRPr lang="en-US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DA6C178-6326-1B5D-8474-65BBDDAFF79F}"/>
              </a:ext>
            </a:extLst>
          </p:cNvPr>
          <p:cNvSpPr/>
          <p:nvPr/>
        </p:nvSpPr>
        <p:spPr>
          <a:xfrm>
            <a:off x="4440238" y="815975"/>
            <a:ext cx="4648200" cy="13176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ts val="900"/>
              </a:spcBef>
              <a:defRPr/>
            </a:pP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</a:rPr>
              <a:t>Rozdělení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</a:rPr>
              <a:t>klubů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</a:rPr>
              <a:t>dle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</a:rPr>
              <a:t>účasti</a:t>
            </a:r>
            <a:r>
              <a:rPr lang="cs-CZ" sz="1600" b="1" dirty="0">
                <a:solidFill>
                  <a:schemeClr val="bg2">
                    <a:lumMod val="10000"/>
                  </a:schemeClr>
                </a:solidFill>
              </a:rPr>
              <a:t>:</a:t>
            </a: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  <a:p>
            <a:pPr indent="-252413">
              <a:lnSpc>
                <a:spcPct val="115000"/>
              </a:lnSpc>
              <a:spcBef>
                <a:spcPts val="900"/>
              </a:spcBef>
              <a:buSzPts val="1700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klubů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35 USD/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→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celkem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4 218 USD </a:t>
            </a:r>
          </a:p>
          <a:p>
            <a:pPr indent="-252413">
              <a:lnSpc>
                <a:spcPct val="115000"/>
              </a:lnSpc>
              <a:spcBef>
                <a:spcPts val="0"/>
              </a:spcBef>
              <a:buSzPts val="1700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klubů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35–60 USD/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→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celkem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14 359 USD </a:t>
            </a:r>
          </a:p>
          <a:p>
            <a:pPr indent="-252413">
              <a:lnSpc>
                <a:spcPct val="115000"/>
              </a:lnSpc>
              <a:spcBef>
                <a:spcPts val="0"/>
              </a:spcBef>
              <a:buSzPts val="1700"/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9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</a:rPr>
              <a:t>klubů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 &gt; 60 USD/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</a:rPr>
              <a:t>os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. →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</a:rPr>
              <a:t>celkem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 21 554 USD</a:t>
            </a:r>
          </a:p>
        </p:txBody>
      </p:sp>
      <p:pic>
        <p:nvPicPr>
          <p:cNvPr id="37896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29BC251B-C5EF-13F4-54A6-213A49CA1FB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529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4D59D978-E892-2D7D-A7EF-98A5B180B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86868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B4AC21B-AD5A-22B0-5713-D02B90E96098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677" name="TextovéPole 3">
            <a:extLst>
              <a:ext uri="{FF2B5EF4-FFF2-40B4-BE49-F238E27FC236}">
                <a16:creationId xmlns:a16="http://schemas.microsoft.com/office/drawing/2014/main" id="{DB0B81BA-D5E8-0825-66E7-4C3AAB86C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88"/>
            <a:ext cx="91440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Statistiky za letošní rok (k únoru 2026)</a:t>
            </a:r>
          </a:p>
        </p:txBody>
      </p:sp>
      <p:pic>
        <p:nvPicPr>
          <p:cNvPr id="38917" name="Obrázek 1">
            <a:extLst>
              <a:ext uri="{FF2B5EF4-FFF2-40B4-BE49-F238E27FC236}">
                <a16:creationId xmlns:a16="http://schemas.microsoft.com/office/drawing/2014/main" id="{C0471608-5B63-73FC-077D-582A7AD4D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82638"/>
            <a:ext cx="41910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B246D34D-7921-C42B-8FCD-48D755503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76962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499D2DA-630E-D717-D26A-DD20AE4D67BE}"/>
              </a:ext>
            </a:extLst>
          </p:cNvPr>
          <p:cNvSpPr/>
          <p:nvPr/>
        </p:nvSpPr>
        <p:spPr>
          <a:xfrm>
            <a:off x="0" y="0"/>
            <a:ext cx="9144000" cy="752475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556" name="TextovéPole 3">
            <a:extLst>
              <a:ext uri="{FF2B5EF4-FFF2-40B4-BE49-F238E27FC236}">
                <a16:creationId xmlns:a16="http://schemas.microsoft.com/office/drawing/2014/main" id="{1801BAE1-7B6B-68A0-CE2D-D11032212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30163"/>
            <a:ext cx="73914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Členové výboru Nadace </a:t>
            </a: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</a:t>
            </a:r>
            <a:endParaRPr lang="cs-CZ" alt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D99C664A-0C78-DEFB-7BB3-1668C9685201}"/>
              </a:ext>
            </a:extLst>
          </p:cNvPr>
          <p:cNvSpPr txBox="1">
            <a:spLocks/>
          </p:cNvSpPr>
          <p:nvPr/>
        </p:nvSpPr>
        <p:spPr>
          <a:xfrm>
            <a:off x="566738" y="768350"/>
            <a:ext cx="4259262" cy="3479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Brichta (RC Prague International)</a:t>
            </a:r>
          </a:p>
          <a:p>
            <a:pPr lvl="1">
              <a:spcBef>
                <a:spcPts val="0"/>
              </a:spcBef>
              <a:buSzPct val="100000"/>
              <a:defRPr/>
            </a:pP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DRFC – 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Rotary Foundation Chair</a:t>
            </a:r>
          </a:p>
          <a:p>
            <a:pPr lvl="1">
              <a:spcBef>
                <a:spcPts val="0"/>
              </a:spcBef>
              <a:buSzPct val="100000"/>
              <a:defRPr/>
            </a:pP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Polio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Subcommittee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SzPct val="100000"/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kontakt: 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2"/>
              </a:rPr>
              <a:t>irena.brichta@gmail.com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indent="0"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/>
            </a:pPr>
            <a:endParaRPr lang="cs-CZ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/>
            </a:pPr>
            <a:r>
              <a:rPr lang="cs-CZ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Hledáme někoho na tuto pozici - znáte někoho?</a:t>
            </a:r>
          </a:p>
          <a:p>
            <a:pPr lvl="1">
              <a:spcBef>
                <a:spcPts val="0"/>
              </a:spcBef>
              <a:buSzPct val="100000"/>
              <a:defRPr/>
            </a:pP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Grants Subcommittee Chair</a:t>
            </a:r>
          </a:p>
          <a:p>
            <a:pPr lvl="1">
              <a:spcBef>
                <a:spcPts val="0"/>
              </a:spcBef>
              <a:buSzPct val="100000"/>
              <a:defRPr/>
            </a:pP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distriktní granty – 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grants</a:t>
            </a:r>
          </a:p>
          <a:p>
            <a:pPr lvl="1">
              <a:spcBef>
                <a:spcPts val="0"/>
              </a:spcBef>
              <a:buSzPct val="100000"/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kontakt:</a:t>
            </a: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/>
            </a:pPr>
            <a:endParaRPr lang="cs-CZ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Michal Sláma (RC Pardubice)</a:t>
            </a:r>
          </a:p>
          <a:p>
            <a:pPr lvl="1">
              <a:spcBef>
                <a:spcPts val="0"/>
              </a:spcBef>
              <a:buSzPct val="100000"/>
              <a:defRPr/>
            </a:pP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Stewardship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Subcommittee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SzPct val="100000"/>
              <a:defRPr/>
            </a:pP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globální granty – </a:t>
            </a:r>
            <a:r>
              <a:rPr lang="cs-CZ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grants</a:t>
            </a:r>
          </a:p>
          <a:p>
            <a:pPr lvl="1">
              <a:spcBef>
                <a:spcPts val="0"/>
              </a:spcBef>
              <a:buSzPct val="100000"/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kontakt: 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3"/>
              </a:rPr>
              <a:t>michal.slama@rotary.cz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SzPct val="100000"/>
              <a:defRPr/>
            </a:pPr>
            <a:endParaRPr lang="cs-CZ" sz="17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cs-CZ" altLang="cs-CZ" sz="1700" u="sng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sk-SK" sz="17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BCF967ED-28C2-C5A0-04B9-5ABE998CE90C}"/>
              </a:ext>
            </a:extLst>
          </p:cNvPr>
          <p:cNvSpPr txBox="1">
            <a:spLocks/>
          </p:cNvSpPr>
          <p:nvPr/>
        </p:nvSpPr>
        <p:spPr>
          <a:xfrm>
            <a:off x="4845050" y="768350"/>
            <a:ext cx="4376738" cy="50180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 baseline="0">
                <a:solidFill>
                  <a:srgbClr val="58585A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00" kern="1200" baseline="0">
                <a:solidFill>
                  <a:srgbClr val="58585A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 baseline="0">
                <a:solidFill>
                  <a:srgbClr val="58585A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 baseline="0">
                <a:solidFill>
                  <a:srgbClr val="58585A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 baseline="0">
                <a:solidFill>
                  <a:srgbClr val="58585A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Gerry Tipple (RC Prague International)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Subcommittee Chair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TRF contribution system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kontakt: 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4"/>
              </a:rPr>
              <a:t>gerry.tipple@gmail.com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Gregory Fabian (RC Bratislava International)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Scholarship Subcommittee Chair </a:t>
            </a: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Peace Fellowships</a:t>
            </a: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kontakt: 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5"/>
              </a:rPr>
              <a:t>gregory.fabian@rotary2240.org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Pavla Bublíková (RC Písek)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Paul 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Harris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Fellow</a:t>
            </a: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kontakt: 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6"/>
              </a:rPr>
              <a:t>pavla.bublikova@voddrubez.cz</a:t>
            </a: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indent="0"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Juraj Piš (RC Praha Staré město)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 society a 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Bequest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society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kontakt: 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7"/>
              </a:rPr>
              <a:t>juraj.pis@rotary2240.org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sk-SK" sz="12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110C1C2-B7DE-8A10-914E-DD8B4E223C87}"/>
              </a:ext>
            </a:extLst>
          </p:cNvPr>
          <p:cNvSpPr txBox="1"/>
          <p:nvPr/>
        </p:nvSpPr>
        <p:spPr>
          <a:xfrm>
            <a:off x="2514600" y="4391025"/>
            <a:ext cx="4267200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r>
              <a:rPr lang="cs-CZ" sz="2000" b="1" dirty="0">
                <a:solidFill>
                  <a:srgbClr val="D40965"/>
                </a:solidFill>
                <a:latin typeface="+mn-lt"/>
                <a:cs typeface="Georgia"/>
              </a:rPr>
              <a:t>Přidejte se k nám! </a:t>
            </a:r>
            <a:br>
              <a:rPr lang="cs-CZ" sz="2000" b="1" dirty="0">
                <a:solidFill>
                  <a:srgbClr val="D40965"/>
                </a:solidFill>
                <a:latin typeface="+mn-lt"/>
                <a:cs typeface="Georgia"/>
              </a:rPr>
            </a:br>
            <a:r>
              <a:rPr lang="cs-CZ" sz="2000" b="1" dirty="0">
                <a:solidFill>
                  <a:srgbClr val="D40965"/>
                </a:solidFill>
                <a:latin typeface="+mn-lt"/>
                <a:cs typeface="Georgia"/>
              </a:rPr>
              <a:t>Pište na </a:t>
            </a:r>
            <a:r>
              <a:rPr lang="cs-CZ" sz="2000" b="1" dirty="0">
                <a:solidFill>
                  <a:srgbClr val="D40965"/>
                </a:solidFill>
                <a:latin typeface="+mn-lt"/>
                <a:cs typeface="Georgia"/>
                <a:sym typeface="Arial"/>
              </a:rPr>
              <a:t>irena.brichta@gmail.com</a:t>
            </a:r>
            <a:endParaRPr lang="cs-CZ" sz="2000" b="1" dirty="0">
              <a:solidFill>
                <a:srgbClr val="D40965"/>
              </a:solidFill>
              <a:latin typeface="+mn-lt"/>
              <a:cs typeface="Georgia"/>
            </a:endParaRPr>
          </a:p>
          <a:p>
            <a:pPr>
              <a:defRPr/>
            </a:pPr>
            <a:endParaRPr lang="cs-CZ" sz="1600" dirty="0">
              <a:latin typeface="+mn-lt"/>
            </a:endParaRPr>
          </a:p>
        </p:txBody>
      </p:sp>
      <p:pic>
        <p:nvPicPr>
          <p:cNvPr id="21512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D724E185-FFA8-3FF8-63D1-50254D6ADB7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4476750"/>
            <a:ext cx="12890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9544E86C-B5FF-76E0-5B77-EE4E97E757C0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677" name="TextovéPole 3">
            <a:extLst>
              <a:ext uri="{FF2B5EF4-FFF2-40B4-BE49-F238E27FC236}">
                <a16:creationId xmlns:a16="http://schemas.microsoft.com/office/drawing/2014/main" id="{754AB8AE-2C51-9CAF-93F9-104167686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3825"/>
            <a:ext cx="9067800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RP-Recognition Points – Body Uznání</a:t>
            </a:r>
          </a:p>
        </p:txBody>
      </p:sp>
      <p:sp>
        <p:nvSpPr>
          <p:cNvPr id="6" name="Google Shape;198;g3a3702cd4f2_0_30">
            <a:extLst>
              <a:ext uri="{FF2B5EF4-FFF2-40B4-BE49-F238E27FC236}">
                <a16:creationId xmlns:a16="http://schemas.microsoft.com/office/drawing/2014/main" id="{299C7020-10BD-8144-526A-322C0280AD3D}"/>
              </a:ext>
            </a:extLst>
          </p:cNvPr>
          <p:cNvSpPr txBox="1">
            <a:spLocks/>
          </p:cNvSpPr>
          <p:nvPr/>
        </p:nvSpPr>
        <p:spPr>
          <a:xfrm>
            <a:off x="304800" y="895350"/>
            <a:ext cx="8267700" cy="4518025"/>
          </a:xfrm>
          <a:prstGeom prst="rect">
            <a:avLst/>
          </a:prstGeom>
        </p:spPr>
        <p:txBody>
          <a:bodyPr lIns="68569" tIns="34275" rIns="68569" bIns="34275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900"/>
              </a:spcBef>
              <a:defRPr/>
            </a:pPr>
            <a:r>
              <a:rPr lang="cs-CZ" sz="1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Bod Uznání, který TRF přičte dárci za každý Dolar</a:t>
            </a:r>
          </a:p>
          <a:p>
            <a:pPr marL="0" indent="0">
              <a:lnSpc>
                <a:spcPct val="115000"/>
              </a:lnSpc>
              <a:spcBef>
                <a:spcPts val="900"/>
              </a:spcBef>
              <a:defRPr/>
            </a:pPr>
            <a:r>
              <a:rPr lang="cs-CZ" sz="1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 USD = 1RP-BU</a:t>
            </a:r>
          </a:p>
          <a:p>
            <a:pPr marL="0" indent="0">
              <a:lnSpc>
                <a:spcPct val="115000"/>
              </a:lnSpc>
              <a:spcBef>
                <a:spcPts val="900"/>
              </a:spcBef>
              <a:defRPr/>
            </a:pPr>
            <a:r>
              <a:rPr lang="cs-CZ" sz="1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1000 RP = 1 PHF</a:t>
            </a:r>
          </a:p>
          <a:p>
            <a:pPr marL="0" indent="0">
              <a:lnSpc>
                <a:spcPct val="115000"/>
              </a:lnSpc>
              <a:spcBef>
                <a:spcPts val="900"/>
              </a:spcBef>
              <a:defRPr/>
            </a:pPr>
            <a:r>
              <a:rPr lang="cs-CZ" sz="1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RP v D2240    </a:t>
            </a:r>
            <a:r>
              <a:rPr lang="en-GB" altLang="cs-CZ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166 973</a:t>
            </a:r>
            <a:r>
              <a:rPr lang="LID4096" altLang="cs-CZ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altLang="cs-CZ" sz="1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15000"/>
              </a:lnSpc>
              <a:spcBef>
                <a:spcPts val="900"/>
              </a:spcBef>
              <a:defRPr/>
            </a:pPr>
            <a:r>
              <a:rPr lang="cs-CZ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Návod jak pracovat s vašimi RP </a:t>
            </a:r>
            <a:r>
              <a:rPr lang="cs-CZ" sz="1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ZDE</a:t>
            </a:r>
            <a:endParaRPr lang="cs-CZ" sz="1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15000"/>
              </a:lnSpc>
              <a:spcBef>
                <a:spcPts val="900"/>
              </a:spcBef>
              <a:buFont typeface="Arial" panose="020B0604020202020204" pitchFamily="34" charset="0"/>
              <a:buNone/>
              <a:defRPr/>
            </a:pP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900"/>
              </a:spcBef>
              <a:defRPr/>
            </a:pPr>
            <a:endParaRPr lang="en-US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1" name="Picture 18" descr="A group of people holding coins&#10;&#10;Description automatically generated">
            <a:extLst>
              <a:ext uri="{FF2B5EF4-FFF2-40B4-BE49-F238E27FC236}">
                <a16:creationId xmlns:a16="http://schemas.microsoft.com/office/drawing/2014/main" id="{9D177469-F6C8-9CA4-368A-8C4B5A4B8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" r="1752"/>
          <a:stretch>
            <a:fillRect/>
          </a:stretch>
        </p:blipFill>
        <p:spPr bwMode="auto">
          <a:xfrm>
            <a:off x="4438650" y="1352550"/>
            <a:ext cx="45720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06FE4129-6686-6874-7929-DAEA79C8A45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767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9B5D97A-246D-2C49-D966-2788B732B726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677" name="TextovéPole 3">
            <a:extLst>
              <a:ext uri="{FF2B5EF4-FFF2-40B4-BE49-F238E27FC236}">
                <a16:creationId xmlns:a16="http://schemas.microsoft.com/office/drawing/2014/main" id="{B945C857-2DC2-1BCF-C409-54E59CBFA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07950"/>
            <a:ext cx="73914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PHF – Paul </a:t>
            </a: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Harris</a:t>
            </a: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</a:t>
            </a:r>
            <a:endParaRPr lang="cs-CZ" alt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Google Shape;198;g3a3702cd4f2_0_30">
            <a:extLst>
              <a:ext uri="{FF2B5EF4-FFF2-40B4-BE49-F238E27FC236}">
                <a16:creationId xmlns:a16="http://schemas.microsoft.com/office/drawing/2014/main" id="{4982F709-272F-37D3-9461-B01A24D71329}"/>
              </a:ext>
            </a:extLst>
          </p:cNvPr>
          <p:cNvSpPr txBox="1">
            <a:spLocks/>
          </p:cNvSpPr>
          <p:nvPr/>
        </p:nvSpPr>
        <p:spPr>
          <a:xfrm>
            <a:off x="304800" y="895350"/>
            <a:ext cx="8267700" cy="4518025"/>
          </a:xfrm>
          <a:prstGeom prst="rect">
            <a:avLst/>
          </a:prstGeom>
        </p:spPr>
        <p:txBody>
          <a:bodyPr lIns="68569" tIns="34275" rIns="68569" bIns="34275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900"/>
              </a:spcBef>
              <a:defRPr/>
            </a:pPr>
            <a:r>
              <a:rPr lang="cs-CZ" sz="1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Ocenění jednotlivce za dar TRF do jakéhokoliv fondu nebo podporu GG</a:t>
            </a:r>
            <a:endParaRPr lang="en-US" sz="18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900"/>
              </a:spcBef>
              <a:defRPr/>
            </a:pPr>
            <a:r>
              <a:rPr lang="cs-CZ" sz="1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Je to poděkování! </a:t>
            </a:r>
          </a:p>
          <a:p>
            <a:pPr marL="0" indent="0">
              <a:spcBef>
                <a:spcPts val="900"/>
              </a:spcBef>
              <a:defRPr/>
            </a:pPr>
            <a:endParaRPr lang="en-US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5" name="Picture 6" descr="A gold and blue coin&#10;&#10;Description automatically generated">
            <a:extLst>
              <a:ext uri="{FF2B5EF4-FFF2-40B4-BE49-F238E27FC236}">
                <a16:creationId xmlns:a16="http://schemas.microsoft.com/office/drawing/2014/main" id="{A96DEF14-421E-35EB-0BCC-5B7C54EF7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2" r="778" b="798"/>
          <a:stretch>
            <a:fillRect/>
          </a:stretch>
        </p:blipFill>
        <p:spPr bwMode="auto">
          <a:xfrm>
            <a:off x="608013" y="1954213"/>
            <a:ext cx="10382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8" descr="A close-up of a coin&#10;&#10;Description automatically generated">
            <a:extLst>
              <a:ext uri="{FF2B5EF4-FFF2-40B4-BE49-F238E27FC236}">
                <a16:creationId xmlns:a16="http://schemas.microsoft.com/office/drawing/2014/main" id="{C7B5064D-54FE-3068-2530-EB5E95AB5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1938338"/>
            <a:ext cx="20955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cess 9">
            <a:extLst>
              <a:ext uri="{FF2B5EF4-FFF2-40B4-BE49-F238E27FC236}">
                <a16:creationId xmlns:a16="http://schemas.microsoft.com/office/drawing/2014/main" id="{92BC3851-437D-8083-403B-C2FF3D665E04}"/>
              </a:ext>
            </a:extLst>
          </p:cNvPr>
          <p:cNvSpPr/>
          <p:nvPr/>
        </p:nvSpPr>
        <p:spPr>
          <a:xfrm>
            <a:off x="608013" y="3121025"/>
            <a:ext cx="1038225" cy="447675"/>
          </a:xfrm>
          <a:prstGeom prst="flowChartProcess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Z" sz="1800" b="1" dirty="0"/>
              <a:t>1000 USD</a:t>
            </a:r>
          </a:p>
        </p:txBody>
      </p:sp>
      <p:sp>
        <p:nvSpPr>
          <p:cNvPr id="10" name="Process 10">
            <a:extLst>
              <a:ext uri="{FF2B5EF4-FFF2-40B4-BE49-F238E27FC236}">
                <a16:creationId xmlns:a16="http://schemas.microsoft.com/office/drawing/2014/main" id="{6F5ABBD6-9C9E-CAF0-7280-977377D8BDB6}"/>
              </a:ext>
            </a:extLst>
          </p:cNvPr>
          <p:cNvSpPr/>
          <p:nvPr/>
        </p:nvSpPr>
        <p:spPr>
          <a:xfrm>
            <a:off x="2220913" y="3121025"/>
            <a:ext cx="2092325" cy="447675"/>
          </a:xfrm>
          <a:prstGeom prst="flowChartProcess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Z" sz="1800" b="1" dirty="0"/>
              <a:t>2000 USD ⟹ 9000 USD</a:t>
            </a:r>
          </a:p>
        </p:txBody>
      </p:sp>
      <p:pic>
        <p:nvPicPr>
          <p:cNvPr id="40969" name="Picture 13" descr="A gold medal with a blue ribbon&#10;&#10;Description automatically generated">
            <a:extLst>
              <a:ext uri="{FF2B5EF4-FFF2-40B4-BE49-F238E27FC236}">
                <a16:creationId xmlns:a16="http://schemas.microsoft.com/office/drawing/2014/main" id="{A0CC1FCF-C9CF-40C3-EC62-21073EF89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1938338"/>
            <a:ext cx="10033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cess 15">
            <a:extLst>
              <a:ext uri="{FF2B5EF4-FFF2-40B4-BE49-F238E27FC236}">
                <a16:creationId xmlns:a16="http://schemas.microsoft.com/office/drawing/2014/main" id="{9800F7AE-0858-88B6-E7A6-997068231DD7}"/>
              </a:ext>
            </a:extLst>
          </p:cNvPr>
          <p:cNvSpPr/>
          <p:nvPr/>
        </p:nvSpPr>
        <p:spPr>
          <a:xfrm>
            <a:off x="5029200" y="3771900"/>
            <a:ext cx="955675" cy="476250"/>
          </a:xfrm>
          <a:prstGeom prst="flowChartProcess">
            <a:avLst/>
          </a:prstGeom>
          <a:solidFill>
            <a:srgbClr val="01B4E7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Z" sz="1400" b="1" dirty="0"/>
              <a:t>1000 USD ročně</a:t>
            </a:r>
          </a:p>
        </p:txBody>
      </p:sp>
      <p:pic>
        <p:nvPicPr>
          <p:cNvPr id="40971" name="Picture 16" descr="A blue and gold circle with a face in the middle&#10;&#10;Description automatically generated">
            <a:extLst>
              <a:ext uri="{FF2B5EF4-FFF2-40B4-BE49-F238E27FC236}">
                <a16:creationId xmlns:a16="http://schemas.microsoft.com/office/drawing/2014/main" id="{C03D688C-1D74-EE6D-730C-A7A5A9E9B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3676650"/>
            <a:ext cx="76517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8" descr="A gold and silver logo&#10;&#10;Description automatically generated">
            <a:extLst>
              <a:ext uri="{FF2B5EF4-FFF2-40B4-BE49-F238E27FC236}">
                <a16:creationId xmlns:a16="http://schemas.microsoft.com/office/drawing/2014/main" id="{F45E54EC-FE45-5434-DA45-B586F6B19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2478088"/>
            <a:ext cx="7842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20" descr="A blue and gold medal&#10;&#10;Description automatically generated">
            <a:extLst>
              <a:ext uri="{FF2B5EF4-FFF2-40B4-BE49-F238E27FC236}">
                <a16:creationId xmlns:a16="http://schemas.microsoft.com/office/drawing/2014/main" id="{209FF763-2234-A246-AEA5-21B2DDAAA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2584450"/>
            <a:ext cx="86518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4" name="TextBox 21">
            <a:extLst>
              <a:ext uri="{FF2B5EF4-FFF2-40B4-BE49-F238E27FC236}">
                <a16:creationId xmlns:a16="http://schemas.microsoft.com/office/drawing/2014/main" id="{C9621CDF-A1E5-80BA-4291-4E04FD3EF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613" y="3971925"/>
            <a:ext cx="784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sk-SK" altLang="cs-CZ" sz="900" b="1"/>
              <a:t>Major Donor</a:t>
            </a:r>
          </a:p>
          <a:p>
            <a:r>
              <a:rPr lang="sk-SK" altLang="cs-CZ" sz="900" b="1"/>
              <a:t>10 000 USD</a:t>
            </a:r>
          </a:p>
        </p:txBody>
      </p:sp>
      <p:sp>
        <p:nvSpPr>
          <p:cNvPr id="40975" name="TextBox 22">
            <a:extLst>
              <a:ext uri="{FF2B5EF4-FFF2-40B4-BE49-F238E27FC236}">
                <a16:creationId xmlns:a16="http://schemas.microsoft.com/office/drawing/2014/main" id="{D73D6BF1-D75E-8BF0-8A99-04EF4ED2F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0" y="3316288"/>
            <a:ext cx="119697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sk-SK" altLang="cs-CZ" sz="900" b="1"/>
              <a:t>Arch Klumph Society</a:t>
            </a:r>
          </a:p>
          <a:p>
            <a:r>
              <a:rPr lang="sk-SK" altLang="cs-CZ" sz="900" b="1"/>
              <a:t>250 000 USD</a:t>
            </a:r>
          </a:p>
        </p:txBody>
      </p:sp>
      <p:sp>
        <p:nvSpPr>
          <p:cNvPr id="18" name="Process 23">
            <a:extLst>
              <a:ext uri="{FF2B5EF4-FFF2-40B4-BE49-F238E27FC236}">
                <a16:creationId xmlns:a16="http://schemas.microsoft.com/office/drawing/2014/main" id="{A9AAFDCB-0B20-85ED-8C42-4F2B80EDE579}"/>
              </a:ext>
            </a:extLst>
          </p:cNvPr>
          <p:cNvSpPr/>
          <p:nvPr/>
        </p:nvSpPr>
        <p:spPr>
          <a:xfrm>
            <a:off x="6226175" y="1962150"/>
            <a:ext cx="2725738" cy="3060700"/>
          </a:xfrm>
          <a:prstGeom prst="flowChartProcess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Z" sz="1800" dirty="0"/>
          </a:p>
        </p:txBody>
      </p:sp>
      <p:sp>
        <p:nvSpPr>
          <p:cNvPr id="40977" name="TextBox 24">
            <a:extLst>
              <a:ext uri="{FF2B5EF4-FFF2-40B4-BE49-F238E27FC236}">
                <a16:creationId xmlns:a16="http://schemas.microsoft.com/office/drawing/2014/main" id="{0549906E-D940-0E40-FE73-32F6A5050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0" y="4651375"/>
            <a:ext cx="11207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sk-SK" altLang="cs-CZ" sz="900" b="1"/>
              <a:t>Bequest Society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E969883F-DE44-9950-EAFB-9EC2C8B4B8FF}"/>
              </a:ext>
            </a:extLst>
          </p:cNvPr>
          <p:cNvSpPr txBox="1"/>
          <p:nvPr/>
        </p:nvSpPr>
        <p:spPr>
          <a:xfrm>
            <a:off x="6343650" y="2073275"/>
            <a:ext cx="2566988" cy="322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CZ" sz="1500" b="1" dirty="0">
                <a:solidFill>
                  <a:schemeClr val="accent3">
                    <a:lumMod val="50000"/>
                  </a:schemeClr>
                </a:solidFill>
              </a:rPr>
              <a:t>DALŠÍ ÚROVNĚ OCENĚNÍ</a:t>
            </a:r>
          </a:p>
        </p:txBody>
      </p:sp>
      <p:pic>
        <p:nvPicPr>
          <p:cNvPr id="40979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7F00B47A-6E53-4544-792C-412124ED639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4527550"/>
            <a:ext cx="1116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3">
            <a:extLst>
              <a:ext uri="{FF2B5EF4-FFF2-40B4-BE49-F238E27FC236}">
                <a16:creationId xmlns:a16="http://schemas.microsoft.com/office/drawing/2014/main" id="{FC1F1090-7035-0A7D-4830-359A7EDCD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62150"/>
            <a:ext cx="241776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BlokTextu 7">
            <a:extLst>
              <a:ext uri="{FF2B5EF4-FFF2-40B4-BE49-F238E27FC236}">
                <a16:creationId xmlns:a16="http://schemas.microsoft.com/office/drawing/2014/main" id="{13450F65-6E29-FC06-555C-FABF9DAE9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86868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08D8636-C422-8F03-5594-1D95910EE947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677" name="TextovéPole 3">
            <a:extLst>
              <a:ext uri="{FF2B5EF4-FFF2-40B4-BE49-F238E27FC236}">
                <a16:creationId xmlns:a16="http://schemas.microsoft.com/office/drawing/2014/main" id="{70144A25-424E-FEDF-B8E8-5C986D0ED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47625"/>
            <a:ext cx="9144000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Uznání a statusy: RP – Body Uznání</a:t>
            </a:r>
          </a:p>
        </p:txBody>
      </p:sp>
      <p:sp>
        <p:nvSpPr>
          <p:cNvPr id="6" name="Google Shape;189;g3a3702cd4f2_0_19">
            <a:extLst>
              <a:ext uri="{FF2B5EF4-FFF2-40B4-BE49-F238E27FC236}">
                <a16:creationId xmlns:a16="http://schemas.microsoft.com/office/drawing/2014/main" id="{3A6A05CA-4B7C-4183-25AA-BB4FA7141BE2}"/>
              </a:ext>
            </a:extLst>
          </p:cNvPr>
          <p:cNvSpPr txBox="1">
            <a:spLocks/>
          </p:cNvSpPr>
          <p:nvPr/>
        </p:nvSpPr>
        <p:spPr>
          <a:xfrm>
            <a:off x="76200" y="742950"/>
            <a:ext cx="6019800" cy="4670426"/>
          </a:xfrm>
          <a:prstGeom prst="rect">
            <a:avLst/>
          </a:prstGeom>
        </p:spPr>
        <p:txBody>
          <a:bodyPr lIns="68569" tIns="34275" rIns="68569" bIns="34275"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5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cs-CZ" altLang="en-US" sz="1400" b="1" dirty="0">
                <a:solidFill>
                  <a:srgbClr val="1B1A11"/>
                </a:solidFill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1B1A11"/>
                </a:solidFill>
                <a:cs typeface="Arial" panose="020B0604020202020204" pitchFamily="34" charset="0"/>
              </a:rPr>
              <a:t>Statistika</a:t>
            </a:r>
            <a:r>
              <a:rPr lang="cs-CZ" altLang="en-US" sz="1600" b="1" dirty="0">
                <a:solidFill>
                  <a:srgbClr val="1B1A11"/>
                </a:solidFill>
                <a:cs typeface="Arial" panose="020B0604020202020204" pitchFamily="34" charset="0"/>
              </a:rPr>
              <a:t>:</a:t>
            </a:r>
            <a:endParaRPr lang="en-US" altLang="en-US" sz="1600" dirty="0">
              <a:solidFill>
                <a:srgbClr val="1B1A11"/>
              </a:solidFill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900"/>
              </a:spcBef>
              <a:buSzPts val="1700"/>
              <a:buFont typeface="Arial" panose="020B0604020202020204" pitchFamily="34" charset="0"/>
              <a:buChar char="•"/>
              <a:defRPr/>
            </a:pPr>
            <a:r>
              <a:rPr lang="cs-CZ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70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klubů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má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aktivní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„</a:t>
            </a:r>
            <a:r>
              <a:rPr lang="cs-CZ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ecognition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oints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 </a:t>
            </a:r>
            <a:r>
              <a:rPr lang="cs-CZ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– Body Uznání</a:t>
            </a:r>
            <a:endParaRPr lang="en-US" altLang="en-US" sz="1800" dirty="0">
              <a:solidFill>
                <a:srgbClr val="1B1A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SzPts val="1700"/>
              <a:buFont typeface="Arial" panose="020B0604020202020204" pitchFamily="34" charset="0"/>
              <a:buChar char="•"/>
              <a:defRPr/>
            </a:pPr>
            <a:r>
              <a:rPr lang="cs-CZ" altLang="en-US" sz="1800" b="1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44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klubů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může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udělit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 Paul Harris Fellow</a:t>
            </a:r>
            <a:r>
              <a:rPr lang="cs-CZ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!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  <a:buSzPts val="1700"/>
              <a:buFont typeface="Arial" panose="020B0604020202020204" pitchFamily="34" charset="0"/>
              <a:buChar char="•"/>
              <a:defRPr/>
            </a:pPr>
            <a:r>
              <a:rPr lang="cs-CZ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  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6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osob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dosáhlo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statusu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 Major Donor </a:t>
            </a:r>
          </a:p>
          <a:p>
            <a:pPr>
              <a:lnSpc>
                <a:spcPct val="115000"/>
              </a:lnSpc>
              <a:buSzPts val="1700"/>
              <a:buFont typeface="Arial" panose="020B0604020202020204" pitchFamily="34" charset="0"/>
              <a:buChar char="•"/>
              <a:defRPr/>
            </a:pPr>
            <a:r>
              <a:rPr lang="cs-CZ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   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3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osoby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jsou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také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</a:rPr>
              <a:t> Benefactors</a:t>
            </a:r>
          </a:p>
          <a:p>
            <a:pPr>
              <a:lnSpc>
                <a:spcPct val="115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cs-CZ" altLang="en-US" sz="1400" b="1" dirty="0">
                <a:solidFill>
                  <a:srgbClr val="1B1A11"/>
                </a:solidFill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1B1A11"/>
                </a:solidFill>
                <a:cs typeface="Arial" panose="020B0604020202020204" pitchFamily="34" charset="0"/>
              </a:rPr>
              <a:t>Podrobněji</a:t>
            </a:r>
            <a:r>
              <a:rPr lang="en-US" altLang="en-US" sz="1600" b="1" dirty="0">
                <a:solidFill>
                  <a:srgbClr val="1B1A11"/>
                </a:solidFill>
                <a:cs typeface="Arial" panose="020B0604020202020204" pitchFamily="34" charset="0"/>
              </a:rPr>
              <a:t> k RP</a:t>
            </a:r>
            <a:r>
              <a:rPr lang="cs-CZ" altLang="en-US" sz="1600" b="1" dirty="0">
                <a:solidFill>
                  <a:srgbClr val="1B1A11"/>
                </a:solidFill>
                <a:cs typeface="Arial" panose="020B0604020202020204" pitchFamily="34" charset="0"/>
              </a:rPr>
              <a:t>-Recognition Points</a:t>
            </a:r>
            <a:r>
              <a:rPr lang="en-GB" altLang="en-US" sz="1600" b="1" dirty="0">
                <a:solidFill>
                  <a:srgbClr val="1B1A11"/>
                </a:solidFill>
                <a:cs typeface="Arial" panose="020B0604020202020204" pitchFamily="34" charset="0"/>
              </a:rPr>
              <a:t>/</a:t>
            </a:r>
            <a:r>
              <a:rPr lang="cs-CZ" altLang="en-US" sz="1600" b="1" dirty="0">
                <a:solidFill>
                  <a:srgbClr val="1B1A11"/>
                </a:solidFill>
                <a:cs typeface="Arial" panose="020B0604020202020204" pitchFamily="34" charset="0"/>
              </a:rPr>
              <a:t>Body Uznání</a:t>
            </a:r>
            <a:r>
              <a:rPr lang="cs-CZ" altLang="en-US" sz="1400" b="1" dirty="0">
                <a:solidFill>
                  <a:srgbClr val="1B1A11"/>
                </a:solidFill>
                <a:cs typeface="Arial" panose="020B0604020202020204" pitchFamily="34" charset="0"/>
              </a:rPr>
              <a:t>:</a:t>
            </a:r>
            <a:endParaRPr lang="en-US" altLang="en-US" sz="1400" b="1" dirty="0">
              <a:solidFill>
                <a:srgbClr val="1B1A11"/>
              </a:solidFill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900"/>
              </a:spcBef>
              <a:buSzPts val="1700"/>
              <a:buFont typeface="Arial" panose="020B0604020202020204" pitchFamily="34" charset="0"/>
              <a:buChar char="•"/>
              <a:defRPr/>
            </a:pPr>
            <a:r>
              <a:rPr lang="cs-CZ" altLang="en-US" sz="14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kluby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disponují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celkem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166 973 RP</a:t>
            </a:r>
          </a:p>
          <a:p>
            <a:pPr>
              <a:lnSpc>
                <a:spcPct val="115000"/>
              </a:lnSpc>
              <a:buSzPts val="1700"/>
              <a:buFont typeface="Arial" panose="020B0604020202020204" pitchFamily="34" charset="0"/>
              <a:buChar char="•"/>
              <a:defRPr/>
            </a:pPr>
            <a:r>
              <a:rPr lang="cs-CZ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jednotlivci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disponují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celkem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88 580 RP</a:t>
            </a:r>
          </a:p>
          <a:p>
            <a:pPr>
              <a:lnSpc>
                <a:spcPct val="115000"/>
              </a:lnSpc>
              <a:buSzPts val="1700"/>
              <a:buFont typeface="Arial" panose="020B0604020202020204" pitchFamily="34" charset="0"/>
              <a:buChar char="•"/>
              <a:defRPr/>
            </a:pPr>
            <a:r>
              <a:rPr lang="cs-CZ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nejvíce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osobních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RP</a:t>
            </a:r>
            <a:r>
              <a:rPr lang="cs-CZ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-BU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je 15 351</a:t>
            </a:r>
          </a:p>
          <a:p>
            <a:pPr>
              <a:lnSpc>
                <a:spcPct val="115000"/>
              </a:lnSpc>
              <a:buSzPts val="1700"/>
              <a:buFont typeface="Arial" panose="020B0604020202020204" pitchFamily="34" charset="0"/>
              <a:buChar char="•"/>
              <a:defRPr/>
            </a:pPr>
            <a:r>
              <a:rPr lang="cs-CZ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nejvíce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klubových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RP</a:t>
            </a:r>
            <a:r>
              <a:rPr lang="cs-CZ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-BU</a:t>
            </a:r>
            <a:r>
              <a:rPr lang="en-US" altLang="en-US" sz="18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je  19 528</a:t>
            </a:r>
          </a:p>
          <a:p>
            <a:pPr>
              <a:lnSpc>
                <a:spcPct val="115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endParaRPr lang="en-US" altLang="en-US" sz="1400" b="1" dirty="0">
              <a:solidFill>
                <a:srgbClr val="1B1A11"/>
              </a:solidFill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endParaRPr lang="en-US" altLang="en-US" sz="1400" b="1" dirty="0">
              <a:solidFill>
                <a:srgbClr val="1B1A11"/>
              </a:solidFill>
              <a:cs typeface="Arial" panose="020B0604020202020204" pitchFamily="34" charset="0"/>
            </a:endParaRPr>
          </a:p>
          <a:p>
            <a:pPr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endParaRPr lang="en-US" altLang="en-US" sz="1400" dirty="0">
              <a:solidFill>
                <a:srgbClr val="1B1A11"/>
              </a:solidFill>
              <a:cs typeface="Arial" panose="020B0604020202020204" pitchFamily="34" charset="0"/>
            </a:endParaRPr>
          </a:p>
        </p:txBody>
      </p:sp>
      <p:pic>
        <p:nvPicPr>
          <p:cNvPr id="41991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18D4288E-35BC-5E33-FB0C-C4B49ABD220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529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247008FD-5AE1-262C-9BE3-86D6840FD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8686800" cy="37242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b="1" dirty="0">
                <a:solidFill>
                  <a:schemeClr val="bg2">
                    <a:lumMod val="10000"/>
                  </a:schemeClr>
                </a:solidFill>
              </a:rPr>
              <a:t>se svými RP hospodaří klub dle svého uvážení</a:t>
            </a:r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1200150" lvl="1" indent="-457200">
              <a:buSzPct val="100000"/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NGOs, non rotarians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návrhy na PHF z distrikních bodů </a:t>
            </a:r>
            <a:br>
              <a:rPr lang="cs-CZ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  posílejte svému ADG do 28.2.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podmínkou jsou 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vyrovnané závazky </a:t>
            </a:r>
            <a:br>
              <a:rPr lang="cs-CZ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a příspěvek do TRF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pravidla oceňování 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  <a:hlinkClick r:id="rId2"/>
              </a:rPr>
              <a:t>ZDE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(po přihlášení)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odpovědná osoba za D2240 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Pavla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Bublíková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C083494-4029-825E-A1AC-291112FAA7A2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b="1" dirty="0"/>
          </a:p>
        </p:txBody>
      </p:sp>
      <p:sp>
        <p:nvSpPr>
          <p:cNvPr id="29700" name="TextovéPole 3">
            <a:extLst>
              <a:ext uri="{FF2B5EF4-FFF2-40B4-BE49-F238E27FC236}">
                <a16:creationId xmlns:a16="http://schemas.microsoft.com/office/drawing/2014/main" id="{D18A2E32-79D8-C533-0C19-DC71A4049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14300"/>
            <a:ext cx="73914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</a:t>
            </a: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Harris</a:t>
            </a: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</a:t>
            </a:r>
            <a:endParaRPr lang="cs-CZ" alt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013" name="Obrázek 1">
            <a:extLst>
              <a:ext uri="{FF2B5EF4-FFF2-40B4-BE49-F238E27FC236}">
                <a16:creationId xmlns:a16="http://schemas.microsoft.com/office/drawing/2014/main" id="{31008180-67A4-793F-BBC3-CC623A6E6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04950"/>
            <a:ext cx="2087563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B7446A8B-5F2B-E525-F998-93AEFBDEFD7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529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1">
            <a:extLst>
              <a:ext uri="{FF2B5EF4-FFF2-40B4-BE49-F238E27FC236}">
                <a16:creationId xmlns:a16="http://schemas.microsoft.com/office/drawing/2014/main" id="{9E60FD5D-806F-97E2-8585-D6DFE3EC2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935038"/>
            <a:ext cx="1868487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BlokTextu 7">
            <a:extLst>
              <a:ext uri="{FF2B5EF4-FFF2-40B4-BE49-F238E27FC236}">
                <a16:creationId xmlns:a16="http://schemas.microsoft.com/office/drawing/2014/main" id="{33391C30-E088-BA39-D431-92ECBE654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95350"/>
            <a:ext cx="8915400" cy="4278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online žádosti 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DG do </a:t>
            </a:r>
            <a:r>
              <a:rPr lang="cs-CZ" b="1" dirty="0">
                <a:solidFill>
                  <a:srgbClr val="D40965"/>
                </a:solidFill>
              </a:rPr>
              <a:t>30.4. 2026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realizace DG do 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31. 3. 2027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závěrečná zpráva 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DG 2025-26 do 30. 4. 2026</a:t>
            </a:r>
            <a:endParaRPr lang="cs-CZ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pořiďte si </a:t>
            </a:r>
            <a:r>
              <a:rPr lang="pl-PL" b="1" dirty="0">
                <a:solidFill>
                  <a:schemeClr val="bg2">
                    <a:lumMod val="10000"/>
                  </a:schemeClr>
                </a:solidFill>
              </a:rPr>
              <a:t>lístek na GG do první řady</a:t>
            </a:r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pl-PL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USD za 100 USD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podmínkou je 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MOU, vyrovnané závazky, příspěvek do TRF</a:t>
            </a:r>
            <a:endParaRPr lang="cs-CZ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všechny informace 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ke grantům jsou 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hlinkClick r:id="rId5"/>
              </a:rPr>
              <a:t>ZDE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 a návody 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hlinkClick r:id="rId6"/>
              </a:rPr>
              <a:t>ZDE</a:t>
            </a:r>
            <a:endParaRPr lang="cs-CZ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Člen klubu na zoom seminář Nadace Rotary v listopadu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endParaRPr lang="cs-CZ" sz="800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buSzPct val="100000"/>
              <a:defRPr/>
            </a:pPr>
            <a:r>
              <a:rPr lang="cs-CZ" b="1" dirty="0">
                <a:solidFill>
                  <a:srgbClr val="D40965"/>
                </a:solidFill>
              </a:rPr>
              <a:t>Příspěvkem do Nadace </a:t>
            </a:r>
            <a:r>
              <a:rPr lang="cs-CZ" b="1" dirty="0" err="1">
                <a:solidFill>
                  <a:srgbClr val="D40965"/>
                </a:solidFill>
              </a:rPr>
              <a:t>Rotary</a:t>
            </a:r>
            <a:r>
              <a:rPr lang="cs-CZ" b="1" dirty="0">
                <a:solidFill>
                  <a:srgbClr val="D40965"/>
                </a:solidFill>
              </a:rPr>
              <a:t> pomáháte zlepšovat životy lidí po celém světě </a:t>
            </a:r>
            <a:endParaRPr lang="sk-SK" altLang="sk-SK" b="1" dirty="0">
              <a:solidFill>
                <a:srgbClr val="D4096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A356221-ACEB-F815-122E-AEFA6E14BFB1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b="1" dirty="0"/>
          </a:p>
        </p:txBody>
      </p:sp>
      <p:sp>
        <p:nvSpPr>
          <p:cNvPr id="31749" name="TextovéPole 3">
            <a:extLst>
              <a:ext uri="{FF2B5EF4-FFF2-40B4-BE49-F238E27FC236}">
                <a16:creationId xmlns:a16="http://schemas.microsoft.com/office/drawing/2014/main" id="{E06A23C2-6AAC-89BC-3EF3-109908A96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175"/>
            <a:ext cx="7696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Rekapitulace</a:t>
            </a:r>
          </a:p>
        </p:txBody>
      </p:sp>
      <p:pic>
        <p:nvPicPr>
          <p:cNvPr id="44038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424CD6DD-5114-8BB9-EF1B-412395A1F56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5770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7990FFC3-EA72-5BFE-5EBE-A36D55787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76962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2103A11-56BF-D772-40A8-42A6DB3EA318}"/>
              </a:ext>
            </a:extLst>
          </p:cNvPr>
          <p:cNvSpPr/>
          <p:nvPr/>
        </p:nvSpPr>
        <p:spPr>
          <a:xfrm>
            <a:off x="0" y="-30163"/>
            <a:ext cx="9144000" cy="3429001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204" name="TextovéPole 3">
            <a:extLst>
              <a:ext uri="{FF2B5EF4-FFF2-40B4-BE49-F238E27FC236}">
                <a16:creationId xmlns:a16="http://schemas.microsoft.com/office/drawing/2014/main" id="{42355D6A-EAEA-AC87-DFC5-D98373E6E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41438"/>
            <a:ext cx="7391400" cy="768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 distriktní granty</a:t>
            </a:r>
          </a:p>
        </p:txBody>
      </p:sp>
      <p:pic>
        <p:nvPicPr>
          <p:cNvPr id="45061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00621520-8DCB-175D-B127-E446FBF0C03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479925"/>
            <a:ext cx="1116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2C3C2EBF-17BE-720A-1E2B-168125227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00150"/>
            <a:ext cx="76962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FDD2781-CBF6-620D-22ED-A69913D9B0D7}"/>
              </a:ext>
            </a:extLst>
          </p:cNvPr>
          <p:cNvSpPr/>
          <p:nvPr/>
        </p:nvSpPr>
        <p:spPr>
          <a:xfrm>
            <a:off x="0" y="9525"/>
            <a:ext cx="9144000" cy="733425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2228" name="TextovéPole 3">
            <a:extLst>
              <a:ext uri="{FF2B5EF4-FFF2-40B4-BE49-F238E27FC236}">
                <a16:creationId xmlns:a16="http://schemas.microsoft.com/office/drawing/2014/main" id="{768693CB-1D32-8424-F642-C2ACBBA6C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0963"/>
            <a:ext cx="91440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schválených DG na 2025-26</a:t>
            </a:r>
          </a:p>
        </p:txBody>
      </p:sp>
      <p:sp>
        <p:nvSpPr>
          <p:cNvPr id="7" name="Google Shape;292;p7">
            <a:extLst>
              <a:ext uri="{FF2B5EF4-FFF2-40B4-BE49-F238E27FC236}">
                <a16:creationId xmlns:a16="http://schemas.microsoft.com/office/drawing/2014/main" id="{9B74F18F-0A17-3FAD-F8CB-6A6C8C4003BA}"/>
              </a:ext>
            </a:extLst>
          </p:cNvPr>
          <p:cNvSpPr txBox="1">
            <a:spLocks/>
          </p:cNvSpPr>
          <p:nvPr/>
        </p:nvSpPr>
        <p:spPr>
          <a:xfrm>
            <a:off x="152400" y="742950"/>
            <a:ext cx="8915400" cy="40830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7971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5"/>
              <a:defRPr/>
            </a:pP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Nákup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vybavení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materiálu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spolek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MÍŠA&amp; MÍŠA</a:t>
            </a: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Realizace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Třebíč</a:t>
            </a:r>
            <a:endParaRPr lang="en-US" sz="12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0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Rozpočet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2 171 USD</a:t>
            </a:r>
            <a:r>
              <a:rPr lang="cs-CZ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Stav: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Probíhá</a:t>
            </a:r>
            <a:endParaRPr lang="en-US" sz="3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33051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5"/>
              <a:defRPr/>
            </a:pP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Podporujeme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rodiny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dětmi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handicapem</a:t>
            </a:r>
            <a:endParaRPr lang="en-US" sz="12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Realizace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RC Zlín</a:t>
            </a: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0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Rozpočet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2 586 USD</a:t>
            </a:r>
            <a:r>
              <a:rPr lang="cs-CZ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´   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Stav: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Probíhá</a:t>
            </a:r>
            <a:endParaRPr lang="en-US" sz="1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33051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5"/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MAMMOTH pro MODRÝ KLÍČ</a:t>
            </a: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Realizace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RC Prague International</a:t>
            </a: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0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Rozpočet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17 390 USD</a:t>
            </a:r>
            <a:r>
              <a:rPr lang="cs-CZ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Stav: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Probíhá</a:t>
            </a:r>
            <a:endParaRPr lang="en-US" sz="1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33051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5"/>
              <a:defRPr/>
            </a:pP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Pořízení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mobilního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závěsného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zvedáku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vč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příslušenství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Městskou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Charitu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České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Budějovice</a:t>
            </a:r>
            <a:endParaRPr lang="en-US" sz="12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Realizace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České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Budějovice</a:t>
            </a:r>
            <a:endParaRPr lang="en-US" sz="12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0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Rozpočet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3 293 USD</a:t>
            </a:r>
            <a:r>
              <a:rPr lang="cs-CZ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Stav: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Probíhá</a:t>
            </a:r>
            <a:endParaRPr lang="en-US" sz="1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33051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5"/>
              <a:defRPr/>
            </a:pP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Rekondičný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Rotary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tábor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Stružielka</a:t>
            </a:r>
            <a:endParaRPr lang="en-US" sz="12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Realizace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Žilina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spolupráci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RC Ostrava)</a:t>
            </a: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0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Rozpočet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20 000 USD</a:t>
            </a:r>
            <a:r>
              <a:rPr lang="cs-CZ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Stav: </a:t>
            </a:r>
            <a:r>
              <a:rPr lang="en-US" sz="1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Probíhá</a:t>
            </a:r>
            <a:endParaRPr lang="en-US" sz="1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33051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5"/>
              <a:defRPr/>
            </a:pP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FiDi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kluby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děti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mládež</a:t>
            </a:r>
            <a:endParaRPr lang="en-US" sz="12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Realizace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RC Bratislava International</a:t>
            </a: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0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Rozpočet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6 600 USD</a:t>
            </a:r>
            <a:r>
              <a:rPr lang="cs-CZ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Stav: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Probíhá</a:t>
            </a:r>
            <a:endParaRPr lang="en-US" sz="1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33051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5"/>
              <a:defRPr/>
            </a:pP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Rozšíření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materiálně-technického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vybavení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kamenného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mobilního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hospice</a:t>
            </a: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Realizace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Nitra Harmony</a:t>
            </a:r>
          </a:p>
          <a:p>
            <a:pPr marL="914400" lvl="1" indent="-28606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5"/>
              <a:buFont typeface="Arial" panose="020B0604020202020204" pitchFamily="34" charset="0"/>
              <a:buChar char="•"/>
              <a:defRPr/>
            </a:pPr>
            <a:r>
              <a:rPr lang="en-US" sz="10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Rozpočet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4 820 US</a:t>
            </a:r>
            <a:r>
              <a:rPr lang="cs-CZ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   </a:t>
            </a:r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Stav: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Probíhá</a:t>
            </a:r>
            <a:endParaRPr lang="en-US" sz="1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Google Shape;293;p7">
            <a:extLst>
              <a:ext uri="{FF2B5EF4-FFF2-40B4-BE49-F238E27FC236}">
                <a16:creationId xmlns:a16="http://schemas.microsoft.com/office/drawing/2014/main" id="{29B65B56-B95B-A6DB-5E23-BE07255F09EA}"/>
              </a:ext>
            </a:extLst>
          </p:cNvPr>
          <p:cNvSpPr txBox="1"/>
          <p:nvPr/>
        </p:nvSpPr>
        <p:spPr>
          <a:xfrm>
            <a:off x="5791200" y="2690813"/>
            <a:ext cx="3276600" cy="8302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200" b="1" dirty="0">
                <a:solidFill>
                  <a:srgbClr val="1B1A11"/>
                </a:solidFill>
                <a:cs typeface="Arial" panose="020B0604020202020204" pitchFamily="34" charset="0"/>
                <a:sym typeface="Arial" panose="020B0604020202020204" pitchFamily="34" charset="0"/>
              </a:rPr>
              <a:t>K </a:t>
            </a:r>
            <a:r>
              <a:rPr lang="en-US" altLang="en-US" sz="1200" b="1" dirty="0" err="1">
                <a:solidFill>
                  <a:srgbClr val="1B1A11"/>
                </a:solidFill>
                <a:cs typeface="Arial" panose="020B0604020202020204" pitchFamily="34" charset="0"/>
                <a:sym typeface="Arial" panose="020B0604020202020204" pitchFamily="34" charset="0"/>
              </a:rPr>
              <a:t>dispozici</a:t>
            </a:r>
            <a:r>
              <a:rPr lang="en-US" altLang="en-US" sz="1200" b="1" dirty="0">
                <a:solidFill>
                  <a:srgbClr val="1B1A11"/>
                </a:solidFill>
                <a:cs typeface="Arial" panose="020B0604020202020204" pitchFamily="34" charset="0"/>
                <a:sym typeface="Arial" panose="020B0604020202020204" pitchFamily="34" charset="0"/>
              </a:rPr>
              <a:t>: 1</a:t>
            </a:r>
            <a:r>
              <a:rPr lang="en-US" altLang="en-US" sz="1200" b="1" dirty="0">
                <a:solidFill>
                  <a:srgbClr val="1B1A11"/>
                </a:solidFill>
              </a:rPr>
              <a:t>1</a:t>
            </a:r>
            <a:r>
              <a:rPr lang="en-US" altLang="en-US" sz="1200" b="1" dirty="0">
                <a:solidFill>
                  <a:srgbClr val="1B1A11"/>
                </a:solidFill>
                <a:cs typeface="Arial" panose="020B0604020202020204" pitchFamily="34" charset="0"/>
                <a:sym typeface="Arial" panose="020B0604020202020204" pitchFamily="34" charset="0"/>
              </a:rPr>
              <a:t>.2</a:t>
            </a:r>
            <a:r>
              <a:rPr lang="en-US" altLang="en-US" sz="1200" b="1" dirty="0">
                <a:solidFill>
                  <a:srgbClr val="1B1A11"/>
                </a:solidFill>
              </a:rPr>
              <a:t>84USD</a:t>
            </a:r>
          </a:p>
          <a:p>
            <a:pPr>
              <a:defRPr/>
            </a:pPr>
            <a:r>
              <a:rPr lang="en-US" altLang="en-US" sz="12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Oprávněné</a:t>
            </a:r>
            <a:r>
              <a:rPr lang="en-US" altLang="en-US" sz="12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12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en-US" altLang="en-US" sz="12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ádosti</a:t>
            </a:r>
            <a:r>
              <a:rPr lang="en-US" altLang="en-US" sz="12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klubů</a:t>
            </a:r>
            <a:r>
              <a:rPr lang="en-US" altLang="en-US" sz="12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altLang="en-US" sz="12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en-US" altLang="en-US" sz="12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r>
              <a:rPr lang="en-US" altLang="en-US" sz="12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089</a:t>
            </a:r>
            <a:r>
              <a:rPr lang="en-US" altLang="en-US" sz="12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USD </a:t>
            </a:r>
            <a:r>
              <a:rPr lang="en-US" altLang="en-US" sz="12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n-US" altLang="en-US" sz="12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kráceno</a:t>
            </a:r>
            <a:endParaRPr lang="en-US" altLang="en-US" sz="1200" dirty="0">
              <a:solidFill>
                <a:srgbClr val="1B1A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defRPr/>
            </a:pPr>
            <a:r>
              <a:rPr lang="en-US" altLang="en-US" sz="12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Zvýšená</a:t>
            </a:r>
            <a:r>
              <a:rPr lang="en-US" altLang="en-US" sz="12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12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kontrola</a:t>
            </a:r>
            <a:r>
              <a:rPr lang="en-US" altLang="en-US" sz="12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12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žádostí</a:t>
            </a:r>
            <a:r>
              <a:rPr lang="en-US" altLang="en-US" sz="12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ze </a:t>
            </a:r>
            <a:r>
              <a:rPr lang="en-US" altLang="en-US" sz="1200" dirty="0" err="1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strany</a:t>
            </a:r>
            <a:r>
              <a:rPr lang="en-US" altLang="en-US" sz="1200" dirty="0">
                <a:solidFill>
                  <a:srgbClr val="1B1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TRF</a:t>
            </a:r>
          </a:p>
        </p:txBody>
      </p:sp>
      <p:sp>
        <p:nvSpPr>
          <p:cNvPr id="46087" name="Google Shape;294;p7">
            <a:extLst>
              <a:ext uri="{FF2B5EF4-FFF2-40B4-BE49-F238E27FC236}">
                <a16:creationId xmlns:a16="http://schemas.microsoft.com/office/drawing/2014/main" id="{A02927D0-7180-7230-EDEC-370171CBB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582863"/>
            <a:ext cx="258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  <a:endParaRPr lang="en-US" altLang="en-US"/>
          </a:p>
        </p:txBody>
      </p:sp>
      <p:pic>
        <p:nvPicPr>
          <p:cNvPr id="46088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FFB28845-82E5-5AEA-43AC-D80B855F24E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435475"/>
            <a:ext cx="1116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C7E7383B-C848-0607-2F48-CFE9A6C76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76962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92E5D4A-1E1A-B7ED-46F7-9CC476AFCCAD}"/>
              </a:ext>
            </a:extLst>
          </p:cNvPr>
          <p:cNvSpPr/>
          <p:nvPr/>
        </p:nvSpPr>
        <p:spPr>
          <a:xfrm>
            <a:off x="28575" y="11113"/>
            <a:ext cx="9144000" cy="3429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3252" name="TextovéPole 3">
            <a:extLst>
              <a:ext uri="{FF2B5EF4-FFF2-40B4-BE49-F238E27FC236}">
                <a16:creationId xmlns:a16="http://schemas.microsoft.com/office/drawing/2014/main" id="{7D2E2093-9A07-0962-95C0-04EC22F05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025" y="1298575"/>
            <a:ext cx="73914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 globální granty</a:t>
            </a:r>
          </a:p>
        </p:txBody>
      </p:sp>
      <p:pic>
        <p:nvPicPr>
          <p:cNvPr id="47109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9B3FB80C-B075-66AF-DFBE-3A9BD0E3DD6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435475"/>
            <a:ext cx="1116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C164B01F-B90A-1AFD-36B6-2C4B93AA6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7696200" cy="41544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indent="-276225">
              <a:buFont typeface="Arial" panose="020B0604020202020204" pitchFamily="34" charset="0"/>
              <a:buChar char="●"/>
              <a:defRPr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optometrická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vybavení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■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11 207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screeningů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■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2 610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brýlí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■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operací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šedého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zákalu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■"/>
              <a:defRPr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vybavení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 2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30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lékařů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trénováno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76225">
              <a:spcBef>
                <a:spcPts val="0"/>
              </a:spcBef>
              <a:buFont typeface="Arial" panose="020B0604020202020204" pitchFamily="34" charset="0"/>
              <a:buChar char="●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RCP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ntl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76225">
              <a:spcBef>
                <a:spcPts val="0"/>
              </a:spcBef>
              <a:buFont typeface="Arial" panose="020B0604020202020204" pitchFamily="34" charset="0"/>
              <a:buChar char="●"/>
              <a:defRPr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odpovědná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Gerry Tipple</a:t>
            </a:r>
          </a:p>
          <a:p>
            <a:pPr indent="-276225">
              <a:spcBef>
                <a:spcPts val="0"/>
              </a:spcBef>
              <a:buFont typeface="Arial" panose="020B0604020202020204" pitchFamily="34" charset="0"/>
              <a:buChar char="●"/>
              <a:defRPr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rozpočet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43.871,- EUR</a:t>
            </a:r>
          </a:p>
          <a:p>
            <a:pPr indent="-276225">
              <a:spcBef>
                <a:spcPts val="0"/>
              </a:spcBef>
              <a:buFont typeface="Arial" panose="020B0604020202020204" pitchFamily="34" charset="0"/>
              <a:buChar char="●"/>
              <a:defRPr/>
            </a:pP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letos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dokončeno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3157942-59F9-5F25-ABF4-657CC0E94C06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4276" name="TextovéPole 3">
            <a:extLst>
              <a:ext uri="{FF2B5EF4-FFF2-40B4-BE49-F238E27FC236}">
                <a16:creationId xmlns:a16="http://schemas.microsoft.com/office/drawing/2014/main" id="{6D48E88D-AF9A-2484-E833-F932C9DE3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600"/>
            <a:ext cx="91440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Accessible vision care in rural Nepal </a:t>
            </a:r>
            <a:r>
              <a:rPr lang="cs-CZ" altLang="cs-CZ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1</a:t>
            </a:r>
          </a:p>
        </p:txBody>
      </p:sp>
      <p:pic>
        <p:nvPicPr>
          <p:cNvPr id="48133" name="Google Shape;319;p34" descr="A picture containing person, clothing, human face, indoor&#10;&#10;Description automatically generated">
            <a:extLst>
              <a:ext uri="{FF2B5EF4-FFF2-40B4-BE49-F238E27FC236}">
                <a16:creationId xmlns:a16="http://schemas.microsoft.com/office/drawing/2014/main" id="{D6DDE563-081D-A67E-B60E-1BDDB0E1AC8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0" b="12830"/>
          <a:stretch>
            <a:fillRect/>
          </a:stretch>
        </p:blipFill>
        <p:spPr bwMode="auto">
          <a:xfrm>
            <a:off x="5334000" y="2876550"/>
            <a:ext cx="1476375" cy="16002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Google Shape;318;p34" descr="A picture containing clothing, person, human face, child&#10;&#10;Description automatically generated">
            <a:extLst>
              <a:ext uri="{FF2B5EF4-FFF2-40B4-BE49-F238E27FC236}">
                <a16:creationId xmlns:a16="http://schemas.microsoft.com/office/drawing/2014/main" id="{71B105B1-CD8E-6007-86CC-345FD7A0D60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76550"/>
            <a:ext cx="1946275" cy="15906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922F5C45-AE42-7B0A-4451-FA24B55D8F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767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A8BA97EF-064D-A8AA-F0C0-F701F6C8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8153400" cy="3046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dostupnost vody ve vesnici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Mureranjau</a:t>
            </a:r>
            <a:endParaRPr lang="cs-CZ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1 400 lidí a také 440 kusům skotu a 700 ovcím 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dopady na okolí (cca 4000 os)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odpovědná osoba Gerry Tipple RC Prg Intl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rozpočet 43.871,- EUR</a:t>
            </a:r>
          </a:p>
          <a:p>
            <a:pPr>
              <a:defRPr/>
            </a:pPr>
            <a:br>
              <a:rPr lang="cs-CZ" dirty="0">
                <a:solidFill>
                  <a:schemeClr val="bg2">
                    <a:lumMod val="10000"/>
                  </a:schemeClr>
                </a:solidFill>
              </a:rPr>
            </a:b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9D9BF9A-3959-0596-1827-04C030384220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444" name="TextovéPole 3">
            <a:extLst>
              <a:ext uri="{FF2B5EF4-FFF2-40B4-BE49-F238E27FC236}">
                <a16:creationId xmlns:a16="http://schemas.microsoft.com/office/drawing/2014/main" id="{50995125-9263-00BF-39C4-45C2052ED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91440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Mureranjau</a:t>
            </a: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sanitation</a:t>
            </a:r>
            <a:endParaRPr lang="cs-CZ" alt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157" name="Obrázek 4">
            <a:extLst>
              <a:ext uri="{FF2B5EF4-FFF2-40B4-BE49-F238E27FC236}">
                <a16:creationId xmlns:a16="http://schemas.microsoft.com/office/drawing/2014/main" id="{2615B6B1-B77D-7047-B583-FBC2A2561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19350"/>
            <a:ext cx="35052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01F2ACF7-F927-F2A4-0E86-C39ABC07B0B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767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A161FBE9-D25F-7DCC-FB71-2A42A4E88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895350"/>
            <a:ext cx="7848600" cy="4278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Nadace Rotary - TRF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oblasti zájmu TRF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distriktní granty </a:t>
            </a:r>
            <a:r>
              <a:rPr lang="cs-CZ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ukázky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globální granty</a:t>
            </a:r>
            <a:r>
              <a:rPr lang="cs-CZ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ukázky</a:t>
            </a:r>
            <a:endParaRPr lang="cs-CZ" sz="28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ostatní typy grantů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finance a příspěvky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ocenění PHF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Seminar Nadace 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listopad</a:t>
            </a:r>
            <a:endParaRPr lang="cs-CZ" sz="28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38D32C8-AF49-D108-0C1D-C3951E190D6E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TextovéPole 3">
            <a:extLst>
              <a:ext uri="{FF2B5EF4-FFF2-40B4-BE49-F238E27FC236}">
                <a16:creationId xmlns:a16="http://schemas.microsoft.com/office/drawing/2014/main" id="{F57E7957-0C50-2F05-D200-F787E53BA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"/>
            <a:ext cx="7772400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čem dnes bude řeč?</a:t>
            </a:r>
          </a:p>
        </p:txBody>
      </p:sp>
      <p:pic>
        <p:nvPicPr>
          <p:cNvPr id="22533" name="Obrázek 1">
            <a:extLst>
              <a:ext uri="{FF2B5EF4-FFF2-40B4-BE49-F238E27FC236}">
                <a16:creationId xmlns:a16="http://schemas.microsoft.com/office/drawing/2014/main" id="{FB5E885F-A9AE-7386-EB32-7DF5C8580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742950"/>
            <a:ext cx="44005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8FA1A98F-DEEE-B4DC-CD9E-66E89510F7D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459288"/>
            <a:ext cx="12890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C9843451-1985-BF36-4F86-5AE52BBC3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895350"/>
            <a:ext cx="8991600" cy="2678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Stipendium University of Leiden, Belgii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D2240, RC Prague International a RC Bratislava International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odpovědné osoby Gregory Fabian a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Gerry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Tipple</a:t>
            </a:r>
            <a:endParaRPr lang="cs-CZ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Bach graduoval </a:t>
            </a: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cum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laude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a byl </a:t>
            </a: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Valedictorian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ročníku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rozpočet 29.300,- EUR</a:t>
            </a:r>
          </a:p>
          <a:p>
            <a:pPr>
              <a:defRPr/>
            </a:pPr>
            <a:br>
              <a:rPr lang="cs-CZ" dirty="0">
                <a:solidFill>
                  <a:schemeClr val="bg2">
                    <a:lumMod val="10000"/>
                  </a:schemeClr>
                </a:solidFill>
              </a:rPr>
            </a:b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465D6A3-8363-A53E-11B6-F9E29D6F066B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444" name="TextovéPole 3">
            <a:extLst>
              <a:ext uri="{FF2B5EF4-FFF2-40B4-BE49-F238E27FC236}">
                <a16:creationId xmlns:a16="http://schemas.microsoft.com/office/drawing/2014/main" id="{CD57F435-7B44-3910-B0FD-639625000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4613"/>
            <a:ext cx="73914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Stipendium Bach Vu</a:t>
            </a:r>
          </a:p>
        </p:txBody>
      </p:sp>
      <p:pic>
        <p:nvPicPr>
          <p:cNvPr id="50181" name="Obrázek 3">
            <a:extLst>
              <a:ext uri="{FF2B5EF4-FFF2-40B4-BE49-F238E27FC236}">
                <a16:creationId xmlns:a16="http://schemas.microsoft.com/office/drawing/2014/main" id="{581BCCD4-CD04-ED95-5FEC-2DC6B6BB4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00350"/>
            <a:ext cx="33940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EB255194-4D48-5945-4821-4922A1A12AE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435475"/>
            <a:ext cx="1116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32FAF006-B6CA-674F-01F1-4FE69DB33B4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767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FD45DFD3-BEAD-55B8-1A39-0FE4E35F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8153400" cy="2678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VTT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Vocational Training Team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342900">
              <a:buFont typeface="Arial"/>
              <a:buChar char="•"/>
              <a:defRPr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změna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chodu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NICU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nemocnice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Pardubice</a:t>
            </a:r>
          </a:p>
          <a:p>
            <a:pPr indent="-342900">
              <a:buFont typeface="Arial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Pardubice</a:t>
            </a:r>
          </a:p>
          <a:p>
            <a:pPr indent="-342900">
              <a:buFont typeface="Arial"/>
              <a:buChar char="•"/>
              <a:defRPr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odpovědná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Michal Sláma</a:t>
            </a:r>
          </a:p>
          <a:p>
            <a:pPr indent="-342900">
              <a:buFont typeface="Arial"/>
              <a:buChar char="•"/>
              <a:defRPr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rozpočet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52.331,- EUR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3C1E0E0-FF05-18D9-A5B7-88E96D8DF5A6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348" name="TextovéPole 3">
            <a:extLst>
              <a:ext uri="{FF2B5EF4-FFF2-40B4-BE49-F238E27FC236}">
                <a16:creationId xmlns:a16="http://schemas.microsoft.com/office/drawing/2014/main" id="{0FBFBDAA-666C-B8F2-1CB6-0D635092B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128588"/>
            <a:ext cx="73914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centered</a:t>
            </a: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care</a:t>
            </a:r>
          </a:p>
        </p:txBody>
      </p:sp>
      <p:pic>
        <p:nvPicPr>
          <p:cNvPr id="52229" name="Google Shape;352;p33">
            <a:extLst>
              <a:ext uri="{FF2B5EF4-FFF2-40B4-BE49-F238E27FC236}">
                <a16:creationId xmlns:a16="http://schemas.microsoft.com/office/drawing/2014/main" id="{122EEEFE-6B01-AF31-CFF5-0A9658F3979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2451100"/>
            <a:ext cx="168433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Google Shape;353;p33">
            <a:extLst>
              <a:ext uri="{FF2B5EF4-FFF2-40B4-BE49-F238E27FC236}">
                <a16:creationId xmlns:a16="http://schemas.microsoft.com/office/drawing/2014/main" id="{1889E11C-64E2-0A40-BC94-5688F322BC9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51100"/>
            <a:ext cx="168433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6EA09BC7-9885-E57F-E918-E8516D05241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767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0373C145-CE5D-0561-AB83-49AF5F617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81534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indent="-342900">
              <a:buFont typeface="Arial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pokoj pro novorozence a jejich rodiče</a:t>
            </a:r>
          </a:p>
          <a:p>
            <a:pPr indent="-342900">
              <a:buFont typeface="Arial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přímo navazuje na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centered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care projekt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342900">
              <a:buFont typeface="Arial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Pardubice</a:t>
            </a:r>
            <a:endParaRPr lang="cs-CZ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342900">
              <a:buFont typeface="Arial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spolupráce více partnerů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342900">
              <a:buFont typeface="Arial"/>
              <a:buChar char="•"/>
              <a:defRPr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odpovědná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Michal Sláma</a:t>
            </a:r>
          </a:p>
          <a:p>
            <a:pPr indent="-342900">
              <a:buFont typeface="Arial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přímé náklady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9.000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,- EUR</a:t>
            </a:r>
            <a:endParaRPr lang="cs-CZ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342900">
              <a:buFont typeface="Arial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rozpočet cca 1.500.000,- CZK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F548CE0-9401-D844-1B6E-D65F753323BB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348" name="TextovéPole 3">
            <a:extLst>
              <a:ext uri="{FF2B5EF4-FFF2-40B4-BE49-F238E27FC236}">
                <a16:creationId xmlns:a16="http://schemas.microsoft.com/office/drawing/2014/main" id="{8A67287B-3C15-6E75-9A43-62326FFA7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93663"/>
            <a:ext cx="96774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</a:t>
            </a: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Pardubice – pokračování GG</a:t>
            </a:r>
          </a:p>
        </p:txBody>
      </p:sp>
      <p:pic>
        <p:nvPicPr>
          <p:cNvPr id="53253" name="Obrázek 1">
            <a:extLst>
              <a:ext uri="{FF2B5EF4-FFF2-40B4-BE49-F238E27FC236}">
                <a16:creationId xmlns:a16="http://schemas.microsoft.com/office/drawing/2014/main" id="{63532360-A3EB-00FA-05A0-FBC5844DF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06563"/>
            <a:ext cx="229393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5EE0F505-1EFE-3948-5489-88B3EFA5BD8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767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Obrázek 1">
            <a:extLst>
              <a:ext uri="{FF2B5EF4-FFF2-40B4-BE49-F238E27FC236}">
                <a16:creationId xmlns:a16="http://schemas.microsoft.com/office/drawing/2014/main" id="{2BD70631-6245-B51F-A76F-57E1C5A9B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76550"/>
            <a:ext cx="213518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EEC1BA7E-400E-4EB1-B6B5-874A947B5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8153400" cy="2678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podpora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lékařských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klinik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Arménii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342900">
              <a:buFont typeface="Arial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Hearts of Europe</a:t>
            </a:r>
          </a:p>
          <a:p>
            <a:pPr indent="-342900">
              <a:buFont typeface="Arial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Ostrava (5.300,- EUR) </a:t>
            </a:r>
          </a:p>
          <a:p>
            <a:pPr indent="-342900">
              <a:buFont typeface="Arial"/>
              <a:buChar char="•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Martin (5.300,- EUR) </a:t>
            </a:r>
          </a:p>
          <a:p>
            <a:pPr indent="-342900">
              <a:buFont typeface="Arial"/>
              <a:buChar char="•"/>
              <a:defRPr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rozpočet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189.701,- USD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k-SK" altLang="sk-SK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čeká</a:t>
            </a:r>
            <a:r>
              <a:rPr lang="sk-SK" altLang="sk-SK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sk-SK" altLang="sk-SK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formální</a:t>
            </a:r>
            <a:r>
              <a:rPr lang="sk-SK" altLang="sk-SK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ukončení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C42065C-26D5-ECAB-3993-25DBC68C5843}"/>
              </a:ext>
            </a:extLst>
          </p:cNvPr>
          <p:cNvSpPr/>
          <p:nvPr/>
        </p:nvSpPr>
        <p:spPr>
          <a:xfrm>
            <a:off x="0" y="-7938"/>
            <a:ext cx="9144000" cy="75088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372" name="TextovéPole 3">
            <a:extLst>
              <a:ext uri="{FF2B5EF4-FFF2-40B4-BE49-F238E27FC236}">
                <a16:creationId xmlns:a16="http://schemas.microsoft.com/office/drawing/2014/main" id="{402070D9-3299-04B0-E003-90E3620EC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3350"/>
            <a:ext cx="7696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Lékařská pomoc v Arménii</a:t>
            </a:r>
          </a:p>
        </p:txBody>
      </p:sp>
      <p:pic>
        <p:nvPicPr>
          <p:cNvPr id="54277" name="Google Shape;364;g3153d4a04bb_0_1">
            <a:extLst>
              <a:ext uri="{FF2B5EF4-FFF2-40B4-BE49-F238E27FC236}">
                <a16:creationId xmlns:a16="http://schemas.microsoft.com/office/drawing/2014/main" id="{53E1244B-4E8B-1478-1CA6-74FC3211419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09750"/>
            <a:ext cx="25241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B643ABA2-696E-B7DA-2A12-908A452B40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767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A4729FF2-2351-83A0-158B-B4966D8C8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8153400" cy="3046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péče o zrak v Nepálu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oční kliniky, pracovníci v terénu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dopady na aglomeraci 166 970 os.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Prague International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odpovědná osoba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Gerry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Tipple</a:t>
            </a:r>
            <a:endParaRPr lang="cs-CZ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rozpočet 84.948,- EUR</a:t>
            </a:r>
          </a:p>
          <a:p>
            <a:pPr>
              <a:defRPr/>
            </a:pPr>
            <a:br>
              <a:rPr lang="cs-CZ" dirty="0">
                <a:solidFill>
                  <a:schemeClr val="bg2">
                    <a:lumMod val="10000"/>
                  </a:schemeClr>
                </a:solidFill>
              </a:rPr>
            </a:b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D7753BC-5163-DA6F-9D16-94C6F1B4C970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9396" name="TextovéPole 3">
            <a:extLst>
              <a:ext uri="{FF2B5EF4-FFF2-40B4-BE49-F238E27FC236}">
                <a16:creationId xmlns:a16="http://schemas.microsoft.com/office/drawing/2014/main" id="{87CA4780-7B25-0B89-5FFB-D38327438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8588"/>
            <a:ext cx="73914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for all – </a:t>
            </a:r>
            <a:r>
              <a:rPr lang="cs-CZ" alt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2 and 3</a:t>
            </a:r>
          </a:p>
        </p:txBody>
      </p:sp>
      <p:pic>
        <p:nvPicPr>
          <p:cNvPr id="55301" name="Obrázek 6">
            <a:extLst>
              <a:ext uri="{FF2B5EF4-FFF2-40B4-BE49-F238E27FC236}">
                <a16:creationId xmlns:a16="http://schemas.microsoft.com/office/drawing/2014/main" id="{88ADEAEB-3227-1CD7-2E6A-7AA346AE2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43150"/>
            <a:ext cx="21812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7172B117-A2D5-0468-005A-839F745E4A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767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9EB7B6E3-0D62-3AD3-5B45-B453216D5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8153400" cy="3786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indent="-342900">
              <a:spcBef>
                <a:spcPts val="0"/>
              </a:spcBef>
              <a:buFontTx/>
              <a:buChar char="•"/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Prevention of Violence Against Children</a:t>
            </a:r>
          </a:p>
          <a:p>
            <a:pPr marL="857250" lvl="2" indent="-190500">
              <a:spcBef>
                <a:spcPts val="0"/>
              </a:spcBef>
              <a:buSzPts val="2200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Znojmo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2" indent="-190500">
              <a:spcBef>
                <a:spcPts val="0"/>
              </a:spcBef>
              <a:buSzPts val="2200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Somero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Finsko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857250">
              <a:spcBef>
                <a:spcPts val="0"/>
              </a:spcBef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indent="-342900">
              <a:spcBef>
                <a:spcPts val="0"/>
              </a:spcBef>
              <a:buFontTx/>
              <a:buChar char="•"/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Dnipro hospital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(nástroje)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pPr marL="857250" lvl="2" indent="-190500">
              <a:spcBef>
                <a:spcPts val="0"/>
              </a:spcBef>
              <a:buSzPts val="2200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Ostrava International </a:t>
            </a:r>
          </a:p>
          <a:p>
            <a:pPr marL="857250" lvl="2" indent="-190500">
              <a:spcBef>
                <a:spcPts val="0"/>
              </a:spcBef>
              <a:buSzPts val="2200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Opava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2" indent="-190500">
              <a:spcBef>
                <a:spcPts val="0"/>
              </a:spcBef>
              <a:buSzPts val="2200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Lahr (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Německo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BBAE292-FEA5-B802-2C3F-206CEF79AC5B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0420" name="TextovéPole 3">
            <a:extLst>
              <a:ext uri="{FF2B5EF4-FFF2-40B4-BE49-F238E27FC236}">
                <a16:creationId xmlns:a16="http://schemas.microsoft.com/office/drawing/2014/main" id="{38559024-93A3-9689-D912-83C98E78C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125413"/>
            <a:ext cx="9437687" cy="1016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</a:rPr>
              <a:t>Za stovku tisícovku ½</a:t>
            </a:r>
          </a:p>
          <a:p>
            <a:pPr>
              <a:defRPr/>
            </a:pPr>
            <a:endParaRPr lang="cs-CZ" alt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325" name="Obrázek 1">
            <a:extLst>
              <a:ext uri="{FF2B5EF4-FFF2-40B4-BE49-F238E27FC236}">
                <a16:creationId xmlns:a16="http://schemas.microsoft.com/office/drawing/2014/main" id="{C4D46D08-1C2F-2F45-BBE2-BC57BE710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43150"/>
            <a:ext cx="2921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A709A8C7-4686-B005-D341-325B953E44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767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623DB65C-95AF-0B4A-DB81-E508B8103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742950"/>
            <a:ext cx="8153400" cy="4400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indent="-342900">
              <a:spcBef>
                <a:spcPts val="0"/>
              </a:spcBef>
              <a:buFontTx/>
              <a:buChar char="•"/>
              <a:defRPr/>
            </a:pP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Dnipro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2">
                    <a:lumMod val="10000"/>
                  </a:schemeClr>
                </a:solidFill>
              </a:rPr>
              <a:t>hospital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(ultrazvuk)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  <a:p>
            <a:pPr marL="1143000">
              <a:spcBef>
                <a:spcPts val="0"/>
              </a:spcBef>
              <a:defRPr/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Pardubice </a:t>
            </a:r>
          </a:p>
          <a:p>
            <a:pPr marL="1143000">
              <a:spcBef>
                <a:spcPts val="0"/>
              </a:spcBef>
              <a:defRPr/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Košice</a:t>
            </a:r>
          </a:p>
          <a:p>
            <a:pPr marL="1143000">
              <a:spcBef>
                <a:spcPts val="0"/>
              </a:spcBef>
              <a:defRPr/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Ostrava</a:t>
            </a:r>
          </a:p>
          <a:p>
            <a:pPr marL="1143000">
              <a:spcBef>
                <a:spcPts val="0"/>
              </a:spcBef>
              <a:defRPr/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Olomouc city</a:t>
            </a:r>
          </a:p>
          <a:p>
            <a:pPr marL="1143000">
              <a:spcBef>
                <a:spcPts val="0"/>
              </a:spcBef>
              <a:defRPr/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Třebíč</a:t>
            </a:r>
          </a:p>
          <a:p>
            <a:pPr marL="1143000">
              <a:spcBef>
                <a:spcPts val="0"/>
              </a:spcBef>
              <a:defRPr/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Ostrava International</a:t>
            </a:r>
          </a:p>
          <a:p>
            <a:pPr marL="1143000">
              <a:spcBef>
                <a:spcPts val="0"/>
              </a:spcBef>
              <a:defRPr/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Prague International</a:t>
            </a:r>
            <a:endParaRPr lang="en-US" sz="1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342900">
              <a:spcBef>
                <a:spcPts val="0"/>
              </a:spcBef>
              <a:buFontTx/>
              <a:buChar char="•"/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Dnipro hospital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 (dialýza)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pPr lvl="1" indent="0">
              <a:defRPr/>
            </a:pPr>
            <a:r>
              <a:rPr lang="sk-SK" altLang="sk-SK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RC Pardubice</a:t>
            </a:r>
          </a:p>
          <a:p>
            <a:pPr lvl="1" indent="0">
              <a:defRPr/>
            </a:pPr>
            <a:r>
              <a:rPr lang="sk-SK" altLang="sk-SK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RC </a:t>
            </a:r>
            <a:r>
              <a:rPr lang="sk-SK" altLang="sk-SK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Poděbrady</a:t>
            </a:r>
            <a:endParaRPr lang="sk-SK" altLang="sk-SK" sz="1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indent="0">
              <a:defRPr/>
            </a:pPr>
            <a:r>
              <a:rPr lang="sk-SK" altLang="sk-SK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RC Ostrava</a:t>
            </a:r>
          </a:p>
          <a:p>
            <a:pPr lvl="1" indent="0">
              <a:defRPr/>
            </a:pPr>
            <a:r>
              <a:rPr lang="sk-SK" altLang="sk-SK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RC Ostrava International</a:t>
            </a:r>
          </a:p>
          <a:p>
            <a:pPr lvl="1" indent="0">
              <a:defRPr/>
            </a:pPr>
            <a:r>
              <a:rPr lang="sk-SK" altLang="sk-SK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RC České Budějovice</a:t>
            </a:r>
          </a:p>
          <a:p>
            <a:pPr lvl="1" indent="0">
              <a:defRPr/>
            </a:pPr>
            <a:r>
              <a:rPr lang="sk-SK" altLang="sk-SK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RC </a:t>
            </a:r>
            <a:r>
              <a:rPr lang="sk-SK" altLang="sk-SK" sz="1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Prague</a:t>
            </a:r>
            <a:r>
              <a:rPr lang="sk-SK" altLang="sk-SK" sz="1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International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D946980-186D-40FF-DA7F-93DED24CEE5E}"/>
              </a:ext>
            </a:extLst>
          </p:cNvPr>
          <p:cNvSpPr/>
          <p:nvPr/>
        </p:nvSpPr>
        <p:spPr>
          <a:xfrm>
            <a:off x="0" y="-36513"/>
            <a:ext cx="9144000" cy="779463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0420" name="TextovéPole 3">
            <a:extLst>
              <a:ext uri="{FF2B5EF4-FFF2-40B4-BE49-F238E27FC236}">
                <a16:creationId xmlns:a16="http://schemas.microsoft.com/office/drawing/2014/main" id="{01CB05E9-15CC-DC25-33CD-290D9E055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6513"/>
            <a:ext cx="7391400" cy="1385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stovku tisícovku 2/2</a:t>
            </a:r>
          </a:p>
          <a:p>
            <a:pPr>
              <a:defRPr/>
            </a:pPr>
            <a:endParaRPr lang="cs-CZ" alt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cs-CZ" alt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349" name="Picture 2">
            <a:extLst>
              <a:ext uri="{FF2B5EF4-FFF2-40B4-BE49-F238E27FC236}">
                <a16:creationId xmlns:a16="http://schemas.microsoft.com/office/drawing/2014/main" id="{0943B74E-B871-FD0E-3461-0491E150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647950"/>
            <a:ext cx="1346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2">
            <a:extLst>
              <a:ext uri="{FF2B5EF4-FFF2-40B4-BE49-F238E27FC236}">
                <a16:creationId xmlns:a16="http://schemas.microsoft.com/office/drawing/2014/main" id="{01AE4A11-1249-A1E3-5752-42256E5FB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2338"/>
            <a:ext cx="1317625" cy="153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1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A32D5E6A-00A7-1FA9-5AC8-B0DFEB77F2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529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147ADEFF-A3AC-EB00-7716-838E99EE9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95350"/>
            <a:ext cx="8153400" cy="3046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indent="-342900"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Protidronové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sítě</a:t>
            </a:r>
          </a:p>
          <a:p>
            <a:pPr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Cherson (nemocnice, divadlo)</a:t>
            </a:r>
          </a:p>
          <a:p>
            <a:pPr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Mobilní nemocnice</a:t>
            </a:r>
          </a:p>
          <a:p>
            <a:pPr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 matkám v Africe</a:t>
            </a:r>
          </a:p>
          <a:p>
            <a:pPr lvl="1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Turku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Samppalinna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(Finsko)</a:t>
            </a:r>
          </a:p>
          <a:p>
            <a:pPr lvl="1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 Pardubice + D2240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8C5A708-8CD7-F787-C3B2-E57FBB328AD3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444" name="TextovéPole 3">
            <a:extLst>
              <a:ext uri="{FF2B5EF4-FFF2-40B4-BE49-F238E27FC236}">
                <a16:creationId xmlns:a16="http://schemas.microsoft.com/office/drawing/2014/main" id="{2290EA37-FB3E-6C42-F209-71BAEF6B9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41288"/>
            <a:ext cx="73914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Plánované projekty</a:t>
            </a:r>
          </a:p>
        </p:txBody>
      </p:sp>
      <p:pic>
        <p:nvPicPr>
          <p:cNvPr id="58373" name="Obrázek 1">
            <a:extLst>
              <a:ext uri="{FF2B5EF4-FFF2-40B4-BE49-F238E27FC236}">
                <a16:creationId xmlns:a16="http://schemas.microsoft.com/office/drawing/2014/main" id="{3FA96E38-5612-F8AB-FA4C-9E099F32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1028700"/>
            <a:ext cx="20859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8B73B0C9-F6FF-6D26-169D-52EFF5E292D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767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Google Shape;268;p36">
            <a:extLst>
              <a:ext uri="{FF2B5EF4-FFF2-40B4-BE49-F238E27FC236}">
                <a16:creationId xmlns:a16="http://schemas.microsoft.com/office/drawing/2014/main" id="{8D698CE5-E859-2D84-10CB-E9A59801E6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1047750"/>
            <a:ext cx="4221163" cy="3551238"/>
          </a:xfrm>
          <a:prstGeom prst="rect">
            <a:avLst/>
          </a:prstGeom>
          <a:solidFill>
            <a:srgbClr val="01B4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" name="Google Shape;269;p36">
            <a:extLst>
              <a:ext uri="{FF2B5EF4-FFF2-40B4-BE49-F238E27FC236}">
                <a16:creationId xmlns:a16="http://schemas.microsoft.com/office/drawing/2014/main" id="{7ABAB003-5151-D456-B255-590FCACC1008}"/>
              </a:ext>
            </a:extLst>
          </p:cNvPr>
          <p:cNvSpPr txBox="1"/>
          <p:nvPr/>
        </p:nvSpPr>
        <p:spPr>
          <a:xfrm>
            <a:off x="2390775" y="1047750"/>
            <a:ext cx="4221163" cy="2792413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defRPr/>
            </a:pPr>
            <a:r>
              <a:rPr lang="cs-CZ" sz="4950" b="1" dirty="0">
                <a:solidFill>
                  <a:schemeClr val="lt1"/>
                </a:solidFill>
              </a:rPr>
              <a:t>DOTAZY</a:t>
            </a:r>
            <a:endParaRPr sz="495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96" name="Google Shape;270;p36">
            <a:extLst>
              <a:ext uri="{FF2B5EF4-FFF2-40B4-BE49-F238E27FC236}">
                <a16:creationId xmlns:a16="http://schemas.microsoft.com/office/drawing/2014/main" id="{767684D1-B5FC-7F6C-0724-8EA571EBA6B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37600" y="87313"/>
            <a:ext cx="317500" cy="273050"/>
          </a:xfrm>
          <a:prstGeom prst="rect">
            <a:avLst/>
          </a:prstGeom>
          <a:solidFill>
            <a:srgbClr val="01B4E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SzPts val="1200"/>
            </a:pPr>
            <a:endParaRPr lang="en-US" altLang="en-US"/>
          </a:p>
        </p:txBody>
      </p:sp>
      <p:pic>
        <p:nvPicPr>
          <p:cNvPr id="59397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DB421F6A-1AD3-3B4A-EFA5-E0D343E406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4767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Google Shape;268;p36">
            <a:extLst>
              <a:ext uri="{FF2B5EF4-FFF2-40B4-BE49-F238E27FC236}">
                <a16:creationId xmlns:a16="http://schemas.microsoft.com/office/drawing/2014/main" id="{7107596D-BDE2-3193-200B-F9610EA8908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1047750"/>
            <a:ext cx="4221163" cy="3551238"/>
          </a:xfrm>
          <a:prstGeom prst="rect">
            <a:avLst/>
          </a:prstGeom>
          <a:solidFill>
            <a:srgbClr val="01B4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" name="Google Shape;269;p36">
            <a:extLst>
              <a:ext uri="{FF2B5EF4-FFF2-40B4-BE49-F238E27FC236}">
                <a16:creationId xmlns:a16="http://schemas.microsoft.com/office/drawing/2014/main" id="{E9B56041-6BA0-04F7-3CB7-08BF7436B8C1}"/>
              </a:ext>
            </a:extLst>
          </p:cNvPr>
          <p:cNvSpPr txBox="1"/>
          <p:nvPr/>
        </p:nvSpPr>
        <p:spPr>
          <a:xfrm>
            <a:off x="2390775" y="1047750"/>
            <a:ext cx="4221163" cy="2792413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defRPr/>
            </a:pPr>
            <a:r>
              <a:rPr lang="cs-CZ" sz="4950" b="1" dirty="0">
                <a:solidFill>
                  <a:schemeClr val="lt1"/>
                </a:solidFill>
              </a:rPr>
              <a:t>DĚKUJEME ZA POZORNOST</a:t>
            </a:r>
            <a:endParaRPr sz="495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44" name="Google Shape;270;p36">
            <a:extLst>
              <a:ext uri="{FF2B5EF4-FFF2-40B4-BE49-F238E27FC236}">
                <a16:creationId xmlns:a16="http://schemas.microsoft.com/office/drawing/2014/main" id="{2F5D81DF-812C-5293-D273-728F26BA84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37600" y="87313"/>
            <a:ext cx="317500" cy="273050"/>
          </a:xfrm>
          <a:prstGeom prst="rect">
            <a:avLst/>
          </a:prstGeom>
          <a:solidFill>
            <a:srgbClr val="01B4E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SzPts val="1200"/>
            </a:pPr>
            <a:endParaRPr lang="en-US" altLang="en-US"/>
          </a:p>
        </p:txBody>
      </p:sp>
      <p:pic>
        <p:nvPicPr>
          <p:cNvPr id="61445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915D2FD3-41A9-73F4-3036-FEFBD7E28D3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4767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oogle Shape;194;p2">
            <a:extLst>
              <a:ext uri="{FF2B5EF4-FFF2-40B4-BE49-F238E27FC236}">
                <a16:creationId xmlns:a16="http://schemas.microsoft.com/office/drawing/2014/main" id="{64E6A948-81D9-A59E-70B7-DBB5568E8DA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1295400"/>
            <a:ext cx="48053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BlokTextu 7">
            <a:extLst>
              <a:ext uri="{FF2B5EF4-FFF2-40B4-BE49-F238E27FC236}">
                <a16:creationId xmlns:a16="http://schemas.microsoft.com/office/drawing/2014/main" id="{378678CD-60B9-44A7-1478-C5F161320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22338"/>
            <a:ext cx="5257800" cy="38465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nezisková organizace 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podpora Rotary International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kumulativně cca 4 mld. USD na charitu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91% financí na realizaci projektů 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oblastí zájmu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B8FD81E-F170-C6BF-C77E-0D3C2B3C986B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5605" name="TextovéPole 3">
            <a:extLst>
              <a:ext uri="{FF2B5EF4-FFF2-40B4-BE49-F238E27FC236}">
                <a16:creationId xmlns:a16="http://schemas.microsoft.com/office/drawing/2014/main" id="{74E5B15D-4762-B908-8F5E-EB84B5EE6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39688"/>
            <a:ext cx="91440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Nadace Rotary – The Rotary Foundation</a:t>
            </a:r>
          </a:p>
        </p:txBody>
      </p:sp>
      <p:pic>
        <p:nvPicPr>
          <p:cNvPr id="23558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CAFA942D-AA1F-266E-8782-D1503BA63EE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22788"/>
            <a:ext cx="12890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649C62F5-542E-D11C-DD1B-67A2F711EE83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5605" name="TextovéPole 3">
            <a:extLst>
              <a:ext uri="{FF2B5EF4-FFF2-40B4-BE49-F238E27FC236}">
                <a16:creationId xmlns:a16="http://schemas.microsoft.com/office/drawing/2014/main" id="{8833C5D1-9CC2-A140-486B-914BBC9B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213"/>
            <a:ext cx="91440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 přispívat do Nadace </a:t>
            </a:r>
            <a:r>
              <a:rPr lang="cs-CZ" alt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</a:t>
            </a: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24580" name="Picture 4" descr="A person sitting in a chair with her hands together&#10;&#10;AI-generated content may be incorrect.">
            <a:extLst>
              <a:ext uri="{FF2B5EF4-FFF2-40B4-BE49-F238E27FC236}">
                <a16:creationId xmlns:a16="http://schemas.microsoft.com/office/drawing/2014/main" id="{9307203D-24B6-5DA3-2751-6125EBB8E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t="2061" r="12016" b="-8136"/>
          <a:stretch>
            <a:fillRect/>
          </a:stretch>
        </p:blipFill>
        <p:spPr bwMode="auto">
          <a:xfrm>
            <a:off x="5638800" y="2540000"/>
            <a:ext cx="17145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A person in a blue suit pouring water from a pipe&#10;&#10;AI-generated content may be incorrect.">
            <a:extLst>
              <a:ext uri="{FF2B5EF4-FFF2-40B4-BE49-F238E27FC236}">
                <a16:creationId xmlns:a16="http://schemas.microsoft.com/office/drawing/2014/main" id="{60C9D902-C0BB-D748-C4DB-BD62A971E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0" b="13588"/>
          <a:stretch>
            <a:fillRect/>
          </a:stretch>
        </p:blipFill>
        <p:spPr bwMode="auto">
          <a:xfrm>
            <a:off x="7918450" y="839788"/>
            <a:ext cx="12255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>
            <a:extLst>
              <a:ext uri="{FF2B5EF4-FFF2-40B4-BE49-F238E27FC236}">
                <a16:creationId xmlns:a16="http://schemas.microsoft.com/office/drawing/2014/main" id="{03AA253E-8162-7E40-84A7-71781D7E3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25755" r="33389" b="16443"/>
          <a:stretch>
            <a:fillRect/>
          </a:stretch>
        </p:blipFill>
        <p:spPr bwMode="auto">
          <a:xfrm>
            <a:off x="7513638" y="2692400"/>
            <a:ext cx="1630362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8" descr="A person standing at a podium with a microphone and flowers&#10;&#10;AI-generated content may be incorrect.">
            <a:extLst>
              <a:ext uri="{FF2B5EF4-FFF2-40B4-BE49-F238E27FC236}">
                <a16:creationId xmlns:a16="http://schemas.microsoft.com/office/drawing/2014/main" id="{E076BA53-033B-56DB-F111-4DB111A14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7" t="32875" r="30177"/>
          <a:stretch>
            <a:fillRect/>
          </a:stretch>
        </p:blipFill>
        <p:spPr bwMode="auto">
          <a:xfrm>
            <a:off x="5938838" y="860425"/>
            <a:ext cx="175736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BlokTextu 7">
            <a:extLst>
              <a:ext uri="{FF2B5EF4-FFF2-40B4-BE49-F238E27FC236}">
                <a16:creationId xmlns:a16="http://schemas.microsoft.com/office/drawing/2014/main" id="{99DB9DB2-5158-E089-E527-6B14601DF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0822"/>
            <a:ext cx="5867400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podporujete myšlenku 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Rotary</a:t>
            </a:r>
            <a:endParaRPr lang="cs-CZ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posilujete vztahy v komunitě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záruka kvality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umožnuje více projektů a větší dosah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podpora DG/GG/DDF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transparentnost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Charity Navigator’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ocenění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4* </a:t>
            </a:r>
            <a:endParaRPr lang="cs-CZ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SzPct val="100000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1%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již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 let </a:t>
            </a:r>
            <a:endParaRPr lang="cs-CZ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darovat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lze kreditní kartou nebo</a:t>
            </a:r>
            <a:b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převodem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4585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3742706A-13A2-9D77-4A5D-645B849069B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471988"/>
            <a:ext cx="1116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CC46BDB1-F465-56D7-2ACF-7E204940B850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5605" name="TextovéPole 3">
            <a:extLst>
              <a:ext uri="{FF2B5EF4-FFF2-40B4-BE49-F238E27FC236}">
                <a16:creationId xmlns:a16="http://schemas.microsoft.com/office/drawing/2014/main" id="{BCDBD995-0773-0771-9CB2-56E08EDE0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1016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Finanční podpora 2026-2027</a:t>
            </a:r>
          </a:p>
          <a:p>
            <a:pPr>
              <a:defRPr/>
            </a:pPr>
            <a:endParaRPr lang="cs-CZ" alt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Google Shape;314;p10">
            <a:extLst>
              <a:ext uri="{FF2B5EF4-FFF2-40B4-BE49-F238E27FC236}">
                <a16:creationId xmlns:a16="http://schemas.microsoft.com/office/drawing/2014/main" id="{14BFF9D4-2952-3DFF-8703-31AC89C7D751}"/>
              </a:ext>
            </a:extLst>
          </p:cNvPr>
          <p:cNvSpPr txBox="1"/>
          <p:nvPr/>
        </p:nvSpPr>
        <p:spPr>
          <a:xfrm>
            <a:off x="0" y="744538"/>
            <a:ext cx="9144000" cy="30120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1600"/>
              <a:buFont typeface="Arial" panose="020B0604020202020204" pitchFamily="34" charset="0"/>
              <a:buNone/>
              <a:defRPr/>
            </a:pP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Pravidla</a:t>
            </a:r>
            <a:r>
              <a:rPr lang="cs-CZ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DG - </a:t>
            </a:r>
            <a:r>
              <a:rPr lang="cs-CZ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Distriktní granty/</a:t>
            </a:r>
            <a:r>
              <a:rPr lang="cs-CZ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District Grants</a:t>
            </a: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1600"/>
              <a:buFont typeface="Arial" panose="020B0604020202020204" pitchFamily="34" charset="0"/>
              <a:buChar char="-"/>
              <a:defRPr/>
            </a:pPr>
            <a:r>
              <a:rPr lang="cs-CZ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cs-CZ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k</a:t>
            </a: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dispozici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  <a:sym typeface="Arial" panose="020B0604020202020204" pitchFamily="34" charset="0"/>
              </a:rPr>
              <a:t>12.31</a:t>
            </a:r>
            <a:r>
              <a:rPr lang="cs-CZ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  <a:sym typeface="Arial" panose="020B0604020202020204" pitchFamily="34" charset="0"/>
              </a:rPr>
              <a:t>6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Arial" panose="020B0604020202020204" pitchFamily="34" charset="0"/>
                <a:sym typeface="Arial" panose="020B0604020202020204" pitchFamily="34" charset="0"/>
              </a:rPr>
              <a:t>USD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1600"/>
              <a:buFont typeface="Arial" panose="020B0604020202020204" pitchFamily="34" charset="0"/>
              <a:buChar char="-"/>
              <a:defRPr/>
            </a:pPr>
            <a:r>
              <a:rPr lang="cs-CZ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m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inimální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příspěvek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klubu</a:t>
            </a:r>
            <a:r>
              <a:rPr lang="cs-CZ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vlastní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zdroje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): </a:t>
            </a: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500USD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1600"/>
              <a:buFont typeface="Arial" panose="020B0604020202020204" pitchFamily="34" charset="0"/>
              <a:buChar char="-"/>
              <a:defRPr/>
            </a:pPr>
            <a:r>
              <a:rPr lang="cs-CZ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k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líč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ke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stanovení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příspěvku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z DDF viz.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obrázek</a:t>
            </a: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1600"/>
              <a:buFont typeface="Arial" panose="020B0604020202020204" pitchFamily="34" charset="0"/>
              <a:buChar char="-"/>
              <a:defRPr/>
            </a:pPr>
            <a:r>
              <a:rPr lang="cs-CZ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do Nadace: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35USD ~ 33EUR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na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aktivního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člena</a:t>
            </a:r>
            <a:r>
              <a:rPr lang="cs-CZ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 – 3 roky</a:t>
            </a: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1600"/>
              <a:buFont typeface="Arial" panose="020B0604020202020204" pitchFamily="34" charset="0"/>
              <a:buNone/>
              <a:defRPr/>
            </a:pPr>
            <a:r>
              <a:rPr lang="en-US" alt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Důležité</a:t>
            </a:r>
            <a:r>
              <a:rPr lang="en-US" alt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  <a:endParaRPr lang="en-US" altLang="en-US" sz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1600"/>
              <a:buFont typeface="Arial" panose="020B0604020202020204" pitchFamily="34" charset="0"/>
              <a:buNone/>
              <a:defRPr/>
            </a:pPr>
            <a:r>
              <a:rPr lang="en-US" altLang="en-US" sz="1800" b="1" dirty="0" err="1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Příspěvky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 do </a:t>
            </a:r>
            <a:r>
              <a:rPr lang="en-US" altLang="en-US" sz="1800" b="1" dirty="0" err="1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Nadace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 Rotary </a:t>
            </a:r>
            <a:r>
              <a:rPr lang="cs-CZ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jsou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kontrolovány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 k 31.1. </a:t>
            </a:r>
            <a:r>
              <a:rPr lang="cs-CZ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 a to </a:t>
            </a:r>
            <a:r>
              <a:rPr lang="en-US" altLang="en-US" sz="1800" b="1" dirty="0" err="1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vždy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 3 </a:t>
            </a:r>
            <a:r>
              <a:rPr lang="en-US" altLang="en-US" sz="1800" b="1" dirty="0" err="1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roky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zpětně</a:t>
            </a:r>
            <a:r>
              <a:rPr lang="cs-CZ" altLang="en-US" sz="1800" b="1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  <a:endParaRPr lang="en-US" altLang="en-US" sz="1800" b="1" dirty="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1600"/>
              <a:buFont typeface="Arial" panose="020B0604020202020204" pitchFamily="34" charset="0"/>
              <a:buNone/>
              <a:defRPr/>
            </a:pP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Google Shape;315;p10">
            <a:extLst>
              <a:ext uri="{FF2B5EF4-FFF2-40B4-BE49-F238E27FC236}">
                <a16:creationId xmlns:a16="http://schemas.microsoft.com/office/drawing/2014/main" id="{9931E412-47E8-AAF4-736F-45D65DA3A4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468688"/>
            <a:ext cx="40957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BlokTextu 7">
            <a:extLst>
              <a:ext uri="{FF2B5EF4-FFF2-40B4-BE49-F238E27FC236}">
                <a16:creationId xmlns:a16="http://schemas.microsoft.com/office/drawing/2014/main" id="{27562684-1751-AD27-901E-9432F661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331"/>
            <a:ext cx="8991600" cy="415498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minimální příspěvek klubu: 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500 USD</a:t>
            </a:r>
          </a:p>
          <a:p>
            <a:pPr marL="1085850" lvl="1" indent="-342900">
              <a:buSzPct val="100000"/>
              <a:buFont typeface="Wingdings" panose="05000000000000000000" pitchFamily="2" charset="2"/>
              <a:buChar char="ü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matching 25 -100%, dle příspěvku</a:t>
            </a:r>
          </a:p>
          <a:p>
            <a:pPr lvl="1" indent="0">
              <a:buSzPct val="100000"/>
              <a:defRPr/>
            </a:pPr>
            <a:endParaRPr lang="cs-CZ" sz="8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online žádosti do 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</a:rPr>
              <a:t>30.4. 2026, 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realizace do 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</a:rPr>
              <a:t>31. 3. 202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7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/>
            </a:pPr>
            <a:endParaRPr lang="cs-CZ" sz="8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závěrečná zpráva projektů 2025/26 do 30. 4. 2026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/>
            </a:pPr>
            <a:endParaRPr lang="cs-CZ" sz="8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podmínkou je 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MOU, vyrovnané závazky, příspěvek do TRF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/>
            </a:pPr>
            <a:endParaRPr lang="cs-CZ" sz="800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</a:rPr>
              <a:t>12.316,- USD 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z DDF na DG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/>
            </a:pPr>
            <a:endParaRPr lang="cs-CZ" sz="800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bg2">
                    <a:lumMod val="10000"/>
                  </a:schemeClr>
                </a:solidFill>
              </a:rPr>
              <a:t>detailní informace 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získáte </a:t>
            </a:r>
            <a:r>
              <a:rPr lang="cs-CZ" dirty="0">
                <a:solidFill>
                  <a:schemeClr val="bg2">
                    <a:lumMod val="10000"/>
                  </a:schemeClr>
                </a:solidFill>
                <a:hlinkClick r:id="rId2"/>
              </a:rPr>
              <a:t>ZDE</a:t>
            </a:r>
            <a:endParaRPr lang="cs-CZ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/>
            </a:pPr>
            <a:endParaRPr lang="cs-CZ" sz="8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</a:rPr>
              <a:t>odpovědná osoba pro D2240   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hledáme!</a:t>
            </a:r>
            <a:endParaRPr lang="sk-SK" altLang="sk-SK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sk-SK" altLang="sk-SK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24519AB-A2A7-DD17-3BB2-D3F8B494CF0E}"/>
              </a:ext>
            </a:extLst>
          </p:cNvPr>
          <p:cNvSpPr/>
          <p:nvPr/>
        </p:nvSpPr>
        <p:spPr>
          <a:xfrm>
            <a:off x="0" y="0"/>
            <a:ext cx="9144000" cy="550863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676" name="TextovéPole 3">
            <a:extLst>
              <a:ext uri="{FF2B5EF4-FFF2-40B4-BE49-F238E27FC236}">
                <a16:creationId xmlns:a16="http://schemas.microsoft.com/office/drawing/2014/main" id="{33308834-5A87-A558-BC0E-931F35D57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7625"/>
            <a:ext cx="91440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Distriktní granty 2026-2027</a:t>
            </a:r>
          </a:p>
        </p:txBody>
      </p:sp>
      <p:sp>
        <p:nvSpPr>
          <p:cNvPr id="26629" name="Obrázek 1">
            <a:extLst>
              <a:ext uri="{FF2B5EF4-FFF2-40B4-BE49-F238E27FC236}">
                <a16:creationId xmlns:a16="http://schemas.microsoft.com/office/drawing/2014/main" id="{06A54FB9-040E-B22F-31A5-526C50A31FDC}"/>
              </a:ext>
            </a:extLst>
          </p:cNvPr>
          <p:cNvSpPr>
            <a:spLocks noChangeAspect="1"/>
          </p:cNvSpPr>
          <p:nvPr/>
        </p:nvSpPr>
        <p:spPr bwMode="auto">
          <a:xfrm>
            <a:off x="7107238" y="3105150"/>
            <a:ext cx="2036762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cs-CZ" altLang="cs-CZ"/>
          </a:p>
        </p:txBody>
      </p:sp>
      <p:pic>
        <p:nvPicPr>
          <p:cNvPr id="26630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0B5CE45F-F5AA-328C-C2E9-C1B5B15DA51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45148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https://lh7-rt.googleusercontent.com/slidesz/AGV_vUdXlZAP92xCHSTyPqRFMc3bLi0PbACShfOsZaSvmuFkfaw1TyaU5715jhC4hAEKJB10fiSk-aul9wcaoDh5Vi7WghbAZ-mMzsGaprcaWDQDRp0VyIYVLWZAIixmZDjwjaDSDTIVOCEb1_HbbDkPcTo=nw?key=hlMkx5fW4KSEjj4EIrd5HpL9">
            <a:extLst>
              <a:ext uri="{FF2B5EF4-FFF2-40B4-BE49-F238E27FC236}">
                <a16:creationId xmlns:a16="http://schemas.microsoft.com/office/drawing/2014/main" id="{5043F1A0-4EC2-3123-8965-0A795121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2400300"/>
            <a:ext cx="336391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FDB8DCE-00D0-1F25-00B8-1A82F7E425C6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5605" name="TextovéPole 3">
            <a:extLst>
              <a:ext uri="{FF2B5EF4-FFF2-40B4-BE49-F238E27FC236}">
                <a16:creationId xmlns:a16="http://schemas.microsoft.com/office/drawing/2014/main" id="{50FA8838-D17E-A717-CF0F-82A8F5993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" y="-11113"/>
            <a:ext cx="9139237" cy="10160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Finanční podpora 2026-2027:  příklad</a:t>
            </a:r>
          </a:p>
          <a:p>
            <a:pPr>
              <a:defRPr/>
            </a:pPr>
            <a:endParaRPr lang="cs-CZ" alt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2832E3A-1ED3-C5ED-5A7E-64B594AC3C2C}"/>
              </a:ext>
            </a:extLst>
          </p:cNvPr>
          <p:cNvSpPr/>
          <p:nvPr/>
        </p:nvSpPr>
        <p:spPr>
          <a:xfrm>
            <a:off x="0" y="889000"/>
            <a:ext cx="8763000" cy="3600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Příklad:</a:t>
            </a:r>
            <a:r>
              <a:rPr lang="cs-CZ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KLUB</a:t>
            </a:r>
            <a:r>
              <a:rPr lang="cs-CZ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......</a:t>
            </a:r>
            <a:endParaRPr lang="en-US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lvl="1" indent="-178435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•"/>
              <a:defRPr/>
            </a:pP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přispívá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Nadace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Rotary</a:t>
            </a:r>
            <a:r>
              <a:rPr lang="cs-CZ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45USD</a:t>
            </a:r>
            <a:r>
              <a:rPr lang="cs-CZ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člena </a:t>
            </a:r>
          </a:p>
          <a:p>
            <a:pPr marL="228600" lvl="1" indent="-178435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•"/>
              <a:defRPr/>
            </a:pP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nárok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50%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podpory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DDF</a:t>
            </a:r>
          </a:p>
          <a:p>
            <a:pPr marL="228600" lvl="1" indent="-178435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•"/>
              <a:defRPr/>
            </a:pP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celkové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hodnotě</a:t>
            </a:r>
            <a:r>
              <a:rPr lang="cs-CZ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8000USD</a:t>
            </a:r>
          </a:p>
          <a:p>
            <a:pPr marL="228600" lvl="1" indent="-178435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8000/1,5 =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5 333 </a:t>
            </a:r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USD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klubový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příspěvek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marL="228600" lvl="1" indent="-178435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•"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5333/2 =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667 </a:t>
            </a:r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USD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příspěvek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z DDF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marL="228600" lvl="1" indent="-178435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•"/>
              <a:defRPr/>
            </a:pPr>
            <a:r>
              <a:rPr lang="en-US" sz="2000" b="1" u="sng" dirty="0">
                <a:solidFill>
                  <a:schemeClr val="bg2">
                    <a:lumMod val="10000"/>
                  </a:schemeClr>
                </a:solidFill>
              </a:rPr>
              <a:t>5</a:t>
            </a:r>
            <a:r>
              <a:rPr lang="cs-CZ" sz="2000" b="1" u="sng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bg2">
                    <a:lumMod val="10000"/>
                  </a:schemeClr>
                </a:solidFill>
              </a:rPr>
              <a:t>333+2</a:t>
            </a:r>
            <a:r>
              <a:rPr lang="cs-CZ" sz="2000" b="1" u="sng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bg2">
                    <a:lumMod val="10000"/>
                  </a:schemeClr>
                </a:solidFill>
              </a:rPr>
              <a:t>667</a:t>
            </a:r>
            <a:r>
              <a:rPr lang="cs-CZ" sz="2000" b="1" u="sng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bg2">
                    <a:lumMod val="10000"/>
                  </a:schemeClr>
                </a:solidFill>
              </a:rPr>
              <a:t>=</a:t>
            </a:r>
            <a:r>
              <a:rPr lang="cs-CZ" sz="2000" b="1" u="sng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bg2">
                    <a:lumMod val="10000"/>
                  </a:schemeClr>
                </a:solidFill>
              </a:rPr>
              <a:t>8000</a:t>
            </a:r>
            <a:r>
              <a:rPr lang="cs-CZ" sz="2000" b="1" u="sng" dirty="0">
                <a:solidFill>
                  <a:schemeClr val="bg2">
                    <a:lumMod val="10000"/>
                  </a:schemeClr>
                </a:solidFill>
              </a:rPr>
              <a:t> USD</a:t>
            </a:r>
            <a:endParaRPr lang="en-US" sz="2000" u="sng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7654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DF58ABE2-4D28-4215-60AF-A0993689DEA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45148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8A1B9E41-056C-D3B9-FC2F-BF10013BD221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676" name="TextovéPole 3">
            <a:extLst>
              <a:ext uri="{FF2B5EF4-FFF2-40B4-BE49-F238E27FC236}">
                <a16:creationId xmlns:a16="http://schemas.microsoft.com/office/drawing/2014/main" id="{E7BB2E78-1827-07D8-81E2-8EF2DDC6C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47625"/>
            <a:ext cx="9144001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Důležité termíny pro DG 2026-2027:</a:t>
            </a:r>
          </a:p>
        </p:txBody>
      </p:sp>
      <p:sp>
        <p:nvSpPr>
          <p:cNvPr id="4" name="Obrázek 1">
            <a:extLst>
              <a:ext uri="{FF2B5EF4-FFF2-40B4-BE49-F238E27FC236}">
                <a16:creationId xmlns:a16="http://schemas.microsoft.com/office/drawing/2014/main" id="{7A7DCBCB-62E3-80F8-537B-D300954B9999}"/>
              </a:ext>
            </a:extLst>
          </p:cNvPr>
          <p:cNvSpPr>
            <a:spLocks noChangeAspect="1"/>
          </p:cNvSpPr>
          <p:nvPr/>
        </p:nvSpPr>
        <p:spPr bwMode="auto">
          <a:xfrm>
            <a:off x="7107238" y="3105150"/>
            <a:ext cx="2036762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cs-CZ" alt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417B228-D12C-1EA6-431D-13868A751E40}"/>
              </a:ext>
            </a:extLst>
          </p:cNvPr>
          <p:cNvSpPr/>
          <p:nvPr/>
        </p:nvSpPr>
        <p:spPr>
          <a:xfrm>
            <a:off x="74246" y="756578"/>
            <a:ext cx="8991600" cy="370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 1. 2026 –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vyhodnocení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příspěvků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Nadace</a:t>
            </a:r>
            <a:endParaRPr lang="cs-CZ" sz="22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400"/>
              <a:defRPr/>
            </a:pPr>
            <a:endParaRPr lang="en-US" sz="3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3</a:t>
            </a:r>
            <a:r>
              <a:rPr lang="cs-CZ" sz="2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0</a:t>
            </a: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. </a:t>
            </a:r>
            <a:r>
              <a:rPr lang="cs-CZ" sz="2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4</a:t>
            </a:r>
            <a:r>
              <a:rPr lang="en-US" sz="2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. 2026 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–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uzavírka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hlinkClick r:id="rId2"/>
              </a:rPr>
              <a:t>příjmu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hlinkClick r:id="rId2"/>
              </a:rPr>
              <a:t>žádostí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cs-CZ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(online po přihlášení)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400"/>
              <a:defRPr/>
            </a:pPr>
            <a:endParaRPr lang="en-US" sz="300" u="sng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3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Nejpozději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do 30. 4. 2026 – 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hlinkClick r:id="rId4"/>
              </a:rPr>
              <a:t>závěrečná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hlinkClick r:id="rId4"/>
              </a:rPr>
              <a:t>zpráva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hlinkClick r:id="rId4"/>
              </a:rPr>
              <a:t>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projektů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2025/26.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Pozor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na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2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měsíce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! </a:t>
            </a:r>
            <a:r>
              <a:rPr lang="cs-CZ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(online po přihlášení)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  <a:defRPr/>
            </a:pPr>
            <a:endParaRPr lang="cs-CZ" sz="3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 </a:t>
            </a:r>
            <a:r>
              <a:rPr lang="cs-CZ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2026 -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výběr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žádostí</a:t>
            </a:r>
            <a:endParaRPr lang="cs-CZ" sz="22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  <a:defRPr/>
            </a:pPr>
            <a:endParaRPr lang="cs-CZ" sz="3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 pošleme žádosti na TRF a v srpnu přijdou peníze od TRF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  <a:defRPr/>
            </a:pPr>
            <a:endParaRPr lang="en-US" sz="3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 3. 2027 –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poslední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termín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ukončení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realizace</a:t>
            </a:r>
            <a:r>
              <a:rPr lang="cs-CZ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projektu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  <a:defRPr/>
            </a:pPr>
            <a:endParaRPr lang="en-US" sz="3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 4. 2027 – 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závěrečná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zpráva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 </a:t>
            </a:r>
            <a:r>
              <a:rPr lang="cs-CZ" sz="2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(online po přihlášení)</a:t>
            </a:r>
            <a:endParaRPr lang="en-US" sz="22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8" name="Google Shape;396;p22" descr="Text&#10;&#10;Description automatically generated">
            <a:extLst>
              <a:ext uri="{FF2B5EF4-FFF2-40B4-BE49-F238E27FC236}">
                <a16:creationId xmlns:a16="http://schemas.microsoft.com/office/drawing/2014/main" id="{E038AF1E-89B7-A524-9209-01CF72AE335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4514850"/>
            <a:ext cx="11160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RF-PowerpointDesignEN_Light_DRAFT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Červenofialová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TRF-PowerpointDesignEN_Light_DRAFT.pot</Template>
  <TotalTime>37989</TotalTime>
  <Words>2164</Words>
  <Application>Microsoft Macintosh PowerPoint</Application>
  <PresentationFormat>Prezentácia na obrazovke (16:9)</PresentationFormat>
  <Paragraphs>351</Paragraphs>
  <Slides>39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39</vt:i4>
      </vt:variant>
    </vt:vector>
  </HeadingPairs>
  <TitlesOfParts>
    <vt:vector size="49" baseType="lpstr">
      <vt:lpstr>Arial</vt:lpstr>
      <vt:lpstr>MS PGothic</vt:lpstr>
      <vt:lpstr>Calibri</vt:lpstr>
      <vt:lpstr>ヒラギノ角ゴ Pro W3</vt:lpstr>
      <vt:lpstr>Arial Narrow</vt:lpstr>
      <vt:lpstr>Georgia</vt:lpstr>
      <vt:lpstr>Wingdings</vt:lpstr>
      <vt:lpstr>TRF-PowerpointDesignEN_Light_DRAFT</vt:lpstr>
      <vt:lpstr>Custom Design</vt:lpstr>
      <vt:lpstr>2_Custom Design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Ivana Lengová DGE D2240</cp:lastModifiedBy>
  <cp:revision>908</cp:revision>
  <cp:lastPrinted>2015-06-15T16:20:08Z</cp:lastPrinted>
  <dcterms:created xsi:type="dcterms:W3CDTF">2010-04-16T20:11:30Z</dcterms:created>
  <dcterms:modified xsi:type="dcterms:W3CDTF">2026-03-19T18:19:09Z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Bob Kiolbassa</vt:lpwstr>
  </property>
  <property fmtid="{D5CDD505-2E9C-101B-9397-08002B2CF9AE}" pid="3" name="Description0">
    <vt:lpwstr>16:9 (Widescreen)</vt:lpwstr>
  </property>
  <property fmtid="{D5CDD505-2E9C-101B-9397-08002B2CF9AE}" pid="4" name="Status">
    <vt:lpwstr>In Review</vt:lpwstr>
  </property>
  <property fmtid="{D5CDD505-2E9C-101B-9397-08002B2CF9AE}" pid="5" name="WhenToUse">
    <vt:lpwstr/>
  </property>
</Properties>
</file>