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1" r:id="rId5"/>
    <p:sldId id="276" r:id="rId6"/>
    <p:sldId id="275" r:id="rId7"/>
    <p:sldId id="268" r:id="rId8"/>
    <p:sldId id="265" r:id="rId9"/>
    <p:sldId id="278" r:id="rId10"/>
    <p:sldId id="279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4781"/>
    <a:srgbClr val="F168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F9AB94-8248-491B-B26A-511645007AF1}" v="197" dt="2026-03-17T18:01:45.3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2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D7EB3-E6D9-4BA5-9B59-094CF9B8DAEF}" type="datetimeFigureOut">
              <a:rPr lang="en-US" smtClean="0"/>
              <a:t>3/17/26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6CAD3-27E0-405F-B3B7-D245173D46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210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50E25-394E-9BE7-E539-B78CA6581B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82847A-CAEC-8AA8-3DB7-DAD3006F8A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FF19D5-A8F8-4574-EB50-7A1491A75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D402-A861-4C1E-B37B-D3FA524780DB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E84BC-F7D9-D3DF-1380-0BAF0F013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F4706-5C3B-5E42-3B5B-5C7E75C58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32B4-30A9-4A88-AF40-9E12B0896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55750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34B41-D86E-C06F-FD46-71664085E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BE25DB-0668-12F6-DBFF-D136345D32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FBC6EA-A6A1-5C01-224C-4EC161013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D402-A861-4C1E-B37B-D3FA524780DB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FB9E4C-4700-AC86-B9BE-EA85C2734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F644D8-81CB-CBA1-F641-B5F00B5C8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32B4-30A9-4A88-AF40-9E12B0896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21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04E43-248A-7307-9210-28CA9DB794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A88596-434D-00BF-F305-ED2F7201B6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FDB28-26CA-3B03-4A89-94FA29081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D402-A861-4C1E-B37B-D3FA524780DB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4C82B-48DC-62D4-943C-569759603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35A70-6F92-5707-A501-D62629553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32B4-30A9-4A88-AF40-9E12B0896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85946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7DECF-43D7-F8CB-F0EA-6855E0465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3D532B-7AFA-049B-0BBC-8B275BE029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66EF06-E3AF-D619-B04F-28DE597F1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D402-A861-4C1E-B37B-D3FA524780DB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5D9CB-30CE-BC05-73F0-A4E4516F7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8073E-FD89-940F-DC80-B5A42F53A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32B4-30A9-4A88-AF40-9E12B0896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2755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8475A-99C1-8A81-07EA-1812506D6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C86B85-6AF8-9589-D7DC-DA2E2FF39F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71755-6B2C-465D-52A7-D0DBB4092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D402-A861-4C1E-B37B-D3FA524780DB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622727-BABB-4A6C-C31A-7F64DA6D0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CDD2A-3C7C-83F4-AE05-F28D897F5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32B4-30A9-4A88-AF40-9E12B0896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40817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ADA53-A922-24DA-E07E-6C1941DAD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9CA5FD-FD03-1469-90D0-28A069120A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67C1F1-5147-7E4A-9DB1-E50C96F0B2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2F3C7-73BB-1F4E-8D1D-5ABFD9B65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D402-A861-4C1E-B37B-D3FA524780DB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2457C3-ED93-6930-4CEB-BC6031932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539101-1EE9-0FF5-8657-9E1CCDA7C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32B4-30A9-4A88-AF40-9E12B0896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0280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525E2-BD38-472D-4FB6-1F7074AB6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29ED7D-8F9E-6CD4-8D96-1353172E5A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32B6EB-3422-34D0-9573-5C989401AC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AA6DD3-FD6C-DB7D-C9C9-54B391B44C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2FFDB5-F21E-5B55-BAB2-276ECB478E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F012E0-CE07-87AB-3B0E-F7D7A4118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D402-A861-4C1E-B37B-D3FA524780DB}" type="datetimeFigureOut">
              <a:rPr lang="en-US" smtClean="0"/>
              <a:t>3/17/26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8AC7BA-90E2-2851-DFC5-087BDB869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93AE0-AB39-1319-EA3B-B40298912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32B4-30A9-4A88-AF40-9E12B0896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7372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A5007-A3AD-80D2-58A9-C0A59B0EA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AE2834-403C-1924-32EF-F2C643C71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D402-A861-4C1E-B37B-D3FA524780DB}" type="datetimeFigureOut">
              <a:rPr lang="en-US" smtClean="0"/>
              <a:t>3/17/26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1A4884-E6A8-D7B2-96E3-8B7E49758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96E958-E21C-9AB1-FE62-EF73B2144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32B4-30A9-4A88-AF40-9E12B0896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1691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3B7C3E-DB97-EB76-26F0-63D6D4CDC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D402-A861-4C1E-B37B-D3FA524780DB}" type="datetimeFigureOut">
              <a:rPr lang="en-US" smtClean="0"/>
              <a:t>3/17/26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58B571-5E3B-1000-4FD9-4D6CE31C7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157229-72F8-9781-29C6-516AF7392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32B4-30A9-4A88-AF40-9E12B0896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010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315E0-ABFF-78FD-D795-FB2DEDFC1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A0B52-BDDE-2EFF-59D5-2F1CAE0070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4499D-2E09-45F5-795A-547BF666D4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AD8B70-EBC9-E356-19A5-80FDA7216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D402-A861-4C1E-B37B-D3FA524780DB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558E7-294C-7082-AEC5-B92D2418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3F7DE2-B966-986E-3651-EF5562DBD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32B4-30A9-4A88-AF40-9E12B0896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2047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B0238-472B-F50B-0A09-C29ACD9C8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67F775-F52B-02DF-2E78-7F81939FDD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CE6C7C-39A5-AA4B-44AA-5A9E4AD13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9362E5-0D18-BCE7-4CD6-8B11F7442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BD402-A861-4C1E-B37B-D3FA524780DB}" type="datetimeFigureOut">
              <a:rPr lang="en-US" smtClean="0"/>
              <a:t>3/17/26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E4026F-4A9E-0C0D-B328-6BF0BCD1B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061B43-8EF7-6000-81DD-67A51A65B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732B4-30A9-4A88-AF40-9E12B0896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6449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E18708-1D42-708E-5476-7027E7FA6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797EE-1919-8970-FF37-316E35B07C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3BA485-3691-87C4-557B-E01FCED61D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ABD402-A861-4C1E-B37B-D3FA524780DB}" type="datetimeFigureOut">
              <a:rPr lang="en-US" smtClean="0"/>
              <a:t>3/17/26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69DE60-1EF3-78E9-268F-DD685F623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28EFE5-4447-E5BC-A5AC-60EA81C207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B732B4-30A9-4A88-AF40-9E12B08960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97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svg"/><Relationship Id="rId4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169D286-F4D7-4C8B-A6BD-D05384C7F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6">
            <a:extLst>
              <a:ext uri="{FF2B5EF4-FFF2-40B4-BE49-F238E27FC236}">
                <a16:creationId xmlns:a16="http://schemas.microsoft.com/office/drawing/2014/main" id="{39E8235E-135E-4261-8F54-2B316E493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610728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Freeform 7">
            <a:extLst>
              <a:ext uri="{FF2B5EF4-FFF2-40B4-BE49-F238E27FC236}">
                <a16:creationId xmlns:a16="http://schemas.microsoft.com/office/drawing/2014/main" id="{D4ED8EC3-4D57-4620-93CE-4E6661F09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343079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3BCB34A-2F40-4F41-8488-A134C1C155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045" y="340424"/>
            <a:ext cx="4630139" cy="5265795"/>
          </a:xfrm>
          <a:custGeom>
            <a:avLst/>
            <a:gdLst>
              <a:gd name="connsiteX0" fmla="*/ 0 w 4630139"/>
              <a:gd name="connsiteY0" fmla="*/ 0 h 5265795"/>
              <a:gd name="connsiteX1" fmla="*/ 4630139 w 4630139"/>
              <a:gd name="connsiteY1" fmla="*/ 0 h 5265795"/>
              <a:gd name="connsiteX2" fmla="*/ 4630139 w 4630139"/>
              <a:gd name="connsiteY2" fmla="*/ 5265795 h 5265795"/>
              <a:gd name="connsiteX3" fmla="*/ 0 w 4630139"/>
              <a:gd name="connsiteY3" fmla="*/ 5265795 h 5265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0139" h="5265795">
                <a:moveTo>
                  <a:pt x="0" y="0"/>
                </a:moveTo>
                <a:lnTo>
                  <a:pt x="4630139" y="0"/>
                </a:lnTo>
                <a:lnTo>
                  <a:pt x="4630139" y="5265795"/>
                </a:lnTo>
                <a:lnTo>
                  <a:pt x="0" y="526579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78382DC-4207-465E-B379-1E16448AA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1780" y="1071563"/>
            <a:ext cx="7290218" cy="5242298"/>
          </a:xfrm>
          <a:custGeom>
            <a:avLst/>
            <a:gdLst>
              <a:gd name="connsiteX0" fmla="*/ 0 w 7290218"/>
              <a:gd name="connsiteY0" fmla="*/ 0 h 5242298"/>
              <a:gd name="connsiteX1" fmla="*/ 7290218 w 7290218"/>
              <a:gd name="connsiteY1" fmla="*/ 0 h 5242298"/>
              <a:gd name="connsiteX2" fmla="*/ 7290218 w 7290218"/>
              <a:gd name="connsiteY2" fmla="*/ 5242298 h 5242298"/>
              <a:gd name="connsiteX3" fmla="*/ 0 w 7290218"/>
              <a:gd name="connsiteY3" fmla="*/ 5242298 h 5242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90218" h="5242298">
                <a:moveTo>
                  <a:pt x="0" y="0"/>
                </a:moveTo>
                <a:lnTo>
                  <a:pt x="7290218" y="0"/>
                </a:lnTo>
                <a:lnTo>
                  <a:pt x="7290218" y="5242298"/>
                </a:lnTo>
                <a:lnTo>
                  <a:pt x="0" y="524229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Obrázek 31">
            <a:extLst>
              <a:ext uri="{FF2B5EF4-FFF2-40B4-BE49-F238E27FC236}">
                <a16:creationId xmlns:a16="http://schemas.microsoft.com/office/drawing/2014/main" id="{781D14C7-CC9F-DB1B-D345-7F637BD4A33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5725"/>
          <a:stretch/>
        </p:blipFill>
        <p:spPr>
          <a:xfrm>
            <a:off x="10488010" y="42483"/>
            <a:ext cx="1531620" cy="103779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B25726C-C5E8-DE6E-8E67-A7343ACEF805}"/>
              </a:ext>
            </a:extLst>
          </p:cNvPr>
          <p:cNvSpPr/>
          <p:nvPr/>
        </p:nvSpPr>
        <p:spPr>
          <a:xfrm>
            <a:off x="5661398" y="1586017"/>
            <a:ext cx="5677162" cy="41035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A573C6-CCA1-9E9E-3858-A85D794DF9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532" y="1586017"/>
            <a:ext cx="4060983" cy="2832535"/>
          </a:xfrm>
          <a:prstGeom prst="rect">
            <a:avLst/>
          </a:prstGeom>
        </p:spPr>
      </p:pic>
      <p:pic>
        <p:nvPicPr>
          <p:cNvPr id="1026" name="Picture 2" descr="Rotary Fellowships — Rotary Tasmania">
            <a:extLst>
              <a:ext uri="{FF2B5EF4-FFF2-40B4-BE49-F238E27FC236}">
                <a16:creationId xmlns:a16="http://schemas.microsoft.com/office/drawing/2014/main" id="{F9FC55D0-76E3-7E91-9A49-D3235CEF3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576" y="2329919"/>
            <a:ext cx="4884805" cy="2198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F71AE89-FDF6-488C-1DB5-E6249AEE2419}"/>
              </a:ext>
            </a:extLst>
          </p:cNvPr>
          <p:cNvSpPr/>
          <p:nvPr/>
        </p:nvSpPr>
        <p:spPr>
          <a:xfrm>
            <a:off x="6094476" y="4210848"/>
            <a:ext cx="6695440" cy="13785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4800" dirty="0">
                <a:solidFill>
                  <a:srgbClr val="1D478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Zájmová sdružení</a:t>
            </a:r>
            <a:endParaRPr lang="en-US" sz="4800" i="1" dirty="0">
              <a:solidFill>
                <a:srgbClr val="1D4781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312224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0DCB2A-4DB0-18A8-D888-F338DA996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Fellowship Keeps Seniors Happy - SACE">
            <a:extLst>
              <a:ext uri="{FF2B5EF4-FFF2-40B4-BE49-F238E27FC236}">
                <a16:creationId xmlns:a16="http://schemas.microsoft.com/office/drawing/2014/main" id="{DDD290AE-FB11-0118-472D-760A3E3A3A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183"/>
          <a:stretch>
            <a:fillRect/>
          </a:stretch>
        </p:blipFill>
        <p:spPr bwMode="auto">
          <a:xfrm>
            <a:off x="3537582" y="2378850"/>
            <a:ext cx="5066678" cy="2426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B38774E-57F9-BE1B-BA1B-456FD4EB3B77}"/>
              </a:ext>
            </a:extLst>
          </p:cNvPr>
          <p:cNvSpPr/>
          <p:nvPr/>
        </p:nvSpPr>
        <p:spPr>
          <a:xfrm>
            <a:off x="0" y="6563800"/>
            <a:ext cx="12192000" cy="294199"/>
          </a:xfrm>
          <a:prstGeom prst="rect">
            <a:avLst/>
          </a:prstGeom>
          <a:solidFill>
            <a:srgbClr val="1D478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b="1" dirty="0">
                <a:solidFill>
                  <a:schemeClr val="bg1"/>
                </a:solidFill>
              </a:rPr>
              <a:t>PELS 2026</a:t>
            </a:r>
            <a:r>
              <a:rPr lang="cs-CZ" dirty="0"/>
              <a:t>									</a:t>
            </a:r>
            <a:r>
              <a:rPr lang="cs-CZ" i="1" dirty="0"/>
              <a:t>Olomouc 21.3.2026</a:t>
            </a:r>
            <a:endParaRPr lang="en-US" i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37207C-891C-38F6-537F-EADE708718D8}"/>
              </a:ext>
            </a:extLst>
          </p:cNvPr>
          <p:cNvSpPr/>
          <p:nvPr/>
        </p:nvSpPr>
        <p:spPr>
          <a:xfrm>
            <a:off x="0" y="-16521"/>
            <a:ext cx="12192000" cy="1473195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1D47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600" i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17F7212-FF29-AA13-1950-B8706B759EBA}"/>
              </a:ext>
            </a:extLst>
          </p:cNvPr>
          <p:cNvSpPr/>
          <p:nvPr/>
        </p:nvSpPr>
        <p:spPr>
          <a:xfrm>
            <a:off x="0" y="2186260"/>
            <a:ext cx="11771453" cy="37856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2000" b="0" i="1" cap="none" spc="0" dirty="0">
                <a:ln w="0"/>
                <a:solidFill>
                  <a:srgbClr val="1D478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„…sdružuje rotariány na základě jejich volnočasových zájmů a koníčků </a:t>
            </a:r>
            <a:endParaRPr lang="cs-CZ" sz="2000" i="1" dirty="0">
              <a:ln w="0"/>
              <a:solidFill>
                <a:srgbClr val="1D478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cs-CZ" sz="2000" b="0" i="1" cap="none" spc="0" dirty="0">
                <a:ln w="0"/>
                <a:solidFill>
                  <a:srgbClr val="1D478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 možností mezinárodního přesahu. </a:t>
            </a:r>
          </a:p>
          <a:p>
            <a:pPr algn="ctr"/>
            <a:endParaRPr lang="cs-CZ" sz="2000" b="0" i="1" cap="none" spc="0" dirty="0">
              <a:ln w="0"/>
              <a:solidFill>
                <a:srgbClr val="1D478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cs-CZ" sz="2000" b="1" i="1" cap="none" spc="0" dirty="0">
                <a:ln w="0"/>
                <a:solidFill>
                  <a:srgbClr val="1D478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Tato zájmová sdružení jsou otevřená všem rotariánům, jejich životním partnerům </a:t>
            </a:r>
            <a:br>
              <a:rPr lang="cs-CZ" sz="2000" b="1" i="1" cap="none" spc="0" dirty="0">
                <a:ln w="0"/>
                <a:solidFill>
                  <a:srgbClr val="1D478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cs-CZ" sz="2000" b="1" i="1" cap="none" spc="0" dirty="0">
                <a:ln w="0"/>
                <a:solidFill>
                  <a:srgbClr val="1D478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 členům </a:t>
            </a:r>
            <a:r>
              <a:rPr lang="cs-CZ" sz="2000" b="1" i="1" cap="none" spc="0" dirty="0" err="1">
                <a:ln w="0"/>
                <a:solidFill>
                  <a:srgbClr val="1D478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Rotaract</a:t>
            </a:r>
            <a:r>
              <a:rPr lang="cs-CZ" sz="2000" b="1" i="1" cap="none" spc="0" dirty="0">
                <a:ln w="0"/>
                <a:solidFill>
                  <a:srgbClr val="1D478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klubů. </a:t>
            </a:r>
          </a:p>
          <a:p>
            <a:pPr algn="ctr"/>
            <a:endParaRPr lang="cs-CZ" sz="2000" b="0" i="1" cap="none" spc="0" dirty="0">
              <a:ln w="0"/>
              <a:solidFill>
                <a:srgbClr val="1D478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cs-CZ" sz="2000" b="0" i="1" cap="none" spc="0" dirty="0">
              <a:ln w="0"/>
              <a:solidFill>
                <a:srgbClr val="1D478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cs-CZ" sz="2000" i="1" dirty="0">
              <a:ln w="0"/>
              <a:solidFill>
                <a:srgbClr val="1D478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cs-CZ" sz="2000" b="0" i="1" cap="none" spc="0" dirty="0">
              <a:ln w="0"/>
              <a:solidFill>
                <a:srgbClr val="1D478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cs-CZ" sz="2000" i="1" dirty="0">
              <a:ln w="0"/>
              <a:solidFill>
                <a:srgbClr val="1D478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cs-CZ" sz="2000" b="0" i="1" cap="none" spc="0" dirty="0">
                <a:ln w="0"/>
                <a:solidFill>
                  <a:srgbClr val="1D478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 České republice a na Slovensku vznikly skupiny, které se věnují například:</a:t>
            </a:r>
          </a:p>
          <a:p>
            <a:pPr algn="ctr"/>
            <a:r>
              <a:rPr lang="cs-CZ" sz="2000" b="0" i="1" cap="none" spc="0" dirty="0">
                <a:ln w="0"/>
                <a:solidFill>
                  <a:srgbClr val="1D478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cyklistice, tenisu, golfu, jachtingu, skautingu, letectví, gurmánství a dalším oblastem.</a:t>
            </a:r>
            <a:r>
              <a:rPr lang="cs-CZ" sz="2000" i="1" dirty="0">
                <a:ln w="0"/>
                <a:solidFill>
                  <a:srgbClr val="1D478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“</a:t>
            </a:r>
            <a:endParaRPr lang="en-US" sz="2000" b="0" i="1" cap="none" spc="0" dirty="0">
              <a:ln w="0"/>
              <a:solidFill>
                <a:srgbClr val="1D478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5" name="Picture 2" descr="Rotary Fellowships — Rotary Tasmania">
            <a:extLst>
              <a:ext uri="{FF2B5EF4-FFF2-40B4-BE49-F238E27FC236}">
                <a16:creationId xmlns:a16="http://schemas.microsoft.com/office/drawing/2014/main" id="{35864F2A-B17B-5175-7103-B4AF88273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0961" y="31242"/>
            <a:ext cx="2933094" cy="1319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329A4FD-C22C-1C32-F4A7-8FB02B3A790F}"/>
              </a:ext>
            </a:extLst>
          </p:cNvPr>
          <p:cNvSpPr/>
          <p:nvPr/>
        </p:nvSpPr>
        <p:spPr>
          <a:xfrm>
            <a:off x="465465" y="35632"/>
            <a:ext cx="6695440" cy="13785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48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Zájmová sdružení</a:t>
            </a:r>
            <a:endParaRPr lang="en-US" sz="4800" i="1" dirty="0">
              <a:solidFill>
                <a:schemeClr val="bg1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08145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5FFE65-1ED5-E128-5C9B-3F7C559036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9D9CD727-696A-C112-582E-816020B8125B}"/>
              </a:ext>
            </a:extLst>
          </p:cNvPr>
          <p:cNvSpPr/>
          <p:nvPr/>
        </p:nvSpPr>
        <p:spPr>
          <a:xfrm>
            <a:off x="0" y="6563800"/>
            <a:ext cx="12192000" cy="294199"/>
          </a:xfrm>
          <a:prstGeom prst="rect">
            <a:avLst/>
          </a:prstGeom>
          <a:solidFill>
            <a:srgbClr val="1D478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b="1" dirty="0">
                <a:solidFill>
                  <a:schemeClr val="bg1"/>
                </a:solidFill>
              </a:rPr>
              <a:t>PELS 2026</a:t>
            </a:r>
            <a:r>
              <a:rPr lang="cs-CZ" dirty="0"/>
              <a:t>									</a:t>
            </a:r>
            <a:r>
              <a:rPr lang="cs-CZ" i="1" dirty="0"/>
              <a:t>Olomouc 21.3.2026</a:t>
            </a:r>
            <a:endParaRPr lang="en-US" i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5978BF0-A54E-F04F-5DD2-3554DE6BC801}"/>
              </a:ext>
            </a:extLst>
          </p:cNvPr>
          <p:cNvSpPr/>
          <p:nvPr/>
        </p:nvSpPr>
        <p:spPr>
          <a:xfrm>
            <a:off x="0" y="-16521"/>
            <a:ext cx="12192000" cy="1473195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1D47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600" i="1" dirty="0"/>
          </a:p>
        </p:txBody>
      </p:sp>
      <p:pic>
        <p:nvPicPr>
          <p:cNvPr id="5" name="Picture 2" descr="Rotary Fellowships — Rotary Tasmania">
            <a:extLst>
              <a:ext uri="{FF2B5EF4-FFF2-40B4-BE49-F238E27FC236}">
                <a16:creationId xmlns:a16="http://schemas.microsoft.com/office/drawing/2014/main" id="{84F5B29B-5B5B-F897-6502-86DBB8C882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0961" y="31242"/>
            <a:ext cx="2933094" cy="1319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3ADF82D-FBEE-3408-3011-1CA4D901198B}"/>
              </a:ext>
            </a:extLst>
          </p:cNvPr>
          <p:cNvSpPr/>
          <p:nvPr/>
        </p:nvSpPr>
        <p:spPr>
          <a:xfrm>
            <a:off x="465465" y="35632"/>
            <a:ext cx="6695440" cy="13785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48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Zájmová sdružení</a:t>
            </a:r>
            <a:endParaRPr lang="en-US" sz="4800" i="1" dirty="0">
              <a:solidFill>
                <a:schemeClr val="bg1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517404F-308E-BC57-58CA-E927BB9A50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7771" y="2268707"/>
            <a:ext cx="4704565" cy="311177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F0EE3613-EAE6-E51A-0647-AEC324447A04}"/>
              </a:ext>
            </a:extLst>
          </p:cNvPr>
          <p:cNvSpPr/>
          <p:nvPr/>
        </p:nvSpPr>
        <p:spPr>
          <a:xfrm>
            <a:off x="8930775" y="5664135"/>
            <a:ext cx="310328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2000" b="0" i="1" cap="none" spc="0" dirty="0">
                <a:ln w="0"/>
                <a:solidFill>
                  <a:srgbClr val="1D478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GOOD NEWS 1/2026</a:t>
            </a:r>
            <a:endParaRPr lang="en-US" sz="2000" b="0" i="1" cap="none" spc="0" dirty="0">
              <a:ln w="0"/>
              <a:solidFill>
                <a:srgbClr val="1D478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2A982-CA4D-B733-8CB4-208DC3AFD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528" y="1740323"/>
            <a:ext cx="6371364" cy="3640162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Aktuálně </a:t>
            </a:r>
            <a:endParaRPr lang="cs-CZ" sz="2000" i="1" dirty="0"/>
          </a:p>
          <a:p>
            <a:r>
              <a:rPr lang="cs-CZ" sz="2000" i="1" dirty="0"/>
              <a:t>V současné době je v RI zaregistrováno </a:t>
            </a:r>
            <a:r>
              <a:rPr lang="cs-CZ" sz="2000" b="1" i="1" dirty="0"/>
              <a:t>&gt;100 </a:t>
            </a:r>
            <a:r>
              <a:rPr lang="cs-CZ" sz="2000" i="1" dirty="0"/>
              <a:t>zájmových sdružení</a:t>
            </a:r>
          </a:p>
          <a:p>
            <a:endParaRPr lang="cs-CZ" sz="2000" i="1" dirty="0"/>
          </a:p>
          <a:p>
            <a:r>
              <a:rPr lang="cs-CZ" sz="2000" i="1" dirty="0"/>
              <a:t>Malé povědomí o možnostech zapojení se </a:t>
            </a:r>
            <a:br>
              <a:rPr lang="cs-CZ" sz="2000" i="1" dirty="0"/>
            </a:br>
            <a:r>
              <a:rPr lang="cs-CZ" sz="2000" b="1" i="1" dirty="0"/>
              <a:t>do existujících</a:t>
            </a:r>
            <a:r>
              <a:rPr lang="cs-CZ" sz="2000" i="1" dirty="0"/>
              <a:t>, či</a:t>
            </a:r>
            <a:r>
              <a:rPr lang="cs-CZ" sz="2000" b="1" i="1" dirty="0"/>
              <a:t> </a:t>
            </a:r>
            <a:r>
              <a:rPr lang="cs-CZ" sz="2000" i="1" dirty="0"/>
              <a:t>angažovat se při zrodu </a:t>
            </a:r>
            <a:br>
              <a:rPr lang="cs-CZ" sz="2000" i="1" dirty="0"/>
            </a:br>
            <a:r>
              <a:rPr lang="cs-CZ" sz="2000" b="1" i="1" dirty="0"/>
              <a:t>nového společenství</a:t>
            </a:r>
            <a:r>
              <a:rPr lang="cs-CZ" sz="2000" i="1" dirty="0"/>
              <a:t>.</a:t>
            </a:r>
          </a:p>
          <a:p>
            <a:endParaRPr lang="cs-CZ" sz="2000" i="1" dirty="0"/>
          </a:p>
          <a:p>
            <a:r>
              <a:rPr lang="cs-CZ" sz="2000" i="1" dirty="0"/>
              <a:t>Existuje mezi námi </a:t>
            </a:r>
            <a:r>
              <a:rPr lang="cs-CZ" sz="2000" b="1" i="1" dirty="0"/>
              <a:t>mnoho špičkových odborníků </a:t>
            </a:r>
            <a:br>
              <a:rPr lang="cs-CZ" sz="2000" b="1" i="1" dirty="0"/>
            </a:br>
            <a:r>
              <a:rPr lang="cs-CZ" sz="2000" i="1" dirty="0"/>
              <a:t>v daných profesích, kteří se mohou stát </a:t>
            </a:r>
            <a:r>
              <a:rPr lang="cs-CZ" sz="2000" b="1" i="1" dirty="0"/>
              <a:t>mentory</a:t>
            </a:r>
            <a:r>
              <a:rPr lang="cs-CZ" sz="2000" i="1" dirty="0"/>
              <a:t>, </a:t>
            </a:r>
            <a:br>
              <a:rPr lang="cs-CZ" sz="2000" i="1" dirty="0"/>
            </a:br>
            <a:r>
              <a:rPr lang="cs-CZ" sz="2000" i="1" dirty="0"/>
              <a:t>ale zejména tahouny.</a:t>
            </a:r>
          </a:p>
        </p:txBody>
      </p:sp>
    </p:spTree>
    <p:extLst>
      <p:ext uri="{BB962C8B-B14F-4D97-AF65-F5344CB8AC3E}">
        <p14:creationId xmlns:p14="http://schemas.microsoft.com/office/powerpoint/2010/main" val="12500106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9A7316-8ED4-1E81-5743-783A1A51F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E469D-5940-B5B6-1502-F819AC2E67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9198" y="1979214"/>
            <a:ext cx="9045567" cy="4249969"/>
          </a:xfrm>
        </p:spPr>
        <p:txBody>
          <a:bodyPr>
            <a:normAutofit/>
          </a:bodyPr>
          <a:lstStyle/>
          <a:p>
            <a:r>
              <a:rPr lang="cs-CZ" sz="2400" i="1" dirty="0">
                <a:solidFill>
                  <a:srgbClr val="002060"/>
                </a:solidFill>
              </a:rPr>
              <a:t>V D2240 existuje celkem 12 zájmových sdružení. </a:t>
            </a:r>
          </a:p>
          <a:p>
            <a:pPr lvl="1"/>
            <a:r>
              <a:rPr lang="cs-CZ" sz="1800" i="1" dirty="0">
                <a:solidFill>
                  <a:srgbClr val="002060"/>
                </a:solidFill>
              </a:rPr>
              <a:t>Využijte k seznámení se se stávajícími sdruženími Členský seznam </a:t>
            </a:r>
            <a:r>
              <a:rPr lang="cs-CZ" sz="1800" i="1" dirty="0" err="1">
                <a:solidFill>
                  <a:srgbClr val="002060"/>
                </a:solidFill>
              </a:rPr>
              <a:t>Rotary</a:t>
            </a:r>
            <a:r>
              <a:rPr lang="cs-CZ" sz="1800" i="1" dirty="0">
                <a:solidFill>
                  <a:srgbClr val="002060"/>
                </a:solidFill>
              </a:rPr>
              <a:t> klubů</a:t>
            </a:r>
          </a:p>
          <a:p>
            <a:pPr lvl="2"/>
            <a:r>
              <a:rPr lang="cs-CZ" sz="1600" i="1" dirty="0">
                <a:solidFill>
                  <a:srgbClr val="002060"/>
                </a:solidFill>
              </a:rPr>
              <a:t>v letošním vydání na stranách XVII-XVIII.</a:t>
            </a:r>
          </a:p>
          <a:p>
            <a:pPr lvl="1"/>
            <a:endParaRPr lang="cs-CZ" sz="2000" i="1" dirty="0">
              <a:solidFill>
                <a:srgbClr val="002060"/>
              </a:solidFill>
            </a:endParaRPr>
          </a:p>
          <a:p>
            <a:pPr lvl="1"/>
            <a:r>
              <a:rPr lang="cs-CZ" sz="1800" i="1" dirty="0">
                <a:solidFill>
                  <a:srgbClr val="002060"/>
                </a:solidFill>
              </a:rPr>
              <a:t>Koordinátor zájmových sdružení: </a:t>
            </a:r>
            <a:r>
              <a:rPr lang="cs-CZ" sz="1800" b="1" i="1" dirty="0">
                <a:solidFill>
                  <a:srgbClr val="002060"/>
                </a:solidFill>
              </a:rPr>
              <a:t>PDG Roman </a:t>
            </a:r>
            <a:r>
              <a:rPr lang="cs-CZ" sz="1800" b="1" i="1" dirty="0" err="1">
                <a:solidFill>
                  <a:srgbClr val="002060"/>
                </a:solidFill>
              </a:rPr>
              <a:t>Gronský</a:t>
            </a:r>
            <a:r>
              <a:rPr lang="cs-CZ" sz="1800" b="1" i="1" dirty="0">
                <a:solidFill>
                  <a:srgbClr val="002060"/>
                </a:solidFill>
              </a:rPr>
              <a:t> </a:t>
            </a:r>
            <a:r>
              <a:rPr lang="cs-CZ" sz="1800" i="1" dirty="0">
                <a:solidFill>
                  <a:srgbClr val="002060"/>
                </a:solidFill>
              </a:rPr>
              <a:t>(RC Olomouc-City), </a:t>
            </a:r>
            <a:br>
              <a:rPr lang="cs-CZ" sz="1800" i="1" dirty="0">
                <a:solidFill>
                  <a:srgbClr val="002060"/>
                </a:solidFill>
              </a:rPr>
            </a:br>
            <a:r>
              <a:rPr lang="cs-CZ" sz="1800" i="1" dirty="0">
                <a:solidFill>
                  <a:srgbClr val="002060"/>
                </a:solidFill>
              </a:rPr>
              <a:t>který Vám v případě Vašich dotazů nebo zájmu podá zajisté vždy pomocnou ruku.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58EEFD8A-5F5D-E9B3-2C4E-761B034E61CC}"/>
              </a:ext>
            </a:extLst>
          </p:cNvPr>
          <p:cNvSpPr txBox="1">
            <a:spLocks/>
          </p:cNvSpPr>
          <p:nvPr/>
        </p:nvSpPr>
        <p:spPr>
          <a:xfrm>
            <a:off x="3582496" y="4104199"/>
            <a:ext cx="7969038" cy="27538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400" i="1" dirty="0">
              <a:solidFill>
                <a:srgbClr val="002060"/>
              </a:solidFill>
            </a:endParaRPr>
          </a:p>
          <a:p>
            <a:r>
              <a:rPr lang="cs-CZ" sz="2400" i="1" dirty="0">
                <a:solidFill>
                  <a:srgbClr val="002060"/>
                </a:solidFill>
              </a:rPr>
              <a:t>Při založení je třeba být trpělivý !</a:t>
            </a:r>
            <a:br>
              <a:rPr lang="cs-CZ" sz="2400" i="1" dirty="0">
                <a:solidFill>
                  <a:srgbClr val="002060"/>
                </a:solidFill>
              </a:rPr>
            </a:br>
            <a:r>
              <a:rPr lang="cs-CZ" sz="2400" i="1" dirty="0">
                <a:solidFill>
                  <a:srgbClr val="002060"/>
                </a:solidFill>
              </a:rPr>
              <a:t>			A motivovat příkladem </a:t>
            </a:r>
            <a:br>
              <a:rPr lang="cs-CZ" sz="2400" i="1" dirty="0">
                <a:solidFill>
                  <a:srgbClr val="002060"/>
                </a:solidFill>
              </a:rPr>
            </a:br>
            <a:r>
              <a:rPr lang="cs-CZ" sz="2400" i="1" dirty="0">
                <a:solidFill>
                  <a:srgbClr val="002060"/>
                </a:solidFill>
              </a:rPr>
              <a:t>					– svou aktivitou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30B63D7-3607-F49B-638C-3ACA8F70C70A}"/>
              </a:ext>
            </a:extLst>
          </p:cNvPr>
          <p:cNvSpPr/>
          <p:nvPr/>
        </p:nvSpPr>
        <p:spPr>
          <a:xfrm>
            <a:off x="0" y="-4560"/>
            <a:ext cx="12192000" cy="1473195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1D47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600" i="1" dirty="0"/>
          </a:p>
        </p:txBody>
      </p:sp>
      <p:pic>
        <p:nvPicPr>
          <p:cNvPr id="20" name="Picture 2" descr="Rotary Fellowships — Rotary Tasmania">
            <a:extLst>
              <a:ext uri="{FF2B5EF4-FFF2-40B4-BE49-F238E27FC236}">
                <a16:creationId xmlns:a16="http://schemas.microsoft.com/office/drawing/2014/main" id="{06513B80-2C15-8202-C4E1-8CFA3759CC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0961" y="43203"/>
            <a:ext cx="2933094" cy="1319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09C29546-3F7A-CDF0-914A-50D992F624CE}"/>
              </a:ext>
            </a:extLst>
          </p:cNvPr>
          <p:cNvSpPr/>
          <p:nvPr/>
        </p:nvSpPr>
        <p:spPr>
          <a:xfrm>
            <a:off x="0" y="47593"/>
            <a:ext cx="9549113" cy="13785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48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 FELLOWSHIP @ D2240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50A8B90B-991B-2A64-823E-25A19B042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741" y="1468636"/>
            <a:ext cx="2517866" cy="4584589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2DE18F40-EF69-EC78-A75D-269FE2350197}"/>
              </a:ext>
            </a:extLst>
          </p:cNvPr>
          <p:cNvSpPr/>
          <p:nvPr/>
        </p:nvSpPr>
        <p:spPr>
          <a:xfrm>
            <a:off x="0" y="6563800"/>
            <a:ext cx="12192000" cy="294199"/>
          </a:xfrm>
          <a:prstGeom prst="rect">
            <a:avLst/>
          </a:prstGeom>
          <a:solidFill>
            <a:srgbClr val="1D478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b="1" dirty="0">
                <a:solidFill>
                  <a:schemeClr val="bg1"/>
                </a:solidFill>
              </a:rPr>
              <a:t>PELS 2026</a:t>
            </a:r>
            <a:r>
              <a:rPr lang="cs-CZ" dirty="0"/>
              <a:t>									</a:t>
            </a:r>
            <a:r>
              <a:rPr lang="cs-CZ" i="1" dirty="0"/>
              <a:t>Olomouc 21.3.2026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8151612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C2E70-FC64-CEEF-5D1E-B6B83D6F69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C5FAFDA5-D284-DD8B-3A25-5190AE9F63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305"/>
          <a:stretch>
            <a:fillRect/>
          </a:stretch>
        </p:blipFill>
        <p:spPr>
          <a:xfrm>
            <a:off x="0" y="4391528"/>
            <a:ext cx="12192000" cy="246647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202EEB6-225E-4330-9471-97DDC99761EC}"/>
              </a:ext>
            </a:extLst>
          </p:cNvPr>
          <p:cNvSpPr/>
          <p:nvPr/>
        </p:nvSpPr>
        <p:spPr>
          <a:xfrm>
            <a:off x="0" y="-16521"/>
            <a:ext cx="12192000" cy="1473195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1D47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600" i="1" dirty="0"/>
          </a:p>
        </p:txBody>
      </p:sp>
      <p:pic>
        <p:nvPicPr>
          <p:cNvPr id="5" name="Picture 2" descr="Rotary Fellowships — Rotary Tasmania">
            <a:extLst>
              <a:ext uri="{FF2B5EF4-FFF2-40B4-BE49-F238E27FC236}">
                <a16:creationId xmlns:a16="http://schemas.microsoft.com/office/drawing/2014/main" id="{5275DF7E-BA77-B834-3443-1B47FD079C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0961" y="31242"/>
            <a:ext cx="2933094" cy="1319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AB2286B-4B2D-32F7-AB48-8776415B99E6}"/>
              </a:ext>
            </a:extLst>
          </p:cNvPr>
          <p:cNvSpPr/>
          <p:nvPr/>
        </p:nvSpPr>
        <p:spPr>
          <a:xfrm>
            <a:off x="465465" y="35632"/>
            <a:ext cx="6695440" cy="13785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48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Zájmová sdružení</a:t>
            </a:r>
            <a:endParaRPr lang="en-US" sz="4800" i="1" dirty="0">
              <a:solidFill>
                <a:schemeClr val="bg1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098" name="Picture 2" descr="Vacation Bible School (VBS) Program for Kids - Fun, Faith &amp; Fellowship  #3782228 | Clipart Library">
            <a:extLst>
              <a:ext uri="{FF2B5EF4-FFF2-40B4-BE49-F238E27FC236}">
                <a16:creationId xmlns:a16="http://schemas.microsoft.com/office/drawing/2014/main" id="{9BC181CD-DAE0-4FB9-9365-529434F886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023" y="4385117"/>
            <a:ext cx="4572000" cy="30480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9ADC150-CB48-DCF2-A3A4-DAA75E84D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424" y="1791682"/>
            <a:ext cx="10407675" cy="4249969"/>
          </a:xfrm>
        </p:spPr>
        <p:txBody>
          <a:bodyPr>
            <a:normAutofit/>
          </a:bodyPr>
          <a:lstStyle/>
          <a:p>
            <a:r>
              <a:rPr lang="cs-CZ" sz="1800" i="1" dirty="0">
                <a:solidFill>
                  <a:srgbClr val="002060"/>
                </a:solidFill>
              </a:rPr>
              <a:t>Nikdy se pouze neomezujte na stávající již založené a více či méně funkční zájmová sdružení.</a:t>
            </a:r>
          </a:p>
          <a:p>
            <a:endParaRPr lang="cs-CZ" sz="1800" i="1" dirty="0">
              <a:solidFill>
                <a:srgbClr val="002060"/>
              </a:solidFill>
            </a:endParaRPr>
          </a:p>
          <a:p>
            <a:r>
              <a:rPr lang="cs-CZ" sz="1800" i="1" dirty="0">
                <a:solidFill>
                  <a:srgbClr val="002060"/>
                </a:solidFill>
              </a:rPr>
              <a:t>Nebojte se </a:t>
            </a:r>
            <a:r>
              <a:rPr lang="cs-CZ" sz="1800" i="1" dirty="0" err="1">
                <a:solidFill>
                  <a:srgbClr val="002060"/>
                </a:solidFill>
              </a:rPr>
              <a:t>ziniciovat</a:t>
            </a:r>
            <a:r>
              <a:rPr lang="cs-CZ" sz="1800" i="1" dirty="0">
                <a:solidFill>
                  <a:srgbClr val="002060"/>
                </a:solidFill>
              </a:rPr>
              <a:t> podhoubí pro vznik úplně nových okruhů zájmů</a:t>
            </a:r>
          </a:p>
          <a:p>
            <a:pPr lvl="1"/>
            <a:r>
              <a:rPr lang="cs-CZ" sz="1600" i="1" dirty="0">
                <a:solidFill>
                  <a:srgbClr val="002060"/>
                </a:solidFill>
              </a:rPr>
              <a:t>tyto v žádném, ale v žádném případě nejsou limitovány a už vůbec nejsou konečné!</a:t>
            </a:r>
          </a:p>
          <a:p>
            <a:endParaRPr lang="cs-CZ" sz="1800" i="1" dirty="0">
              <a:solidFill>
                <a:srgbClr val="002060"/>
              </a:solidFill>
            </a:endParaRPr>
          </a:p>
          <a:p>
            <a:r>
              <a:rPr lang="cs-CZ" sz="1800" i="1" dirty="0">
                <a:solidFill>
                  <a:srgbClr val="002060"/>
                </a:solidFill>
              </a:rPr>
              <a:t>V tomto duchu se taky odvíjely všechny návštěvy </a:t>
            </a:r>
            <a:r>
              <a:rPr lang="cs-CZ" sz="1800" i="1" dirty="0" err="1">
                <a:solidFill>
                  <a:srgbClr val="002060"/>
                </a:solidFill>
              </a:rPr>
              <a:t>Rotary</a:t>
            </a:r>
            <a:r>
              <a:rPr lang="cs-CZ" sz="1800" i="1" dirty="0">
                <a:solidFill>
                  <a:srgbClr val="002060"/>
                </a:solidFill>
              </a:rPr>
              <a:t> klubů v našem distriktu během svého guvernérského mandátu 2024/2025 – vždy jsem se na klubech snažil </a:t>
            </a:r>
            <a:r>
              <a:rPr lang="cs-CZ" sz="1800" b="1" i="1" dirty="0">
                <a:solidFill>
                  <a:srgbClr val="002060"/>
                </a:solidFill>
              </a:rPr>
              <a:t>zdůrazňovat</a:t>
            </a:r>
            <a:r>
              <a:rPr lang="cs-CZ" sz="1800" i="1" dirty="0">
                <a:solidFill>
                  <a:srgbClr val="002060"/>
                </a:solidFill>
              </a:rPr>
              <a:t>:</a:t>
            </a:r>
          </a:p>
          <a:p>
            <a:endParaRPr lang="cs-CZ" sz="1800" i="1" dirty="0">
              <a:solidFill>
                <a:srgbClr val="00206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0F7001-D012-1FBE-7669-1FFD7C7BB0B2}"/>
              </a:ext>
            </a:extLst>
          </p:cNvPr>
          <p:cNvSpPr txBox="1"/>
          <p:nvPr/>
        </p:nvSpPr>
        <p:spPr>
          <a:xfrm>
            <a:off x="5490154" y="4932266"/>
            <a:ext cx="6221392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2800" i="1" dirty="0">
                <a:solidFill>
                  <a:schemeClr val="bg1"/>
                </a:solidFill>
              </a:rPr>
              <a:t>naším společným cílem by mělo být </a:t>
            </a:r>
            <a:r>
              <a:rPr lang="cs-CZ" sz="2800" b="1" i="1" dirty="0">
                <a:solidFill>
                  <a:schemeClr val="bg1"/>
                </a:solidFill>
              </a:rPr>
              <a:t>MOBILIZOVAT </a:t>
            </a:r>
            <a:r>
              <a:rPr lang="cs-CZ" sz="2800" i="1" dirty="0">
                <a:solidFill>
                  <a:schemeClr val="bg1"/>
                </a:solidFill>
              </a:rPr>
              <a:t>„dřímající“ členstvo </a:t>
            </a:r>
            <a:br>
              <a:rPr lang="cs-CZ" sz="2800" i="1" dirty="0">
                <a:solidFill>
                  <a:schemeClr val="bg1"/>
                </a:solidFill>
              </a:rPr>
            </a:br>
            <a:r>
              <a:rPr lang="cs-CZ" sz="2800" i="1" dirty="0">
                <a:solidFill>
                  <a:schemeClr val="bg1"/>
                </a:solidFill>
              </a:rPr>
              <a:t>do „aktivního módu“ přes ZÁBAVU</a:t>
            </a:r>
          </a:p>
        </p:txBody>
      </p:sp>
    </p:spTree>
    <p:extLst>
      <p:ext uri="{BB962C8B-B14F-4D97-AF65-F5344CB8AC3E}">
        <p14:creationId xmlns:p14="http://schemas.microsoft.com/office/powerpoint/2010/main" val="21609992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04452D-9F85-AA86-1F52-9B524E4FB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2B11F0B-6213-85AF-B4F0-ACB3F60EDD1C}"/>
              </a:ext>
            </a:extLst>
          </p:cNvPr>
          <p:cNvSpPr/>
          <p:nvPr/>
        </p:nvSpPr>
        <p:spPr>
          <a:xfrm>
            <a:off x="0" y="5209762"/>
            <a:ext cx="12192000" cy="1279002"/>
          </a:xfrm>
          <a:prstGeom prst="rect">
            <a:avLst/>
          </a:prstGeom>
          <a:solidFill>
            <a:srgbClr val="1D478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b="1" dirty="0">
                <a:solidFill>
                  <a:schemeClr val="bg1"/>
                </a:solidFill>
              </a:rPr>
              <a:t> A </a:t>
            </a:r>
            <a:r>
              <a:rPr lang="de-AT" b="1" dirty="0" err="1">
                <a:solidFill>
                  <a:schemeClr val="bg1"/>
                </a:solidFill>
              </a:rPr>
              <a:t>tak</a:t>
            </a:r>
            <a:r>
              <a:rPr lang="de-AT" b="1" dirty="0">
                <a:solidFill>
                  <a:schemeClr val="bg1"/>
                </a:solidFill>
              </a:rPr>
              <a:t> </a:t>
            </a:r>
            <a:r>
              <a:rPr lang="de-AT" b="1" dirty="0" err="1">
                <a:solidFill>
                  <a:schemeClr val="bg1"/>
                </a:solidFill>
              </a:rPr>
              <a:t>spolu</a:t>
            </a:r>
            <a:r>
              <a:rPr lang="de-AT" b="1" dirty="0">
                <a:solidFill>
                  <a:schemeClr val="bg1"/>
                </a:solidFill>
              </a:rPr>
              <a:t> s </a:t>
            </a:r>
            <a:r>
              <a:rPr lang="de-AT" b="1" dirty="0" err="1">
                <a:solidFill>
                  <a:schemeClr val="bg1"/>
                </a:solidFill>
              </a:rPr>
              <a:t>fellowshipy</a:t>
            </a:r>
            <a:r>
              <a:rPr lang="de-AT" b="1" dirty="0">
                <a:solidFill>
                  <a:schemeClr val="bg1"/>
                </a:solidFill>
              </a:rPr>
              <a:t>/</a:t>
            </a:r>
            <a:r>
              <a:rPr lang="de-AT" b="1" dirty="0" err="1">
                <a:solidFill>
                  <a:schemeClr val="bg1"/>
                </a:solidFill>
              </a:rPr>
              <a:t>zájmovými</a:t>
            </a:r>
            <a:r>
              <a:rPr lang="de-AT" b="1" dirty="0">
                <a:solidFill>
                  <a:schemeClr val="bg1"/>
                </a:solidFill>
              </a:rPr>
              <a:t> </a:t>
            </a:r>
            <a:r>
              <a:rPr lang="de-AT" b="1" dirty="0" err="1">
                <a:solidFill>
                  <a:schemeClr val="bg1"/>
                </a:solidFill>
              </a:rPr>
              <a:t>sdruženími</a:t>
            </a:r>
            <a:r>
              <a:rPr lang="de-AT" b="1" dirty="0">
                <a:solidFill>
                  <a:schemeClr val="bg1"/>
                </a:solidFill>
              </a:rPr>
              <a:t> </a:t>
            </a:r>
            <a:r>
              <a:rPr lang="de-AT" b="1" dirty="0" err="1">
                <a:solidFill>
                  <a:schemeClr val="bg1"/>
                </a:solidFill>
              </a:rPr>
              <a:t>platí</a:t>
            </a:r>
            <a:r>
              <a:rPr lang="de-AT" b="1" dirty="0">
                <a:solidFill>
                  <a:schemeClr val="bg1"/>
                </a:solidFill>
              </a:rPr>
              <a:t> </a:t>
            </a:r>
            <a:r>
              <a:rPr lang="de-AT" b="1" dirty="0" err="1">
                <a:solidFill>
                  <a:schemeClr val="bg1"/>
                </a:solidFill>
              </a:rPr>
              <a:t>dvojnásob</a:t>
            </a:r>
            <a:r>
              <a:rPr lang="de-AT" b="1" dirty="0">
                <a:solidFill>
                  <a:schemeClr val="bg1"/>
                </a:solidFill>
              </a:rPr>
              <a:t>: BAVME se s ROTARY a </a:t>
            </a:r>
            <a:r>
              <a:rPr lang="de-AT" b="1" dirty="0" err="1">
                <a:solidFill>
                  <a:schemeClr val="bg1"/>
                </a:solidFill>
              </a:rPr>
              <a:t>mysleme</a:t>
            </a:r>
            <a:r>
              <a:rPr lang="de-AT" b="1" dirty="0">
                <a:solidFill>
                  <a:schemeClr val="bg1"/>
                </a:solidFill>
              </a:rPr>
              <a:t> POZITIVNĚ!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0EBA30-01D6-E303-5667-4A27D18DDC26}"/>
              </a:ext>
            </a:extLst>
          </p:cNvPr>
          <p:cNvSpPr/>
          <p:nvPr/>
        </p:nvSpPr>
        <p:spPr>
          <a:xfrm>
            <a:off x="0" y="-16521"/>
            <a:ext cx="12192000" cy="1473195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1D47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600" i="1" dirty="0"/>
          </a:p>
        </p:txBody>
      </p:sp>
      <p:pic>
        <p:nvPicPr>
          <p:cNvPr id="5" name="Picture 2" descr="Rotary Fellowships — Rotary Tasmania">
            <a:extLst>
              <a:ext uri="{FF2B5EF4-FFF2-40B4-BE49-F238E27FC236}">
                <a16:creationId xmlns:a16="http://schemas.microsoft.com/office/drawing/2014/main" id="{8E2015A8-A5FD-13D8-3CEB-6E85A0EA8A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0961" y="31242"/>
            <a:ext cx="2933094" cy="1319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5CFB84C8-7507-26FB-288E-58F985806E27}"/>
              </a:ext>
            </a:extLst>
          </p:cNvPr>
          <p:cNvSpPr/>
          <p:nvPr/>
        </p:nvSpPr>
        <p:spPr>
          <a:xfrm>
            <a:off x="465465" y="35632"/>
            <a:ext cx="6695440" cy="13785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48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Zájmová sdružení</a:t>
            </a:r>
            <a:endParaRPr lang="en-US" sz="4800" i="1" dirty="0">
              <a:solidFill>
                <a:schemeClr val="bg1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AC358-D5E1-5551-61DC-00280A2E1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4580" y="1699401"/>
            <a:ext cx="10599475" cy="3404822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Nebojte se do aktivit těchto zájmových sdružení přizvat i další podobně smýšlející lidi</a:t>
            </a:r>
          </a:p>
          <a:p>
            <a:pPr>
              <a:defRPr/>
            </a:pPr>
            <a:r>
              <a:rPr kumimoji="0" lang="cs-CZ" sz="1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Např. své rodinné příslušníky, přátele, obchodní partnery, absolventy nejrůznějších programů ROTARY/ALUMNI, členy </a:t>
            </a:r>
            <a:r>
              <a:rPr kumimoji="0" lang="cs-CZ" sz="18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ROTARACTu</a:t>
            </a:r>
            <a:r>
              <a:rPr lang="cs-CZ" sz="1800" i="1" dirty="0">
                <a:solidFill>
                  <a:srgbClr val="002060"/>
                </a:solidFill>
              </a:rPr>
              <a:t>.</a:t>
            </a:r>
            <a:endParaRPr kumimoji="0" lang="cs-CZ" sz="1800" b="0" i="1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cs-CZ" sz="5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sz="1800" dirty="0">
                <a:solidFill>
                  <a:srgbClr val="002060"/>
                </a:solidFill>
              </a:rPr>
              <a:t>Pojďme v</a:t>
            </a:r>
            <a:r>
              <a:rPr kumimoji="0" lang="cs-CZ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yburcovat</a:t>
            </a: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naše členstvo k nové aktivitě ve společenství lidí, kteří jsou ochotní sdílet své celoživotní zkušenosti s partou rotariánů, lidí vyznačujících se velkým srdcem a připraveností k nezištné pomoci potřebným.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cs-CZ" sz="500" dirty="0">
              <a:solidFill>
                <a:srgbClr val="002060"/>
              </a:solidFill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A když se pak připravované programové aktivity jednotlivých zájmových sdružení promění v benefici, </a:t>
            </a:r>
            <a:b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</a:b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tedy když výtěžek z nich je převeden na dobročinné účely právě těm potřebným, tak to je něco, </a:t>
            </a:r>
            <a:b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</a:b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co každého člena zahrne pocitem blaha a skvěle odvedené práce s hmatatelným výsledkem.</a:t>
            </a:r>
          </a:p>
        </p:txBody>
      </p:sp>
      <p:pic>
        <p:nvPicPr>
          <p:cNvPr id="2" name="Graphic 1" descr="Handshake outline">
            <a:extLst>
              <a:ext uri="{FF2B5EF4-FFF2-40B4-BE49-F238E27FC236}">
                <a16:creationId xmlns:a16="http://schemas.microsoft.com/office/drawing/2014/main" id="{A8048E42-1540-C8E4-41DE-447704E1496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5465" y="3922164"/>
            <a:ext cx="685801" cy="685801"/>
          </a:xfrm>
          <a:prstGeom prst="rect">
            <a:avLst/>
          </a:prstGeom>
        </p:spPr>
      </p:pic>
      <p:pic>
        <p:nvPicPr>
          <p:cNvPr id="9" name="Graphic 8" descr="Business Growth outline">
            <a:extLst>
              <a:ext uri="{FF2B5EF4-FFF2-40B4-BE49-F238E27FC236}">
                <a16:creationId xmlns:a16="http://schemas.microsoft.com/office/drawing/2014/main" id="{4889A30E-A8EE-F3E2-18DC-A725426CBFA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6279" y="1678171"/>
            <a:ext cx="685801" cy="685801"/>
          </a:xfrm>
          <a:prstGeom prst="rect">
            <a:avLst/>
          </a:prstGeom>
        </p:spPr>
      </p:pic>
      <p:pic>
        <p:nvPicPr>
          <p:cNvPr id="10" name="Graphic 9" descr="Alarm Ringing with solid fill">
            <a:extLst>
              <a:ext uri="{FF2B5EF4-FFF2-40B4-BE49-F238E27FC236}">
                <a16:creationId xmlns:a16="http://schemas.microsoft.com/office/drawing/2014/main" id="{409CACEA-120D-90C7-7CEE-D642592B3B8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4910" y="2859146"/>
            <a:ext cx="797170" cy="797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8330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D283E-5F14-0E7B-6FBC-93E1B0CC7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E5CEDB9-AA52-9B6D-65F7-FBE8A16E5B48}"/>
              </a:ext>
            </a:extLst>
          </p:cNvPr>
          <p:cNvSpPr/>
          <p:nvPr/>
        </p:nvSpPr>
        <p:spPr>
          <a:xfrm>
            <a:off x="0" y="2055346"/>
            <a:ext cx="12192000" cy="1473195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rgbClr val="1D478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600" i="1" dirty="0"/>
          </a:p>
        </p:txBody>
      </p:sp>
      <p:pic>
        <p:nvPicPr>
          <p:cNvPr id="5" name="Picture 2" descr="Rotary Fellowships — Rotary Tasmania">
            <a:extLst>
              <a:ext uri="{FF2B5EF4-FFF2-40B4-BE49-F238E27FC236}">
                <a16:creationId xmlns:a16="http://schemas.microsoft.com/office/drawing/2014/main" id="{16FECA70-EC84-A2B3-4429-2AACE169FA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0961" y="2103109"/>
            <a:ext cx="2933094" cy="1319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A47F8FC0-6B5D-3AC3-07DA-07F72CE03110}"/>
              </a:ext>
            </a:extLst>
          </p:cNvPr>
          <p:cNvSpPr/>
          <p:nvPr/>
        </p:nvSpPr>
        <p:spPr>
          <a:xfrm>
            <a:off x="465465" y="2107499"/>
            <a:ext cx="6695440" cy="137855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48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Děkuji za pozornost</a:t>
            </a:r>
            <a:endParaRPr lang="en-US" sz="4800" i="1" dirty="0">
              <a:solidFill>
                <a:schemeClr val="bg1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263C9-F409-BD8C-CCA4-1FE80F06D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3855" y="4224760"/>
            <a:ext cx="6216286" cy="1718429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Josef MELECKÝ</a:t>
            </a:r>
          </a:p>
          <a:p>
            <a:pPr marL="0" indent="0">
              <a:buNone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IPDG 2025/2026 </a:t>
            </a:r>
            <a:r>
              <a:rPr kumimoji="0" lang="cs-CZ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district</a:t>
            </a: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2240 Czech </a:t>
            </a:r>
            <a:r>
              <a:rPr kumimoji="0" lang="cs-CZ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republic</a:t>
            </a: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 &amp; Slovakia</a:t>
            </a:r>
          </a:p>
          <a:p>
            <a:pPr marL="0" indent="0">
              <a:buNone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ROTARY club Ostrava International</a:t>
            </a:r>
          </a:p>
          <a:p>
            <a:pPr marL="0" indent="0">
              <a:buNone/>
              <a:defRPr/>
            </a:pPr>
            <a:r>
              <a:rPr kumimoji="0" lang="cs-CZ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</a:rPr>
              <a:t>M: +420602502478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3B1606D-F491-7439-0063-5D34CDCED5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1162" y="4224760"/>
            <a:ext cx="1514475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42199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2e5b5b2-a239-419a-903a-cf1e167eeb4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20B052756CD224AA1BD668ED9E49A52" ma:contentTypeVersion="12" ma:contentTypeDescription="Vytvoří nový dokument" ma:contentTypeScope="" ma:versionID="b2747d9abd59e1a37237576d89a83eda">
  <xsd:schema xmlns:xsd="http://www.w3.org/2001/XMLSchema" xmlns:xs="http://www.w3.org/2001/XMLSchema" xmlns:p="http://schemas.microsoft.com/office/2006/metadata/properties" xmlns:ns2="e2e5b5b2-a239-419a-903a-cf1e167eeb4f" targetNamespace="http://schemas.microsoft.com/office/2006/metadata/properties" ma:root="true" ma:fieldsID="2bb7ce3a57a68eb9009aac10a52ccecf" ns2:_="">
    <xsd:import namespace="e2e5b5b2-a239-419a-903a-cf1e167eeb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e5b5b2-a239-419a-903a-cf1e167eeb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1560c0cb-8312-40f6-b736-fd144f1325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F45BA0-4C9C-4E65-8E2A-D41ADE27C32E}">
  <ds:schemaRefs>
    <ds:schemaRef ds:uri="http://schemas.microsoft.com/office/2006/metadata/properties"/>
    <ds:schemaRef ds:uri="http://schemas.microsoft.com/office/infopath/2007/PartnerControls"/>
    <ds:schemaRef ds:uri="e2e5b5b2-a239-419a-903a-cf1e167eeb4f"/>
  </ds:schemaRefs>
</ds:datastoreItem>
</file>

<file path=customXml/itemProps2.xml><?xml version="1.0" encoding="utf-8"?>
<ds:datastoreItem xmlns:ds="http://schemas.openxmlformats.org/officeDocument/2006/customXml" ds:itemID="{1658AC17-3695-4EB0-9E77-C3533C7816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2e5b5b2-a239-419a-903a-cf1e167eeb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99AE06C-03F0-40C0-860D-5F445AACE31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1622</TotalTime>
  <Words>493</Words>
  <Application>Microsoft Macintosh PowerPoint</Application>
  <PresentationFormat>Širokouhlá</PresentationFormat>
  <Paragraphs>53</Paragraphs>
  <Slides>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 Light</vt:lpstr>
      <vt:lpstr>Office Theme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Dominik Stříbný</dc:creator>
  <cp:lastModifiedBy>Ivana Lengová DGE D2240</cp:lastModifiedBy>
  <cp:revision>10</cp:revision>
  <cp:lastPrinted>2024-03-04T14:30:59Z</cp:lastPrinted>
  <dcterms:created xsi:type="dcterms:W3CDTF">2024-03-01T06:11:14Z</dcterms:created>
  <dcterms:modified xsi:type="dcterms:W3CDTF">2026-03-17T18:30:20Z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13046200</vt:r8>
  </property>
  <property fmtid="{D5CDD505-2E9C-101B-9397-08002B2CF9AE}" pid="3" name="xd_ProgID">
    <vt:lpwstr/>
  </property>
  <property fmtid="{D5CDD505-2E9C-101B-9397-08002B2CF9AE}" pid="4" name="MediaServiceImageTags">
    <vt:lpwstr/>
  </property>
  <property fmtid="{D5CDD505-2E9C-101B-9397-08002B2CF9AE}" pid="5" name="ContentTypeId">
    <vt:lpwstr>0x010100920B052756CD224AA1BD668ED9E49A52</vt:lpwstr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xd_Signature">
    <vt:bool>false</vt:bool>
  </property>
</Properties>
</file>