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1357" r:id="rId3"/>
    <p:sldId id="1358" r:id="rId4"/>
    <p:sldId id="1378" r:id="rId5"/>
    <p:sldId id="1379" r:id="rId6"/>
    <p:sldId id="1384" r:id="rId7"/>
    <p:sldId id="1383" r:id="rId8"/>
    <p:sldId id="1381" r:id="rId9"/>
    <p:sldId id="13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00" y="256"/>
      </p:cViewPr>
      <p:guideLst>
        <p:guide orient="horz" pos="2160"/>
        <p:guide pos="3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1FBB1-968A-4998-A6BA-86D7D3AC4B3E}" type="datetimeFigureOut">
              <a:rPr lang="en-US" smtClean="0"/>
              <a:t>3/19/26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7C851-4B6B-4B70-A8AC-D84D3677FD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/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/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87CEE-9D93-405E-AF64-BDAA9FF0CFA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Dištrikt</a:t>
            </a:r>
            <a:r>
              <a:rPr lang="en-US" sz="2000" dirty="0"/>
              <a:t> 2240 </a:t>
            </a:r>
            <a:r>
              <a:rPr lang="en-US" sz="2000" dirty="0" err="1"/>
              <a:t>Česká</a:t>
            </a:r>
            <a:r>
              <a:rPr lang="en-US" sz="2000" dirty="0"/>
              <a:t> a </a:t>
            </a:r>
            <a:r>
              <a:rPr lang="en-US" sz="2000" dirty="0" err="1"/>
              <a:t>Slovenská</a:t>
            </a:r>
            <a:r>
              <a:rPr lang="en-US" sz="2000" dirty="0"/>
              <a:t> </a:t>
            </a:r>
            <a:r>
              <a:rPr lang="en-US" sz="2000" dirty="0" err="1"/>
              <a:t>republika</a:t>
            </a:r>
            <a:endParaRPr lang="en-US" sz="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9458" y="298132"/>
            <a:ext cx="3250925" cy="16322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2146"/>
            <a:ext cx="12202468" cy="50581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4198" y="1625218"/>
            <a:ext cx="58028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6000" b="1" dirty="0">
                <a:solidFill>
                  <a:schemeClr val="bg1"/>
                </a:solidFill>
              </a:rPr>
              <a:t>PELS 2026</a:t>
            </a:r>
          </a:p>
          <a:p>
            <a:pPr algn="ctr"/>
            <a:r>
              <a:rPr lang="de-AT" sz="2400" b="1" dirty="0">
                <a:solidFill>
                  <a:schemeClr val="bg1"/>
                </a:solidFill>
              </a:rPr>
              <a:t>Olomouc 20.-21.3. 2026</a:t>
            </a:r>
          </a:p>
        </p:txBody>
      </p:sp>
      <p:sp>
        <p:nvSpPr>
          <p:cNvPr id="11" name="Content Placeholder 2"/>
          <p:cNvSpPr txBox="1"/>
          <p:nvPr/>
        </p:nvSpPr>
        <p:spPr bwMode="auto">
          <a:xfrm>
            <a:off x="2212891" y="3864266"/>
            <a:ext cx="3283134" cy="8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2500"/>
          </a:bodyPr>
          <a:lstStyle/>
          <a:p>
            <a:r>
              <a:rPr lang="sk-SK" altLang="en-US" dirty="0"/>
              <a:t>  Medzinárodné výbory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altLang="en-US" dirty="0"/>
              <a:t>            RC Dunajská Streda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486640" cy="5043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altLang="en-US"/>
              <a:t>ôlkg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960" y="5297712"/>
            <a:ext cx="2037448" cy="137965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8110" y="358140"/>
            <a:ext cx="119564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en-US" sz="2800" b="1">
                <a:latin typeface="Book Antiqua" panose="02040602050305030304" charset="0"/>
                <a:cs typeface="Book Antiqua" panose="02040602050305030304" charset="0"/>
              </a:rPr>
              <a:t>                              </a:t>
            </a:r>
          </a:p>
          <a:p>
            <a:endParaRPr lang="sk-SK" altLang="en-US" sz="2800" b="1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sk-SK" altLang="en-US" sz="2800" b="1">
                <a:latin typeface="Book Antiqua" panose="02040602050305030304" charset="0"/>
                <a:cs typeface="Book Antiqua" panose="02040602050305030304" charset="0"/>
              </a:rPr>
              <a:t>                   Medzinárodné výbory a spolupráca medzi krajinami</a:t>
            </a:r>
          </a:p>
          <a:p>
            <a:r>
              <a:rPr lang="sk-SK" altLang="en-US" sz="2800" b="1">
                <a:latin typeface="Book Antiqua" panose="02040602050305030304" charset="0"/>
                <a:cs typeface="Book Antiqua" panose="02040602050305030304" charset="0"/>
              </a:rPr>
              <a:t>                      		</a:t>
            </a:r>
          </a:p>
          <a:p>
            <a:r>
              <a:rPr lang="sk-SK" altLang="en-US" sz="2800" b="1">
                <a:latin typeface="Book Antiqua" panose="02040602050305030304" charset="0"/>
                <a:cs typeface="Book Antiqua" panose="02040602050305030304" charset="0"/>
              </a:rPr>
              <a:t>                                         Mgr. Ladislav Nagy (Laci)</a:t>
            </a:r>
          </a:p>
          <a:p>
            <a:pPr marL="3657600" lvl="8" indent="457200"/>
            <a:r>
              <a:rPr lang="sk-SK" altLang="en-US" sz="2800" b="1">
                <a:latin typeface="Book Antiqua" panose="02040602050305030304" charset="0"/>
                <a:cs typeface="Book Antiqua" panose="02040602050305030304" charset="0"/>
              </a:rPr>
              <a:t>RC Dunajská Streda</a:t>
            </a:r>
          </a:p>
          <a:p>
            <a:r>
              <a:rPr lang="sk-SK" altLang="en-US" sz="2800"/>
              <a:t>                                          </a:t>
            </a:r>
          </a:p>
          <a:p>
            <a:r>
              <a:rPr lang="sk-SK" altLang="en-US" sz="2800"/>
              <a:t>                                                      </a:t>
            </a:r>
            <a:r>
              <a:rPr lang="sk-SK" altLang="en-US" sz="2800">
                <a:latin typeface="Book Antiqua" panose="02040602050305030304" charset="0"/>
                <a:cs typeface="Book Antiqua" panose="02040602050305030304" charset="0"/>
              </a:rPr>
              <a:t>Koordinátor ICC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2500"/>
          </a:bodyPr>
          <a:lstStyle/>
          <a:p>
            <a:r>
              <a:rPr lang="sk-SK" altLang="en-US" dirty="0">
                <a:sym typeface="+mn-ea"/>
              </a:rPr>
              <a:t>    Medzinárodné výbory</a:t>
            </a:r>
            <a:endParaRPr lang="sk-SK" altLang="en-US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altLang="en-US" dirty="0"/>
              <a:t>            RC Dunajská Streda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960" y="5297712"/>
            <a:ext cx="2037448" cy="137965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0" y="170180"/>
            <a:ext cx="121361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altLang="en-US"/>
          </a:p>
          <a:p>
            <a:endParaRPr lang="sk-SK" altLang="en-US"/>
          </a:p>
          <a:p>
            <a:endParaRPr lang="sk-SK" altLang="en-US"/>
          </a:p>
          <a:p>
            <a:r>
              <a:rPr lang="sk-SK" altLang="en-US"/>
              <a:t> 					</a:t>
            </a:r>
            <a:r>
              <a:rPr lang="sk-SK" altLang="en-US" sz="3200" b="1">
                <a:latin typeface="Book Antiqua" panose="02040602050305030304" charset="0"/>
                <a:cs typeface="Book Antiqua" panose="02040602050305030304" charset="0"/>
              </a:rPr>
              <a:t>Čo je ICC ?</a:t>
            </a:r>
          </a:p>
          <a:p>
            <a:endParaRPr lang="en-US" altLang="en-US">
              <a:sym typeface="+mn-ea"/>
            </a:endParaRPr>
          </a:p>
          <a:p>
            <a:r>
              <a:rPr lang="en-US" altLang="en-US">
                <a:sym typeface="+mn-ea"/>
              </a:rPr>
              <a:t> </a:t>
            </a:r>
            <a:r>
              <a:rPr lang="sk-SK" altLang="en-US">
                <a:sym typeface="+mn-ea"/>
              </a:rPr>
              <a:t>                                                                   </a:t>
            </a:r>
            <a:r>
              <a:rPr lang="en-US" altLang="en-US" sz="2800">
                <a:latin typeface="Book Antiqua" panose="02040602050305030304" charset="0"/>
                <a:cs typeface="Book Antiqua" panose="02040602050305030304" charset="0"/>
                <a:sym typeface="+mn-ea"/>
              </a:rPr>
              <a:t>Inter-Country Committees </a:t>
            </a:r>
            <a:endParaRPr lang="sk-SK" altLang="en-US" sz="2800">
              <a:latin typeface="Book Antiqua" panose="02040602050305030304" charset="0"/>
              <a:cs typeface="Book Antiqua" panose="02040602050305030304" charset="0"/>
            </a:endParaRPr>
          </a:p>
          <a:p>
            <a:endParaRPr lang="en-US" altLang="en-US"/>
          </a:p>
          <a:p>
            <a:endParaRPr lang="en-US" altLang="en-US"/>
          </a:p>
          <a:p>
            <a:r>
              <a:rPr lang="sk-SK" altLang="en-US"/>
              <a:t>           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V ro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ku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1931 založili rotariáni z Franc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úzka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a 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z 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N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e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mecka malý me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d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zinárodn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ý</a:t>
            </a:r>
          </a:p>
          <a:p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výbor – skupinu,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kt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o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rá m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a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la za ú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lohu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propagova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ť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a zlepšova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ť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vz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ť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ahy me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d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zi občan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mi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t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ý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chto dvo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ch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sused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ia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c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i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ch 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š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tát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ov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.</a:t>
            </a:r>
          </a:p>
          <a:p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        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Od t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ej 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doby to b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o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li e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u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rop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sk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í rotariáni, k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torý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se dostali do p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opredia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v organizov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a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ní Me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d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zistátn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y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ch výbor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ov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– Inter-Country Committees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.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2500"/>
          </a:bodyPr>
          <a:lstStyle/>
          <a:p>
            <a:r>
              <a:rPr lang="sk-SK" altLang="en-US" dirty="0">
                <a:sym typeface="+mn-ea"/>
              </a:rPr>
              <a:t>   Medzinárodné výbory</a:t>
            </a:r>
            <a:endParaRPr lang="sk-SK" altLang="en-US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altLang="en-US" dirty="0"/>
              <a:t>            RC Dunajská Streda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960" y="5297712"/>
            <a:ext cx="2037448" cy="137965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80010" y="80010"/>
            <a:ext cx="12109450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altLang="en-US" sz="3200" b="1">
              <a:latin typeface="Book Antiqua" panose="02040602050305030304" charset="0"/>
              <a:cs typeface="Book Antiqua" panose="02040602050305030304" charset="0"/>
            </a:endParaRPr>
          </a:p>
          <a:p>
            <a:endParaRPr lang="sk-SK" altLang="en-US" sz="3200" b="1">
              <a:latin typeface="Book Antiqua" panose="02040602050305030304" charset="0"/>
              <a:cs typeface="Book Antiqua" panose="02040602050305030304" charset="0"/>
            </a:endParaRPr>
          </a:p>
          <a:p>
            <a:pPr marL="3200400" lvl="7" indent="457200"/>
            <a:r>
              <a:rPr lang="sk-SK" altLang="en-US" sz="3200" b="1">
                <a:latin typeface="Book Antiqua" panose="02040602050305030304" charset="0"/>
                <a:cs typeface="Book Antiqua" panose="02040602050305030304" charset="0"/>
              </a:rPr>
              <a:t>   Úloha </a:t>
            </a:r>
            <a:r>
              <a:rPr lang="en-US" altLang="en-US" sz="3200" b="1">
                <a:latin typeface="Book Antiqua" panose="02040602050305030304" charset="0"/>
                <a:cs typeface="Book Antiqua" panose="02040602050305030304" charset="0"/>
              </a:rPr>
              <a:t>Koordinátor</a:t>
            </a:r>
            <a:r>
              <a:rPr lang="sk-SK" altLang="en-US" sz="3200" b="1">
                <a:latin typeface="Book Antiqua" panose="02040602050305030304" charset="0"/>
                <a:cs typeface="Book Antiqua" panose="02040602050305030304" charset="0"/>
              </a:rPr>
              <a:t>a</a:t>
            </a:r>
            <a:endParaRPr lang="en-US" altLang="en-US" sz="3200" b="1">
              <a:latin typeface="Book Antiqua" panose="02040602050305030304" charset="0"/>
              <a:cs typeface="Book Antiqua" panose="02040602050305030304" charset="0"/>
            </a:endParaRPr>
          </a:p>
          <a:p>
            <a:endParaRPr lang="en-US" altLang="en-US"/>
          </a:p>
          <a:p>
            <a:endParaRPr lang="sk-SK" altLang="en-US"/>
          </a:p>
          <a:p>
            <a:endParaRPr lang="sk-SK" altLang="en-US"/>
          </a:p>
          <a:p>
            <a:r>
              <a:rPr lang="sk-SK" altLang="en-US"/>
              <a:t>                                                            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Ria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d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i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aktivity ICC s Guvernér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o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m Distriktu </a:t>
            </a:r>
          </a:p>
          <a:p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                                             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a jednotlivými p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redsedami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výbor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ov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. </a:t>
            </a:r>
          </a:p>
          <a:p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                               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Funkc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ia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Národn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é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ho koordinátora je na dobu 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tri rokov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, </a:t>
            </a:r>
          </a:p>
          <a:p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                                        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aby b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o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la zai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stená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kontinuita v činnosti ICC.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2500"/>
          </a:bodyPr>
          <a:lstStyle/>
          <a:p>
            <a:r>
              <a:rPr lang="sk-SK" altLang="en-US" dirty="0">
                <a:sym typeface="+mn-ea"/>
              </a:rPr>
              <a:t>    Medzinárodné výbory</a:t>
            </a:r>
            <a:endParaRPr lang="sk-SK" altLang="en-US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altLang="en-US" dirty="0"/>
              <a:t>             RC Dunajská Streda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960" y="5297712"/>
            <a:ext cx="2037448" cy="137965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48000" y="3244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en-US"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2230" y="71120"/>
            <a:ext cx="1214501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sk-SK" altLang="en-US" sz="2400" b="1">
                <a:latin typeface="Book Antiqua" panose="02040602050305030304" charset="0"/>
                <a:cs typeface="Book Antiqua" panose="02040602050305030304" charset="0"/>
              </a:rPr>
              <a:t>                                             </a:t>
            </a:r>
            <a:r>
              <a:rPr lang="en-US" altLang="en-US" sz="2400" b="1">
                <a:latin typeface="Book Antiqua" panose="02040602050305030304" charset="0"/>
                <a:cs typeface="Book Antiqua" panose="02040602050305030304" charset="0"/>
              </a:rPr>
              <a:t>V Distrikte máme 11 </a:t>
            </a:r>
            <a:r>
              <a:rPr lang="sk-SK" altLang="en-US" sz="2400" b="1">
                <a:latin typeface="Book Antiqua" panose="02040602050305030304" charset="0"/>
                <a:cs typeface="Book Antiqua" panose="02040602050305030304" charset="0"/>
              </a:rPr>
              <a:t>výborov </a:t>
            </a:r>
            <a:r>
              <a:rPr lang="en-US" altLang="en-US" sz="2400" b="1">
                <a:latin typeface="Book Antiqua" panose="02040602050305030304" charset="0"/>
                <a:cs typeface="Book Antiqua" panose="02040602050305030304" charset="0"/>
              </a:rPr>
              <a:t>ICC </a:t>
            </a:r>
          </a:p>
          <a:p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</a:t>
            </a:r>
          </a:p>
          <a:p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                          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najviac partnerských klubov máme s Nemeckom  - 36 </a:t>
            </a:r>
          </a:p>
          <a:p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                                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s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Rakúsko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m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 17 partne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rských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klub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ov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, </a:t>
            </a:r>
          </a:p>
          <a:p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                                 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s Maďarskom 5 klubov,  s Po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ľ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skom 4, </a:t>
            </a:r>
          </a:p>
          <a:p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                     po 3 kluby 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Arménsko, Ukraina, Taliansko a Veľká Britania  </a:t>
            </a:r>
          </a:p>
          <a:p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                                                  I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zrael  2 kluby,</a:t>
            </a:r>
          </a:p>
          <a:p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a s 1 klubom máme Rumunsko , Slovinsko, Bosna a Hercegovina, Albánsko , 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  	 	 			      </a:t>
            </a:r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Kosovo,Švédsko a Belgicko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.</a:t>
            </a:r>
          </a:p>
          <a:p>
            <a:r>
              <a:rPr lang="en-US" altLang="en-US" sz="2400">
                <a:latin typeface="Book Antiqua" panose="02040602050305030304" charset="0"/>
                <a:cs typeface="Book Antiqua" panose="02040602050305030304" charset="0"/>
              </a:rPr>
              <a:t>  </a:t>
            </a:r>
            <a:r>
              <a:rPr lang="sk-SK" altLang="en-US" sz="2400">
                <a:latin typeface="Book Antiqua" panose="02040602050305030304" charset="0"/>
                <a:cs typeface="Book Antiqua" panose="02040602050305030304" charset="0"/>
              </a:rPr>
              <a:t>                                  </a:t>
            </a:r>
            <a:r>
              <a:rPr lang="en-US" altLang="en-US" sz="2400" b="1">
                <a:latin typeface="Book Antiqua" panose="02040602050305030304" charset="0"/>
                <a:cs typeface="Book Antiqua" panose="02040602050305030304" charset="0"/>
              </a:rPr>
              <a:t>Celkom distrikt má 83 partnerských klubov.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2500"/>
          </a:bodyPr>
          <a:lstStyle/>
          <a:p>
            <a:r>
              <a:rPr lang="sk-SK" altLang="en-US" dirty="0">
                <a:sym typeface="+mn-ea"/>
              </a:rPr>
              <a:t>   Medzinárodné výbory</a:t>
            </a:r>
            <a:endParaRPr lang="sk-SK" altLang="en-US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altLang="en-US" dirty="0"/>
              <a:t>           RC Dunajská Streda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960" y="5297712"/>
            <a:ext cx="2037448" cy="137965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48000" y="3244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en-US"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8435" y="142875"/>
            <a:ext cx="12064365" cy="46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/>
          </a:p>
          <a:p>
            <a:r>
              <a:rPr lang="sk-SK" altLang="en-US"/>
              <a:t>                                                                          </a:t>
            </a:r>
            <a:r>
              <a:rPr lang="sk-SK" altLang="en-US" sz="2800" b="1">
                <a:latin typeface="Book Antiqua" panose="02040602050305030304" charset="0"/>
                <a:cs typeface="Book Antiqua" panose="02040602050305030304" charset="0"/>
              </a:rPr>
              <a:t>Predsedovia 11 výborov ICC</a:t>
            </a:r>
            <a:endParaRPr lang="en-US" altLang="en-US" sz="2800" b="1">
              <a:latin typeface="Book Antiqua" panose="02040602050305030304" charset="0"/>
              <a:cs typeface="Book Antiqua" panose="02040602050305030304" charset="0"/>
            </a:endParaRP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•	 </a:t>
            </a:r>
            <a:r>
              <a:rPr lang="en-US" altLang="en-US">
                <a:sym typeface="+mn-ea"/>
              </a:rPr>
              <a:t>Jan Linda</a:t>
            </a:r>
            <a:r>
              <a:rPr lang="sk-SK" altLang="en-US">
                <a:sym typeface="+mn-ea"/>
              </a:rPr>
              <a:t>                                   </a:t>
            </a:r>
            <a:r>
              <a:rPr lang="en-US" altLang="en-US">
                <a:sym typeface="+mn-ea"/>
              </a:rPr>
              <a:t> RC</a:t>
            </a:r>
            <a:r>
              <a:rPr lang="sk-SK" altLang="en-US">
                <a:sym typeface="+mn-ea"/>
              </a:rPr>
              <a:t> </a:t>
            </a:r>
            <a:r>
              <a:rPr lang="en-US" altLang="en-US">
                <a:sym typeface="+mn-ea"/>
              </a:rPr>
              <a:t> Cheb/Eger      </a:t>
            </a:r>
            <a:r>
              <a:rPr lang="sk-SK" altLang="en-US">
                <a:sym typeface="+mn-ea"/>
              </a:rPr>
              <a:t>                       </a:t>
            </a:r>
            <a:r>
              <a:rPr lang="en-US" altLang="en-US">
                <a:sym typeface="+mn-ea"/>
              </a:rPr>
              <a:t>  Nemecko</a:t>
            </a:r>
            <a:r>
              <a:rPr lang="sk-SK" altLang="en-US">
                <a:sym typeface="+mn-ea"/>
              </a:rPr>
              <a:t>   </a:t>
            </a:r>
            <a:r>
              <a:rPr lang="en-US" altLang="en-US"/>
              <a:t>  </a:t>
            </a:r>
            <a:r>
              <a:rPr lang="sk-SK" altLang="en-US"/>
              <a:t>     </a:t>
            </a:r>
          </a:p>
          <a:p>
            <a:r>
              <a:rPr lang="en-US" altLang="en-US">
                <a:sym typeface="+mn-ea"/>
              </a:rPr>
              <a:t>•</a:t>
            </a:r>
            <a:r>
              <a:rPr lang="en-US" altLang="en-US"/>
              <a:t>         </a:t>
            </a:r>
            <a:r>
              <a:rPr lang="sk-SK" altLang="en-US"/>
              <a:t>   	</a:t>
            </a:r>
            <a:r>
              <a:rPr lang="sk-SK" altLang="en-US">
                <a:sym typeface="+mn-ea"/>
              </a:rPr>
              <a:t> </a:t>
            </a:r>
            <a:r>
              <a:rPr lang="en-US" altLang="en-US">
                <a:sym typeface="+mn-ea"/>
              </a:rPr>
              <a:t>Robert Plevka</a:t>
            </a:r>
            <a:r>
              <a:rPr lang="sk-SK" altLang="en-US">
                <a:sym typeface="+mn-ea"/>
              </a:rPr>
              <a:t>                           </a:t>
            </a:r>
            <a:r>
              <a:rPr lang="en-US" altLang="en-US">
                <a:sym typeface="+mn-ea"/>
              </a:rPr>
              <a:t> RC Nitra  </a:t>
            </a:r>
            <a:r>
              <a:rPr lang="sk-SK" altLang="en-US">
                <a:sym typeface="+mn-ea"/>
              </a:rPr>
              <a:t>                                        </a:t>
            </a:r>
            <a:r>
              <a:rPr lang="en-US" altLang="en-US">
                <a:sym typeface="+mn-ea"/>
              </a:rPr>
              <a:t>Rakúsko   </a:t>
            </a:r>
            <a:r>
              <a:rPr lang="sk-SK" altLang="en-US"/>
              <a:t>	</a:t>
            </a:r>
            <a:endParaRPr lang="en-US" altLang="en-US"/>
          </a:p>
          <a:p>
            <a:r>
              <a:rPr lang="en-US" altLang="en-US"/>
              <a:t>•	</a:t>
            </a:r>
            <a:r>
              <a:rPr lang="sk-SK" altLang="en-US"/>
              <a:t> </a:t>
            </a:r>
            <a:r>
              <a:rPr lang="en-US" altLang="en-US"/>
              <a:t>Ladislav Nagy </a:t>
            </a:r>
            <a:r>
              <a:rPr lang="sk-SK" altLang="en-US"/>
              <a:t>                            </a:t>
            </a:r>
            <a:r>
              <a:rPr lang="en-US" altLang="en-US"/>
              <a:t>RC Dunajská Streda</a:t>
            </a:r>
            <a:r>
              <a:rPr lang="sk-SK" altLang="en-US"/>
              <a:t>                     Maďarsko</a:t>
            </a:r>
            <a:endParaRPr lang="en-US" altLang="en-US"/>
          </a:p>
          <a:p>
            <a:r>
              <a:rPr lang="en-US" altLang="en-US"/>
              <a:t>•	Ing. Blažej Pirkovský, </a:t>
            </a:r>
            <a:r>
              <a:rPr lang="sk-SK" altLang="en-US"/>
              <a:t>                </a:t>
            </a:r>
            <a:r>
              <a:rPr lang="en-US" altLang="en-US"/>
              <a:t>RC S N Ves   </a:t>
            </a:r>
            <a:r>
              <a:rPr lang="sk-SK" altLang="en-US"/>
              <a:t>                                  </a:t>
            </a:r>
            <a:r>
              <a:rPr lang="en-US" altLang="en-US"/>
              <a:t>Po</a:t>
            </a:r>
            <a:r>
              <a:rPr lang="sk-SK" altLang="en-US"/>
              <a:t>ľ</a:t>
            </a:r>
            <a:r>
              <a:rPr lang="en-US" altLang="en-US"/>
              <a:t>sko  </a:t>
            </a:r>
          </a:p>
          <a:p>
            <a:r>
              <a:rPr lang="en-US" altLang="en-US"/>
              <a:t>•	</a:t>
            </a:r>
            <a:r>
              <a:rPr lang="en-US" altLang="en-US">
                <a:sym typeface="+mn-ea"/>
              </a:rPr>
              <a:t>Jan Ženatý, </a:t>
            </a:r>
            <a:r>
              <a:rPr lang="sk-SK" altLang="en-US">
                <a:sym typeface="+mn-ea"/>
              </a:rPr>
              <a:t>                                  </a:t>
            </a:r>
            <a:r>
              <a:rPr lang="en-US" altLang="en-US">
                <a:sym typeface="+mn-ea"/>
              </a:rPr>
              <a:t>RC Ostrava               </a:t>
            </a:r>
            <a:r>
              <a:rPr lang="sk-SK" altLang="en-US">
                <a:sym typeface="+mn-ea"/>
              </a:rPr>
              <a:t>                   </a:t>
            </a:r>
            <a:r>
              <a:rPr lang="en-US" altLang="en-US">
                <a:sym typeface="+mn-ea"/>
              </a:rPr>
              <a:t>  Arménsko  </a:t>
            </a:r>
            <a:endParaRPr lang="en-US" altLang="en-US"/>
          </a:p>
          <a:p>
            <a:r>
              <a:rPr lang="en-US" altLang="en-US">
                <a:sym typeface="+mn-ea"/>
              </a:rPr>
              <a:t>•</a:t>
            </a:r>
            <a:r>
              <a:rPr lang="sk-SK" altLang="en-US">
                <a:sym typeface="+mn-ea"/>
              </a:rPr>
              <a:t>                M</a:t>
            </a:r>
            <a:r>
              <a:rPr lang="en-US" altLang="en-US">
                <a:sym typeface="+mn-ea"/>
              </a:rPr>
              <a:t>axim</a:t>
            </a:r>
            <a:r>
              <a:rPr lang="sk-SK" altLang="en-US">
                <a:sym typeface="+mn-ea"/>
              </a:rPr>
              <a:t> S</a:t>
            </a:r>
            <a:r>
              <a:rPr lang="en-US" altLang="en-US">
                <a:sym typeface="+mn-ea"/>
              </a:rPr>
              <a:t>herman</a:t>
            </a:r>
            <a:r>
              <a:rPr lang="sk-SK" altLang="en-US">
                <a:sym typeface="+mn-ea"/>
              </a:rPr>
              <a:t>                         </a:t>
            </a:r>
            <a:r>
              <a:rPr lang="en-US" altLang="en-US">
                <a:sym typeface="+mn-ea"/>
              </a:rPr>
              <a:t>RC Karlovy Vary  </a:t>
            </a:r>
            <a:r>
              <a:rPr lang="sk-SK" altLang="en-US">
                <a:sym typeface="+mn-ea"/>
              </a:rPr>
              <a:t>                        </a:t>
            </a:r>
            <a:r>
              <a:rPr lang="en-US" altLang="en-US">
                <a:sym typeface="+mn-ea"/>
              </a:rPr>
              <a:t> Israel</a:t>
            </a:r>
            <a:endParaRPr lang="en-US" altLang="en-US"/>
          </a:p>
          <a:p>
            <a:r>
              <a:rPr lang="en-US" altLang="en-US"/>
              <a:t>•	Vojtěch Havránek</a:t>
            </a:r>
            <a:r>
              <a:rPr lang="sk-SK" altLang="en-US"/>
              <a:t>                      </a:t>
            </a:r>
            <a:r>
              <a:rPr lang="en-US" altLang="en-US"/>
              <a:t> RC Praha City </a:t>
            </a:r>
            <a:r>
              <a:rPr lang="sk-SK" altLang="en-US"/>
              <a:t>                               S</a:t>
            </a:r>
            <a:r>
              <a:rPr lang="en-US" altLang="en-US"/>
              <a:t>lovinsko </a:t>
            </a:r>
          </a:p>
          <a:p>
            <a:r>
              <a:rPr lang="en-US" altLang="en-US">
                <a:sym typeface="+mn-ea"/>
              </a:rPr>
              <a:t>•</a:t>
            </a:r>
            <a:r>
              <a:rPr lang="en-US" altLang="en-US"/>
              <a:t>        </a:t>
            </a:r>
            <a:r>
              <a:rPr lang="sk-SK" altLang="en-US"/>
              <a:t>       </a:t>
            </a:r>
            <a:r>
              <a:rPr lang="en-US" altLang="en-US"/>
              <a:t>Kujtim Nikoliqi </a:t>
            </a:r>
            <a:r>
              <a:rPr lang="sk-SK" altLang="en-US"/>
              <a:t>                           </a:t>
            </a:r>
            <a:r>
              <a:rPr lang="en-US" altLang="en-US"/>
              <a:t> RC Cheb/Eger  </a:t>
            </a:r>
            <a:r>
              <a:rPr lang="sk-SK" altLang="en-US"/>
              <a:t>                            </a:t>
            </a:r>
            <a:r>
              <a:rPr lang="en-US" altLang="en-US"/>
              <a:t> Albánsko</a:t>
            </a:r>
          </a:p>
          <a:p>
            <a:r>
              <a:rPr lang="en-US" altLang="en-US"/>
              <a:t>•	</a:t>
            </a:r>
            <a:r>
              <a:rPr lang="sk-SK" altLang="en-US"/>
              <a:t>Gabriel Vjeszt                             </a:t>
            </a:r>
            <a:r>
              <a:rPr lang="en-US" altLang="en-US"/>
              <a:t> RC </a:t>
            </a:r>
            <a:r>
              <a:rPr lang="sk-SK" altLang="en-US"/>
              <a:t>Rožňava</a:t>
            </a:r>
            <a:r>
              <a:rPr lang="en-US" altLang="en-US"/>
              <a:t>    </a:t>
            </a:r>
            <a:r>
              <a:rPr lang="sk-SK" altLang="en-US"/>
              <a:t>                              </a:t>
            </a:r>
            <a:r>
              <a:rPr lang="en-US" altLang="en-US"/>
              <a:t> Rumunsko</a:t>
            </a:r>
          </a:p>
          <a:p>
            <a:r>
              <a:rPr lang="en-US" altLang="en-US"/>
              <a:t>•	Petro Tokač</a:t>
            </a:r>
            <a:r>
              <a:rPr lang="sk-SK"/>
              <a:t>                                 </a:t>
            </a:r>
            <a:r>
              <a:rPr lang="en-US" altLang="en-US"/>
              <a:t> RC Poprad                </a:t>
            </a:r>
            <a:r>
              <a:rPr lang="sk-SK" altLang="en-US"/>
              <a:t>                    </a:t>
            </a:r>
            <a:r>
              <a:rPr lang="en-US" altLang="en-US"/>
              <a:t> Ukrajina   </a:t>
            </a:r>
          </a:p>
          <a:p>
            <a:r>
              <a:rPr lang="en-US" altLang="en-US"/>
              <a:t>•</a:t>
            </a:r>
            <a:r>
              <a:rPr lang="sk-SK" altLang="en-US"/>
              <a:t>              </a:t>
            </a:r>
            <a:r>
              <a:rPr lang="en-US" altLang="en-US"/>
              <a:t> Pavel Svítil</a:t>
            </a:r>
            <a:r>
              <a:rPr lang="sk-SK" altLang="en-US"/>
              <a:t>                                    </a:t>
            </a:r>
            <a:r>
              <a:rPr lang="en-US" altLang="en-US"/>
              <a:t>RC Jihlava                   </a:t>
            </a:r>
            <a:r>
              <a:rPr lang="sk-SK" altLang="en-US"/>
              <a:t>                   </a:t>
            </a:r>
            <a:r>
              <a:rPr lang="en-US" altLang="en-US"/>
              <a:t>Bosnia – Hercegovina 	</a:t>
            </a:r>
          </a:p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2500"/>
          </a:bodyPr>
          <a:lstStyle/>
          <a:p>
            <a:r>
              <a:rPr lang="sk-SK" altLang="en-US" dirty="0">
                <a:sym typeface="+mn-ea"/>
              </a:rPr>
              <a:t>   Medzinárodné výbory</a:t>
            </a:r>
            <a:endParaRPr lang="sk-SK" altLang="en-US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altLang="en-US" dirty="0"/>
              <a:t>           RC Dunajská Streda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/>
              <a:t>Německý výbor, který v letošním roce oslavuje 25 let od vzniku, má za sebou nesčetný počet různých projektů včetně projektů grantových. Je to absolutně nejaktivnější klub s nejdelší tradicí ICC. </a:t>
            </a:r>
            <a:r>
              <a:rPr lang="sk-SK" altLang="en-US"/>
              <a:t>gs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960" y="5297712"/>
            <a:ext cx="2037448" cy="137965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48000" y="3244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en-US"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16840" y="97790"/>
            <a:ext cx="1205420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>
              <a:latin typeface="Book Antiqua" panose="02040602050305030304" charset="0"/>
              <a:cs typeface="Book Antiqua" panose="02040602050305030304" charset="0"/>
              <a:sym typeface="+mn-ea"/>
            </a:endParaRPr>
          </a:p>
          <a:p>
            <a:r>
              <a:rPr lang="sk-SK" altLang="en-US" sz="2800" b="1">
                <a:latin typeface="Book Antiqua" panose="02040602050305030304" charset="0"/>
                <a:cs typeface="Book Antiqua" panose="02040602050305030304" charset="0"/>
                <a:sym typeface="+mn-ea"/>
              </a:rPr>
              <a:t>            Niekoľko príkladov o činnostiach jednotlivých výborov</a:t>
            </a:r>
            <a:endParaRPr lang="en-US" altLang="en-US" sz="2800" b="1">
              <a:latin typeface="Book Antiqua" panose="02040602050305030304" charset="0"/>
              <a:cs typeface="Book Antiqua" panose="02040602050305030304" charset="0"/>
              <a:sym typeface="+mn-ea"/>
            </a:endParaRPr>
          </a:p>
          <a:p>
            <a:endParaRPr lang="en-US" altLang="en-US">
              <a:latin typeface="Book Antiqua" panose="02040602050305030304" charset="0"/>
              <a:cs typeface="Book Antiqua" panose="02040602050305030304" charset="0"/>
              <a:sym typeface="+mn-ea"/>
            </a:endParaRPr>
          </a:p>
          <a:p>
            <a:r>
              <a:rPr lang="en-US" altLang="en-US">
                <a:latin typeface="Book Antiqua" panose="02040602050305030304" charset="0"/>
                <a:cs typeface="Book Antiqua" panose="02040602050305030304" charset="0"/>
                <a:sym typeface="+mn-ea"/>
              </a:rPr>
              <a:t>•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  <a:sym typeface="+mn-ea"/>
              </a:rPr>
              <a:t>     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N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e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mecký výbor, má za sebou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viac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r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ô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zných projekt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ov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v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rátane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 grantových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. </a:t>
            </a:r>
          </a:p>
          <a:p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J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e to </a:t>
            </a:r>
            <a:r>
              <a:rPr lang="sk-SK">
                <a:latin typeface="Book Antiqua" panose="02040602050305030304" charset="0"/>
                <a:cs typeface="Book Antiqua" panose="02040602050305030304" charset="0"/>
              </a:rPr>
              <a:t>najaktívnejší a zároveň najstarší  výbor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ICC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 v rámci Dištriktu.</a:t>
            </a:r>
          </a:p>
          <a:p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•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     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ICC so Slovinskom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 -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spolupráca  a komunikácia prebieha medzi klubmi Praha City  a Ljubljana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C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enter (RCLC) a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      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  aj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Praha International a Ljubljana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. K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lub Praha City   dlhé roky podporuje spoločne s RC LC mladé talenty v hudbe a organizuje spoločne s univerzitami koncerty v rot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á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cii jeden rok v Prahe a druhý v Lublani.  </a:t>
            </a:r>
          </a:p>
          <a:p>
            <a:r>
              <a:rPr lang="en-US" altLang="en-US">
                <a:latin typeface="Book Antiqua" panose="02040602050305030304" charset="0"/>
                <a:cs typeface="Book Antiqua" panose="02040602050305030304" charset="0"/>
                <a:sym typeface="+mn-ea"/>
              </a:rPr>
              <a:t>•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  <a:sym typeface="+mn-ea"/>
              </a:rPr>
              <a:t>     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Po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ľ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ský výbor se akt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í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vn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e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za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oberá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on-line p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r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ipojením na kluby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v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Po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ľsku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. </a:t>
            </a:r>
          </a:p>
          <a:p>
            <a:r>
              <a:rPr lang="en-US" altLang="en-US">
                <a:latin typeface="Book Antiqua" panose="02040602050305030304" charset="0"/>
                <a:cs typeface="Book Antiqua" panose="02040602050305030304" charset="0"/>
                <a:sym typeface="+mn-ea"/>
              </a:rPr>
              <a:t>•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  <a:sym typeface="+mn-ea"/>
              </a:rPr>
              <a:t>     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ICC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s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Rak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ú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sk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o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m má trvalý projekt každý rok opakuj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ú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cí meeting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s názvom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„Rotary bez hranic“.</a:t>
            </a:r>
          </a:p>
          <a:p>
            <a:r>
              <a:rPr lang="en-US" altLang="en-US">
                <a:latin typeface="Book Antiqua" panose="02040602050305030304" charset="0"/>
                <a:cs typeface="Book Antiqua" panose="02040602050305030304" charset="0"/>
                <a:sym typeface="+mn-ea"/>
              </a:rPr>
              <a:t>•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  <a:sym typeface="+mn-ea"/>
              </a:rPr>
              <a:t>     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Výbor s Ukrajinou  podpor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il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a real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iz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oval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úžasného Global grantu Jašiňa v hodnot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e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159 999 USD. </a:t>
            </a:r>
          </a:p>
          <a:p>
            <a:r>
              <a:rPr lang="en-US" altLang="en-US">
                <a:latin typeface="Book Antiqua" panose="02040602050305030304" charset="0"/>
                <a:cs typeface="Book Antiqua" panose="02040602050305030304" charset="0"/>
                <a:sym typeface="+mn-ea"/>
              </a:rPr>
              <a:t>•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  <a:sym typeface="+mn-ea"/>
              </a:rPr>
              <a:t>     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Výbor Maďarsk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o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m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vykonáva veľmi aktívnu činnosť, napr.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 cyklo túr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a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Dunajská Streda – Györ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ako aj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cyklo akc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i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e Rotary klub Röhn, spolu s RC Szeged – Szentgyörgyi Albert z Maďarska,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atraktívna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je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účasť na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 Strikov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om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festival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RC Györ. </a:t>
            </a:r>
          </a:p>
          <a:p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Výbor s Armén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skom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je relativn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e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mladý výbor,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zato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organizuje  vzáj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o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mné vým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e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ny a návšt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e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vy s poznáv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a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ním rotariánsk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y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ch zvyk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ov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a národních kultur. Na konflikt me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d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zi Arméni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ou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a 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A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zerbájdžán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o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m b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o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lo na ce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ľ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kových p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rísúpevkoch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získ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a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n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ých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40 350 EUR od 33 klub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ov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Distriktu a b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o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ly zasl</a:t>
            </a:r>
            <a:r>
              <a:rPr lang="sk-SK" altLang="en-US">
                <a:latin typeface="Book Antiqua" panose="02040602050305030304" charset="0"/>
                <a:cs typeface="Book Antiqua" panose="02040602050305030304" charset="0"/>
              </a:rPr>
              <a:t>ané</a:t>
            </a:r>
            <a:r>
              <a:rPr lang="en-US" altLang="en-US">
                <a:latin typeface="Book Antiqua" panose="02040602050305030304" charset="0"/>
                <a:cs typeface="Book Antiqua" panose="02040602050305030304" charset="0"/>
              </a:rPr>
              <a:t> do RC Jerevan International.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2500"/>
          </a:bodyPr>
          <a:lstStyle/>
          <a:p>
            <a:r>
              <a:rPr lang="sk-SK" altLang="en-US" dirty="0">
                <a:sym typeface="+mn-ea"/>
              </a:rPr>
              <a:t>    Medzinárodné výbory</a:t>
            </a:r>
            <a:endParaRPr lang="sk-SK" altLang="en-US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altLang="en-US" dirty="0"/>
              <a:t>           RC Dunajská Streda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960" y="5297712"/>
            <a:ext cx="2037448" cy="137965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48000" y="3244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en-US"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41300" y="403225"/>
            <a:ext cx="114001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en-US" sz="3600">
                <a:latin typeface="Book Antiqua" panose="02040602050305030304" charset="0"/>
                <a:cs typeface="Book Antiqua" panose="02040602050305030304" charset="0"/>
              </a:rPr>
              <a:t>  </a:t>
            </a:r>
          </a:p>
          <a:p>
            <a:endParaRPr lang="sk-SK" altLang="en-US" sz="360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sk-SK" altLang="en-US" sz="3600">
                <a:latin typeface="Book Antiqua" panose="02040602050305030304" charset="0"/>
                <a:cs typeface="Book Antiqua" panose="02040602050305030304" charset="0"/>
              </a:rPr>
              <a:t>                 Ďakujem pekne za vašu pozornosť , </a:t>
            </a:r>
          </a:p>
          <a:p>
            <a:r>
              <a:rPr lang="sk-SK" altLang="en-US" sz="3600">
                <a:latin typeface="Book Antiqua" panose="02040602050305030304" charset="0"/>
                <a:cs typeface="Book Antiqua" panose="02040602050305030304" charset="0"/>
              </a:rPr>
              <a:t>                  prajem vám príjemný zvyšok dňa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Macintosh PowerPoint</Application>
  <PresentationFormat>Širokouhlá</PresentationFormat>
  <Paragraphs>98</Paragraphs>
  <Slides>8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Office Theme</vt:lpstr>
      <vt:lpstr>1_Office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here</dc:title>
  <dc:creator>Christina Covotsou</dc:creator>
  <cp:lastModifiedBy>Ivana Lengová DGE D2240</cp:lastModifiedBy>
  <cp:revision>90</cp:revision>
  <dcterms:created xsi:type="dcterms:W3CDTF">2022-10-13T07:08:00Z</dcterms:created>
  <dcterms:modified xsi:type="dcterms:W3CDTF">2026-03-19T12:23:58Z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1C03E294AE3D46EB85591A8CFE621742_13</vt:lpwstr>
  </property>
  <property fmtid="{D5CDD505-2E9C-101B-9397-08002B2CF9AE}" pid="3" name="KSOProductBuildVer">
    <vt:lpwstr>1033-12.2.0.23155</vt:lpwstr>
  </property>
</Properties>
</file>