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kopac.cz/" TargetMode="External"/><Relationship Id="rId2" Type="http://schemas.openxmlformats.org/officeDocument/2006/relationships/hyperlink" Target="https://www.youtube.com/watch?v=vLhWdeOyBkc&amp;t=26233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micsonline.org/open-access/pharmacology-of-marijuana-2155-6105-S11-012.php?aid=84733" TargetMode="External"/><Relationship Id="rId5" Type="http://schemas.openxmlformats.org/officeDocument/2006/relationships/hyperlink" Target="https://www.vlada.cz/assets/ppov/protidrogova-politika/koordinace/Hrib-KonopiPrahaVlada2019_1.pdf" TargetMode="External"/><Relationship Id="rId4" Type="http://schemas.openxmlformats.org/officeDocument/2006/relationships/hyperlink" Target="http://www.sakl.cz/home/zakladni-informac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AD5400-EB27-4930-B94C-2A410A642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Konopí pro léčebné použití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FB5806B-A67E-49BB-91D3-AF636AF06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219200" y="5764249"/>
            <a:ext cx="6801612" cy="1239894"/>
          </a:xfrm>
        </p:spPr>
        <p:txBody>
          <a:bodyPr/>
          <a:lstStyle/>
          <a:p>
            <a:r>
              <a:rPr lang="cs-CZ" dirty="0"/>
              <a:t>David Horký</a:t>
            </a:r>
          </a:p>
        </p:txBody>
      </p:sp>
    </p:spTree>
    <p:extLst>
      <p:ext uri="{BB962C8B-B14F-4D97-AF65-F5344CB8AC3E}">
        <p14:creationId xmlns:p14="http://schemas.microsoft.com/office/powerpoint/2010/main" val="1145170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0B06E2-8448-4783-9229-EBDBFED8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Konopí pro léčebné využití u nás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FA6D11-FBFE-42AC-8696-A24C451AF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Vaporizace</a:t>
            </a:r>
          </a:p>
          <a:p>
            <a:r>
              <a:rPr lang="cs-CZ" b="1" dirty="0"/>
              <a:t>Perorálně</a:t>
            </a:r>
            <a:r>
              <a:rPr lang="cs-CZ" dirty="0"/>
              <a:t> – tobolky</a:t>
            </a:r>
          </a:p>
          <a:p>
            <a:r>
              <a:rPr lang="cs-CZ" b="1" dirty="0"/>
              <a:t>Lokální</a:t>
            </a:r>
            <a:r>
              <a:rPr lang="cs-CZ" dirty="0"/>
              <a:t> podání – </a:t>
            </a:r>
            <a:r>
              <a:rPr lang="cs-CZ" dirty="0" err="1"/>
              <a:t>dermatovenerologie</a:t>
            </a:r>
            <a:endParaRPr lang="cs-CZ" dirty="0"/>
          </a:p>
          <a:p>
            <a:endParaRPr lang="cs-CZ" dirty="0"/>
          </a:p>
          <a:p>
            <a:r>
              <a:rPr lang="cs-CZ" dirty="0"/>
              <a:t>Chronická neutišitelná bolest</a:t>
            </a:r>
          </a:p>
          <a:p>
            <a:r>
              <a:rPr lang="cs-CZ" dirty="0"/>
              <a:t>Spasticita</a:t>
            </a:r>
          </a:p>
          <a:p>
            <a:r>
              <a:rPr lang="cs-CZ" dirty="0"/>
              <a:t>Nevolnost, zvracení, stimulace apetitu</a:t>
            </a:r>
          </a:p>
          <a:p>
            <a:r>
              <a:rPr lang="cs-CZ" dirty="0"/>
              <a:t>Povrchová léčba dermatóz </a:t>
            </a:r>
          </a:p>
          <a:p>
            <a:r>
              <a:rPr lang="cs-CZ" dirty="0" err="1"/>
              <a:t>Giless</a:t>
            </a:r>
            <a:r>
              <a:rPr lang="cs-CZ" dirty="0"/>
              <a:t> de la </a:t>
            </a:r>
            <a:r>
              <a:rPr lang="cs-CZ" dirty="0" err="1"/>
              <a:t>Tourette</a:t>
            </a:r>
            <a:r>
              <a:rPr lang="cs-CZ" dirty="0"/>
              <a:t> syndrom </a:t>
            </a:r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9BD84527-9AB8-42B4-A8D9-D7EC075C0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034" y="2638044"/>
            <a:ext cx="2745758" cy="387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06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5E9E69-A3EC-4BBA-9E8E-9DFD64EA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 ne konopí pro léčebné využití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F9ADCA-0756-4FDE-A27C-DB5BB416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Konopí se jeví jako báječný lék, ale není všelék </a:t>
            </a:r>
          </a:p>
          <a:p>
            <a:endParaRPr lang="cs-CZ" dirty="0"/>
          </a:p>
          <a:p>
            <a:r>
              <a:rPr lang="cs-CZ" dirty="0"/>
              <a:t>Nevyléčí vždy</a:t>
            </a:r>
          </a:p>
          <a:p>
            <a:r>
              <a:rPr lang="cs-CZ" dirty="0"/>
              <a:t>Nevyléčí každého</a:t>
            </a:r>
          </a:p>
          <a:p>
            <a:r>
              <a:rPr lang="cs-CZ" dirty="0"/>
              <a:t>Nevyléčí každou nemoc</a:t>
            </a:r>
          </a:p>
          <a:p>
            <a:r>
              <a:rPr lang="cs-CZ" dirty="0"/>
              <a:t>Nevyléčí každé stadium</a:t>
            </a:r>
          </a:p>
        </p:txBody>
      </p:sp>
    </p:spTree>
    <p:extLst>
      <p:ext uri="{BB962C8B-B14F-4D97-AF65-F5344CB8AC3E}">
        <p14:creationId xmlns:p14="http://schemas.microsoft.com/office/powerpoint/2010/main" val="1929048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DF2C7B-8735-4DF6-B95B-F7F7BF040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670A55-66CB-48D3-BE45-94CE4297A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https://www.youtube.com/watch?v=vLhWdeOyBkc&amp;t=26233s</a:t>
            </a:r>
            <a:endParaRPr lang="cs-CZ" dirty="0"/>
          </a:p>
          <a:p>
            <a:r>
              <a:rPr lang="cs-CZ" dirty="0">
                <a:hlinkClick r:id="rId3"/>
              </a:rPr>
              <a:t>https://kopac.cz/</a:t>
            </a:r>
            <a:endParaRPr lang="cs-CZ" dirty="0"/>
          </a:p>
          <a:p>
            <a:r>
              <a:rPr lang="cs-CZ" dirty="0">
                <a:hlinkClick r:id="rId4"/>
              </a:rPr>
              <a:t>http://www.sakl.cz/home/zakladni-informace</a:t>
            </a:r>
            <a:endParaRPr lang="cs-CZ" dirty="0"/>
          </a:p>
          <a:p>
            <a:r>
              <a:rPr lang="cs-CZ" dirty="0">
                <a:hlinkClick r:id="rId5"/>
              </a:rPr>
              <a:t>https://www.vlada.cz/assets/ppov/protidrogova-politika/koordinace/Hrib-KonopiPrahaVlada2019_1.pdf</a:t>
            </a:r>
            <a:endParaRPr lang="cs-CZ" dirty="0"/>
          </a:p>
          <a:p>
            <a:r>
              <a:rPr lang="cs-CZ" dirty="0">
                <a:hlinkClick r:id="rId6"/>
              </a:rPr>
              <a:t>https://www.omicsonline.org/open-access/pharmacology-of-marijuana-2155-6105-S11-012.php?aid=84733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26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F5543-2751-430C-AFE0-8E90D6A4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Biologie rostlin konopí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C7FFEA-E00C-484A-9CE3-CE63D6A07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Čeleď </a:t>
            </a:r>
            <a:r>
              <a:rPr lang="cs-CZ" dirty="0" err="1"/>
              <a:t>Konopovité</a:t>
            </a:r>
            <a:r>
              <a:rPr lang="cs-CZ" dirty="0"/>
              <a:t> – </a:t>
            </a:r>
            <a:r>
              <a:rPr lang="cs-CZ" b="1" dirty="0"/>
              <a:t>jako chmel</a:t>
            </a:r>
          </a:p>
          <a:p>
            <a:endParaRPr lang="cs-CZ" dirty="0"/>
          </a:p>
          <a:p>
            <a:r>
              <a:rPr lang="cs-CZ" dirty="0"/>
              <a:t>Samičí neopylené květenství</a:t>
            </a:r>
          </a:p>
          <a:p>
            <a:endParaRPr lang="cs-CZ" dirty="0"/>
          </a:p>
          <a:p>
            <a:r>
              <a:rPr lang="cs-CZ" dirty="0"/>
              <a:t>Cannabis </a:t>
            </a:r>
            <a:r>
              <a:rPr lang="cs-CZ" b="1" dirty="0" err="1"/>
              <a:t>sativa</a:t>
            </a:r>
            <a:endParaRPr lang="cs-CZ" b="1" dirty="0"/>
          </a:p>
          <a:p>
            <a:r>
              <a:rPr lang="cs-CZ" dirty="0"/>
              <a:t>Cannabis </a:t>
            </a:r>
            <a:r>
              <a:rPr lang="cs-CZ" b="1" dirty="0" err="1"/>
              <a:t>indica</a:t>
            </a:r>
            <a:endParaRPr lang="cs-CZ" b="1" dirty="0"/>
          </a:p>
        </p:txBody>
      </p:sp>
      <p:pic>
        <p:nvPicPr>
          <p:cNvPr id="5" name="Obrázek 4" descr="Obsah obrázku jídlo, květina&#10;&#10;Popis byl vytvořen automaticky">
            <a:extLst>
              <a:ext uri="{FF2B5EF4-FFF2-40B4-BE49-F238E27FC236}">
                <a16:creationId xmlns:a16="http://schemas.microsoft.com/office/drawing/2014/main" id="{3ECC1FBA-E7FE-4A89-B588-D3E843952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3087" y="100056"/>
            <a:ext cx="3235326" cy="425733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802A9CB-C549-4306-B033-A6BA236FD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350" y="3721681"/>
            <a:ext cx="4192555" cy="292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3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776C52-A6E2-42F4-9C77-09B08EF4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Pravěk a Starověk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9F877A-7980-4107-B7CA-1AB7CAB2A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26 tisíc nebo 10 tisíc let?</a:t>
            </a:r>
          </a:p>
          <a:p>
            <a:endParaRPr lang="cs-CZ" dirty="0"/>
          </a:p>
          <a:p>
            <a:r>
              <a:rPr lang="cs-CZ" b="1" dirty="0"/>
              <a:t>Čína</a:t>
            </a:r>
            <a:r>
              <a:rPr lang="cs-CZ" dirty="0"/>
              <a:t> – 2700 BC ?</a:t>
            </a:r>
          </a:p>
          <a:p>
            <a:pPr lvl="2"/>
            <a:r>
              <a:rPr lang="cs-CZ" dirty="0"/>
              <a:t>Léčba malárie, zácpy, revmatických bolestí</a:t>
            </a:r>
          </a:p>
          <a:p>
            <a:pPr lvl="2"/>
            <a:r>
              <a:rPr lang="cs-CZ" dirty="0"/>
              <a:t>Velmi pevné postavení v čínské medicíně dodnes (prevence i terapie)</a:t>
            </a:r>
          </a:p>
          <a:p>
            <a:r>
              <a:rPr lang="cs-CZ" b="1" dirty="0"/>
              <a:t>Starověký Egypt</a:t>
            </a:r>
          </a:p>
          <a:p>
            <a:pPr lvl="2"/>
            <a:r>
              <a:rPr lang="cs-CZ" dirty="0"/>
              <a:t>Oleje, masti, výluhy</a:t>
            </a:r>
          </a:p>
          <a:p>
            <a:r>
              <a:rPr lang="cs-CZ" b="1" dirty="0"/>
              <a:t>Indie</a:t>
            </a:r>
            <a:r>
              <a:rPr lang="cs-CZ" dirty="0"/>
              <a:t> – 2000 BC</a:t>
            </a:r>
          </a:p>
          <a:p>
            <a:pPr lvl="2"/>
            <a:r>
              <a:rPr lang="cs-CZ" dirty="0"/>
              <a:t>Jedna z 5 hlavních posvátných bylin</a:t>
            </a:r>
          </a:p>
        </p:txBody>
      </p:sp>
      <p:pic>
        <p:nvPicPr>
          <p:cNvPr id="5" name="Obrázek 4" descr="Obsah obrázku fotka, surfování, muž, tvář&#10;&#10;Popis byl vytvořen automaticky">
            <a:extLst>
              <a:ext uri="{FF2B5EF4-FFF2-40B4-BE49-F238E27FC236}">
                <a16:creationId xmlns:a16="http://schemas.microsoft.com/office/drawing/2014/main" id="{ADCEE63C-8DF0-4E2A-ACA4-AB0420A02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806" y="2402633"/>
            <a:ext cx="2914206" cy="386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44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3D2995-572F-478A-AC52-A085ED4F6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Evropa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798863-D5C2-4545-81CB-32727F717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8. století př.n.l., Skythové – „rekreační použití“</a:t>
            </a:r>
          </a:p>
          <a:p>
            <a:endParaRPr lang="cs-CZ" dirty="0"/>
          </a:p>
          <a:p>
            <a:r>
              <a:rPr lang="cs-CZ" dirty="0"/>
              <a:t>Starověký Řím – hospodářství, tkaniny</a:t>
            </a:r>
          </a:p>
          <a:p>
            <a:endParaRPr lang="cs-CZ" dirty="0"/>
          </a:p>
          <a:p>
            <a:r>
              <a:rPr lang="cs-CZ" dirty="0"/>
              <a:t>počátek </a:t>
            </a:r>
            <a:r>
              <a:rPr lang="cs-CZ" b="1" dirty="0"/>
              <a:t>20. století </a:t>
            </a:r>
            <a:r>
              <a:rPr lang="cs-CZ" dirty="0"/>
              <a:t>v lékárnách tinktury – úleva od zánětu, astmatu, nespavosti, menstruačních potíží</a:t>
            </a:r>
          </a:p>
          <a:p>
            <a:r>
              <a:rPr lang="cs-CZ" dirty="0"/>
              <a:t>1937 v USA hysterie, prohibice, do té doby až </a:t>
            </a:r>
            <a:r>
              <a:rPr lang="cs-CZ" b="1" dirty="0"/>
              <a:t>600</a:t>
            </a:r>
            <a:r>
              <a:rPr lang="cs-CZ" dirty="0"/>
              <a:t> léčivých přípravků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71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413-8E64-482C-8A6C-C309E41CD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Konopí v české vědě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FD2B95-0B28-40A4-B039-B6F6DEACA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Prof. MUDr. Jan </a:t>
            </a:r>
            <a:r>
              <a:rPr lang="cs-CZ" dirty="0" err="1"/>
              <a:t>Kabelík</a:t>
            </a:r>
            <a:r>
              <a:rPr lang="cs-CZ" dirty="0"/>
              <a:t>, MUDr. Josef Šírek</a:t>
            </a:r>
          </a:p>
          <a:p>
            <a:r>
              <a:rPr lang="cs-CZ" dirty="0"/>
              <a:t>antibakteriální vlastnosti</a:t>
            </a:r>
          </a:p>
          <a:p>
            <a:r>
              <a:rPr lang="cs-CZ" dirty="0"/>
              <a:t>Konference </a:t>
            </a:r>
            <a:r>
              <a:rPr lang="cs-CZ" b="1" dirty="0"/>
              <a:t>„Konopí je lék“ </a:t>
            </a:r>
            <a:r>
              <a:rPr lang="cs-CZ" dirty="0"/>
              <a:t>10. prosince 1954 na Univerzitě Palackého v Olomouci</a:t>
            </a:r>
          </a:p>
          <a:p>
            <a:r>
              <a:rPr lang="cs-CZ" dirty="0"/>
              <a:t>1955 – 1990 využíváno konopí pro léčebné konopí v olomoucké fakultní nemocnici</a:t>
            </a:r>
          </a:p>
          <a:p>
            <a:endParaRPr lang="cs-CZ" dirty="0"/>
          </a:p>
          <a:p>
            <a:r>
              <a:rPr lang="cs-CZ" dirty="0"/>
              <a:t>Prof. Krejčí a prof. Šantavý – biochemická identifikace THC a CBD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31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202189-5750-473F-AE9C-2F827502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endokanabinoidní</a:t>
            </a:r>
            <a:r>
              <a:rPr lang="cs-CZ" dirty="0"/>
              <a:t>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2ABC8C-FB44-4656-84C9-30AD484DC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Základní funkcí je udržování stálosti (</a:t>
            </a:r>
            <a:r>
              <a:rPr lang="cs-CZ" b="1" dirty="0"/>
              <a:t>rovnováhy</a:t>
            </a:r>
            <a:r>
              <a:rPr lang="cs-CZ" dirty="0"/>
              <a:t>) vnitřního prostředí</a:t>
            </a:r>
          </a:p>
          <a:p>
            <a:endParaRPr lang="cs-CZ" dirty="0"/>
          </a:p>
          <a:p>
            <a:r>
              <a:rPr lang="cs-CZ" dirty="0"/>
              <a:t>CB1 – mozek a pohlavní orgány</a:t>
            </a:r>
          </a:p>
          <a:p>
            <a:r>
              <a:rPr lang="cs-CZ" dirty="0"/>
              <a:t>CB2 – slezina, imunitní systém, mozek</a:t>
            </a:r>
          </a:p>
          <a:p>
            <a:endParaRPr lang="cs-CZ" dirty="0"/>
          </a:p>
          <a:p>
            <a:r>
              <a:rPr lang="cs-CZ" b="1" dirty="0" err="1"/>
              <a:t>Anandamid</a:t>
            </a:r>
            <a:r>
              <a:rPr lang="cs-CZ" dirty="0"/>
              <a:t> (</a:t>
            </a:r>
            <a:r>
              <a:rPr lang="cs-CZ" dirty="0" err="1"/>
              <a:t>Ananda</a:t>
            </a:r>
            <a:r>
              <a:rPr lang="cs-CZ" dirty="0"/>
              <a:t> = štěstí) – doc. RNDr. Lumír Hanuš, Izrael</a:t>
            </a:r>
          </a:p>
          <a:p>
            <a:endParaRPr lang="cs-CZ" dirty="0"/>
          </a:p>
          <a:p>
            <a:r>
              <a:rPr lang="cs-CZ" dirty="0"/>
              <a:t>Dr. Vincenzo di </a:t>
            </a:r>
            <a:r>
              <a:rPr lang="cs-CZ" dirty="0" err="1"/>
              <a:t>Marso</a:t>
            </a:r>
            <a:r>
              <a:rPr lang="cs-CZ" dirty="0"/>
              <a:t> – </a:t>
            </a:r>
            <a:r>
              <a:rPr lang="cs-CZ" b="1" dirty="0"/>
              <a:t>relaxuj, jez, spi, zapomínej a ochraňuj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D125CF8-4B58-4257-92B6-6300EEDF7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8139" y="2391471"/>
            <a:ext cx="3523861" cy="420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8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7C3D89-9356-445E-80E5-50C8E0B7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Kanabinoidy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1144BF-F751-4E10-AA7B-A74C4252F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Konopná pryskyřice – hlavní léčebný prostředek</a:t>
            </a:r>
          </a:p>
          <a:p>
            <a:endParaRPr lang="cs-CZ" dirty="0"/>
          </a:p>
          <a:p>
            <a:r>
              <a:rPr lang="cs-CZ" b="1" dirty="0"/>
              <a:t>THC</a:t>
            </a:r>
            <a:r>
              <a:rPr lang="cs-CZ" dirty="0"/>
              <a:t> – </a:t>
            </a:r>
            <a:r>
              <a:rPr lang="cs-CZ" dirty="0" err="1"/>
              <a:t>tetrahydrokanabinol</a:t>
            </a:r>
            <a:r>
              <a:rPr lang="cs-CZ" dirty="0"/>
              <a:t> – psychotropní účinek</a:t>
            </a:r>
          </a:p>
          <a:p>
            <a:r>
              <a:rPr lang="cs-CZ" dirty="0"/>
              <a:t>- </a:t>
            </a:r>
            <a:r>
              <a:rPr lang="cs-CZ" dirty="0" err="1"/>
              <a:t>neuroprotektivní</a:t>
            </a:r>
            <a:r>
              <a:rPr lang="cs-CZ" dirty="0"/>
              <a:t>, analgetické, psychoaktivní účinky</a:t>
            </a:r>
          </a:p>
          <a:p>
            <a:r>
              <a:rPr lang="cs-CZ" dirty="0"/>
              <a:t>- zvyšuje chuť k jídlu, proti křečím</a:t>
            </a:r>
          </a:p>
          <a:p>
            <a:endParaRPr lang="cs-CZ" dirty="0"/>
          </a:p>
          <a:p>
            <a:r>
              <a:rPr lang="cs-CZ" b="1" dirty="0"/>
              <a:t>CBD</a:t>
            </a:r>
            <a:r>
              <a:rPr lang="cs-CZ" dirty="0"/>
              <a:t> – </a:t>
            </a:r>
            <a:r>
              <a:rPr lang="cs-CZ" dirty="0" err="1"/>
              <a:t>kanabidiol</a:t>
            </a:r>
            <a:r>
              <a:rPr lang="cs-CZ" dirty="0"/>
              <a:t> – mírný sedativní účinek</a:t>
            </a:r>
          </a:p>
          <a:p>
            <a:r>
              <a:rPr lang="cs-CZ" dirty="0"/>
              <a:t>- analgetický úč., zmírňuje křeče, protizánětlivý, proti úzkosti a nevolnosti</a:t>
            </a:r>
          </a:p>
          <a:p>
            <a:r>
              <a:rPr lang="cs-CZ" dirty="0"/>
              <a:t>- zamezuje růstu nádorových buněk</a:t>
            </a:r>
          </a:p>
        </p:txBody>
      </p:sp>
    </p:spTree>
    <p:extLst>
      <p:ext uri="{BB962C8B-B14F-4D97-AF65-F5344CB8AC3E}">
        <p14:creationId xmlns:p14="http://schemas.microsoft.com/office/powerpoint/2010/main" val="2801978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35023-5E90-4E4E-BA6C-4E6F8A329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Konopí pro léčebné využití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025C38-27FC-4AE1-90B9-89B5B40B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07135"/>
          </a:xfrm>
        </p:spPr>
        <p:txBody>
          <a:bodyPr>
            <a:normAutofit lnSpcReduction="10000"/>
          </a:bodyPr>
          <a:lstStyle/>
          <a:p>
            <a:r>
              <a:rPr lang="cs-CZ" sz="2800" b="1" dirty="0"/>
              <a:t>relaxuj, jez, spi, zapomínej a ochraňuj</a:t>
            </a:r>
          </a:p>
          <a:p>
            <a:endParaRPr lang="cs-CZ" dirty="0"/>
          </a:p>
          <a:p>
            <a:r>
              <a:rPr lang="cs-CZ" dirty="0"/>
              <a:t>ovlivnění pohybového aparátu </a:t>
            </a:r>
          </a:p>
          <a:p>
            <a:r>
              <a:rPr lang="cs-CZ" dirty="0"/>
              <a:t>regulace chuti k jídlu – stimulace apetitu</a:t>
            </a:r>
          </a:p>
          <a:p>
            <a:r>
              <a:rPr lang="cs-CZ" dirty="0"/>
              <a:t>regulace motility (pohybu) zažívacího traktu – nevolnost, zvracení</a:t>
            </a:r>
          </a:p>
          <a:p>
            <a:r>
              <a:rPr lang="cs-CZ" dirty="0"/>
              <a:t>ovlivňuje spánek a snění </a:t>
            </a:r>
          </a:p>
          <a:p>
            <a:r>
              <a:rPr lang="cs-CZ" dirty="0"/>
              <a:t>ovlivňuje prožití silných negativních prožitků (trauma)‏</a:t>
            </a:r>
          </a:p>
          <a:p>
            <a:r>
              <a:rPr lang="cs-CZ" dirty="0"/>
              <a:t>ochrana nervového systému – Alzheimer, Parkinson, roztroušená </a:t>
            </a:r>
            <a:r>
              <a:rPr lang="cs-CZ" dirty="0" err="1"/>
              <a:t>skleroza</a:t>
            </a:r>
            <a:endParaRPr lang="cs-CZ" dirty="0"/>
          </a:p>
          <a:p>
            <a:r>
              <a:rPr lang="cs-CZ" dirty="0"/>
              <a:t>regulace a modulace imunitního systému </a:t>
            </a:r>
          </a:p>
          <a:p>
            <a:r>
              <a:rPr lang="cs-CZ" dirty="0"/>
              <a:t>ovlivňuje procesy rakovinného bujení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7815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9911C4-F389-4AD9-B348-5FD334471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Konopí pro léčebné využití u nás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341972-84C3-4B97-9D46-23F7D3AD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39219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13 specializací </a:t>
            </a:r>
          </a:p>
          <a:p>
            <a:endParaRPr lang="cs-CZ" dirty="0"/>
          </a:p>
          <a:p>
            <a:r>
              <a:rPr lang="cs-CZ" b="1" dirty="0"/>
              <a:t>149 lékařů </a:t>
            </a:r>
            <a:r>
              <a:rPr lang="cs-CZ" dirty="0"/>
              <a:t>– neurologie, léčba bolesti, </a:t>
            </a:r>
            <a:r>
              <a:rPr lang="cs-CZ" dirty="0" err="1"/>
              <a:t>dermatovenerologie</a:t>
            </a:r>
            <a:r>
              <a:rPr lang="cs-CZ" dirty="0"/>
              <a:t>, ortopedie, vnitřní  lékařství</a:t>
            </a:r>
          </a:p>
          <a:p>
            <a:endParaRPr lang="cs-CZ" dirty="0"/>
          </a:p>
          <a:p>
            <a:r>
              <a:rPr lang="cs-CZ" b="1" dirty="0"/>
              <a:t>90 lékáren </a:t>
            </a:r>
          </a:p>
          <a:p>
            <a:r>
              <a:rPr lang="cs-CZ" dirty="0"/>
              <a:t>Sušené samičí květy, NELZE použít žádný extrakt</a:t>
            </a:r>
          </a:p>
          <a:p>
            <a:endParaRPr lang="cs-CZ" b="1" dirty="0"/>
          </a:p>
          <a:p>
            <a:r>
              <a:rPr lang="cs-CZ" b="1" dirty="0"/>
              <a:t>Hrazeno 90%</a:t>
            </a:r>
            <a:r>
              <a:rPr lang="cs-CZ" dirty="0"/>
              <a:t> (do 30g/</a:t>
            </a:r>
            <a:r>
              <a:rPr lang="cs-CZ" dirty="0" err="1"/>
              <a:t>měs</a:t>
            </a:r>
            <a:r>
              <a:rPr lang="cs-CZ" dirty="0"/>
              <a:t>)</a:t>
            </a:r>
            <a:endParaRPr lang="cs-CZ" b="1" dirty="0"/>
          </a:p>
          <a:p>
            <a:endParaRPr lang="cs-CZ" dirty="0"/>
          </a:p>
          <a:p>
            <a:r>
              <a:rPr lang="cs-CZ" dirty="0"/>
              <a:t>Max 180 g / měsíc (2018 předepsáno 4800 g, 2019 17000 g)</a:t>
            </a:r>
          </a:p>
          <a:p>
            <a:r>
              <a:rPr lang="cs-CZ" dirty="0"/>
              <a:t>30 pacientů 2015, 477 pacientů 2019, 734 pacientů 01/2020</a:t>
            </a:r>
          </a:p>
        </p:txBody>
      </p:sp>
    </p:spTree>
    <p:extLst>
      <p:ext uri="{BB962C8B-B14F-4D97-AF65-F5344CB8AC3E}">
        <p14:creationId xmlns:p14="http://schemas.microsoft.com/office/powerpoint/2010/main" val="1453071734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{096F7A6D-7DAB-4E91-99B2-0830DD3D9E1C}tf10001115</Template>
  <TotalTime>848</TotalTime>
  <Words>554</Words>
  <Application>Microsoft Office PowerPoint</Application>
  <PresentationFormat>Širokoúhlá obrazovka</PresentationFormat>
  <Paragraphs>100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Balík</vt:lpstr>
      <vt:lpstr>Konopí pro léčebné použití</vt:lpstr>
      <vt:lpstr>Biologie rostlin konopí</vt:lpstr>
      <vt:lpstr>Pravěk a Starověk</vt:lpstr>
      <vt:lpstr>Evropa</vt:lpstr>
      <vt:lpstr>Konopí v české vědě</vt:lpstr>
      <vt:lpstr>endokanabinoidní systém</vt:lpstr>
      <vt:lpstr>Kanabinoidy</vt:lpstr>
      <vt:lpstr>Konopí pro léčebné využití</vt:lpstr>
      <vt:lpstr>Konopí pro léčebné využití u nás</vt:lpstr>
      <vt:lpstr>Konopí pro léčebné využití u nás</vt:lpstr>
      <vt:lpstr>4 ne konopí pro léčebné využití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Léčebné konopí</dc:title>
  <dc:creator>Dafho</dc:creator>
  <cp:lastModifiedBy>Petr Váňa</cp:lastModifiedBy>
  <cp:revision>21</cp:revision>
  <dcterms:created xsi:type="dcterms:W3CDTF">2020-03-09T17:13:27Z</dcterms:created>
  <dcterms:modified xsi:type="dcterms:W3CDTF">2020-03-11T10:29:24Z</dcterms:modified>
</cp:coreProperties>
</file>