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3"/>
  </p:notesMasterIdLst>
  <p:sldIdLst>
    <p:sldId id="258" r:id="rId3"/>
    <p:sldId id="758" r:id="rId4"/>
    <p:sldId id="759" r:id="rId5"/>
    <p:sldId id="760" r:id="rId6"/>
    <p:sldId id="761" r:id="rId7"/>
    <p:sldId id="763" r:id="rId8"/>
    <p:sldId id="762" r:id="rId9"/>
    <p:sldId id="315" r:id="rId10"/>
    <p:sldId id="257" r:id="rId11"/>
    <p:sldId id="259" r:id="rId12"/>
    <p:sldId id="598" r:id="rId13"/>
    <p:sldId id="754" r:id="rId14"/>
    <p:sldId id="757" r:id="rId15"/>
    <p:sldId id="260" r:id="rId16"/>
    <p:sldId id="261" r:id="rId17"/>
    <p:sldId id="262" r:id="rId18"/>
    <p:sldId id="263" r:id="rId19"/>
    <p:sldId id="264" r:id="rId20"/>
    <p:sldId id="274" r:id="rId21"/>
    <p:sldId id="266" r:id="rId22"/>
    <p:sldId id="276" r:id="rId23"/>
    <p:sldId id="283" r:id="rId24"/>
    <p:sldId id="287" r:id="rId25"/>
    <p:sldId id="766" r:id="rId26"/>
    <p:sldId id="288" r:id="rId27"/>
    <p:sldId id="764" r:id="rId28"/>
    <p:sldId id="340" r:id="rId29"/>
    <p:sldId id="767" r:id="rId30"/>
    <p:sldId id="768" r:id="rId31"/>
    <p:sldId id="566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Report1!$D$14</c:f>
              <c:strCache>
                <c:ptCount val="1"/>
                <c:pt idx="0">
                  <c:v>Members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CBDC0"/>
              </a:solidFill>
            </c:spPr>
            <c:extLst>
              <c:ext xmlns:c16="http://schemas.microsoft.com/office/drawing/2014/chart" uri="{C3380CC4-5D6E-409C-BE32-E72D297353CC}">
                <c16:uniqueId val="{00000001-A774-4997-A52C-618478D230D7}"/>
              </c:ext>
            </c:extLst>
          </c:dPt>
          <c:dPt>
            <c:idx val="1"/>
            <c:invertIfNegative val="0"/>
            <c:bubble3D val="0"/>
            <c:spPr>
              <a:solidFill>
                <a:srgbClr val="F7A81B"/>
              </a:solidFill>
            </c:spPr>
            <c:extLst>
              <c:ext xmlns:c16="http://schemas.microsoft.com/office/drawing/2014/chart" uri="{C3380CC4-5D6E-409C-BE32-E72D297353CC}">
                <c16:uniqueId val="{00000003-A774-4997-A52C-618478D230D7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5-A774-4997-A52C-618478D230D7}"/>
              </c:ext>
            </c:extLst>
          </c:dPt>
          <c:dPt>
            <c:idx val="3"/>
            <c:invertIfNegative val="0"/>
            <c:bubble3D val="0"/>
            <c:spPr>
              <a:solidFill>
                <a:srgbClr val="FF7600"/>
              </a:solidFill>
            </c:spPr>
            <c:extLst>
              <c:ext xmlns:c16="http://schemas.microsoft.com/office/drawing/2014/chart" uri="{C3380CC4-5D6E-409C-BE32-E72D297353CC}">
                <c16:uniqueId val="{00000007-A774-4997-A52C-618478D230D7}"/>
              </c:ext>
            </c:extLst>
          </c:dPt>
          <c:dPt>
            <c:idx val="5"/>
            <c:invertIfNegative val="0"/>
            <c:bubble3D val="0"/>
            <c:spPr>
              <a:solidFill>
                <a:srgbClr val="919295"/>
              </a:solidFill>
            </c:spPr>
            <c:extLst>
              <c:ext xmlns:c16="http://schemas.microsoft.com/office/drawing/2014/chart" uri="{C3380CC4-5D6E-409C-BE32-E72D297353CC}">
                <c16:uniqueId val="{00000009-A774-4997-A52C-618478D230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-7,319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4-4997-A52C-618478D230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-9,274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4-4997-A52C-618478D230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+719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4-4997-A52C-618478D230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-1,599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4-4997-A52C-618478D230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-58,327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74-4997-A52C-618478D230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chemeClr val="tx2"/>
                        </a:solidFill>
                      </a:rPr>
                      <a:t>+84,224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74-4997-A52C-618478D23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2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Report1!$C$15:$C$20</c:f>
              <c:strCache>
                <c:ptCount val="6"/>
                <c:pt idx="0">
                  <c:v>Australia, New Zealand, &amp; Pacific Islands</c:v>
                </c:pt>
                <c:pt idx="1">
                  <c:v>RIBI</c:v>
                </c:pt>
                <c:pt idx="2">
                  <c:v>Latin America</c:v>
                </c:pt>
                <c:pt idx="3">
                  <c:v>Europe, Africa &amp; Middle East</c:v>
                </c:pt>
                <c:pt idx="4">
                  <c:v>USA, Canada, &amp; Caribbean</c:v>
                </c:pt>
                <c:pt idx="5">
                  <c:v>Asia</c:v>
                </c:pt>
              </c:strCache>
            </c:strRef>
          </c:cat>
          <c:val>
            <c:numRef>
              <c:f>Report1!$D$15:$D$20</c:f>
              <c:numCache>
                <c:formatCode>#,##0</c:formatCode>
                <c:ptCount val="6"/>
                <c:pt idx="0">
                  <c:v>36679</c:v>
                </c:pt>
                <c:pt idx="1">
                  <c:v>46555</c:v>
                </c:pt>
                <c:pt idx="2">
                  <c:v>92995</c:v>
                </c:pt>
                <c:pt idx="3">
                  <c:v>296348</c:v>
                </c:pt>
                <c:pt idx="4">
                  <c:v>349500</c:v>
                </c:pt>
                <c:pt idx="5">
                  <c:v>380860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74-4997-A52C-618478D230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763776"/>
        <c:axId val="338768640"/>
      </c:barChart>
      <c:catAx>
        <c:axId val="3387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768640"/>
        <c:crosses val="autoZero"/>
        <c:auto val="1"/>
        <c:lblAlgn val="ctr"/>
        <c:lblOffset val="100"/>
        <c:noMultiLvlLbl val="0"/>
      </c:catAx>
      <c:valAx>
        <c:axId val="3387686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3876377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Sheet1!$J$27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rgbClr val="005DAA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0-45F6-9E6B-36B4752EBED6}"/>
                </c:ext>
              </c:extLst>
            </c:dLbl>
            <c:dLbl>
              <c:idx val="1"/>
              <c:layout>
                <c:manualLayout>
                  <c:x val="2.7777777777777779E-3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0-45F6-9E6B-36B4752EBE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0-45F6-9E6B-36B4752EBE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+168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B0-45F6-9E6B-36B4752EBED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+230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0-45F6-9E6B-36B4752EBED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+223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B0-45F6-9E6B-36B4752EBED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+390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B0-45F6-9E6B-36B4752EBED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+110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0-45F6-9E6B-36B4752EBED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+286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B0-45F6-9E6B-36B4752EBED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+585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B0-45F6-9E6B-36B4752EBED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+506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B0-45F6-9E6B-36B4752EBED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Sheet1!$I$28:$I$38</c:f>
              <c:numCache>
                <c:formatCode>0</c:formatCode>
                <c:ptCount val="11"/>
                <c:pt idx="0">
                  <c:v>2240</c:v>
                </c:pt>
                <c:pt idx="1">
                  <c:v>2232</c:v>
                </c:pt>
                <c:pt idx="2">
                  <c:v>2490</c:v>
                </c:pt>
                <c:pt idx="3">
                  <c:v>1850</c:v>
                </c:pt>
                <c:pt idx="4">
                  <c:v>1920</c:v>
                </c:pt>
                <c:pt idx="5">
                  <c:v>2241</c:v>
                </c:pt>
                <c:pt idx="6">
                  <c:v>1910</c:v>
                </c:pt>
                <c:pt idx="7">
                  <c:v>1911</c:v>
                </c:pt>
                <c:pt idx="8">
                  <c:v>1913</c:v>
                </c:pt>
                <c:pt idx="9">
                  <c:v>2451</c:v>
                </c:pt>
                <c:pt idx="10">
                  <c:v>1912</c:v>
                </c:pt>
              </c:numCache>
            </c:numRef>
          </c:cat>
          <c:val>
            <c:numRef>
              <c:f>Sheet1!$J$28:$J$38</c:f>
              <c:numCache>
                <c:formatCode>0.00%</c:formatCode>
                <c:ptCount val="11"/>
                <c:pt idx="0">
                  <c:v>1.4240957569899848E-4</c:v>
                </c:pt>
                <c:pt idx="1">
                  <c:v>3.029391974656237E-3</c:v>
                </c:pt>
                <c:pt idx="2">
                  <c:v>9.8503866169044052E-3</c:v>
                </c:pt>
                <c:pt idx="3">
                  <c:v>1.0648114392295627E-2</c:v>
                </c:pt>
                <c:pt idx="4">
                  <c:v>1.3711912581545471E-2</c:v>
                </c:pt>
                <c:pt idx="5">
                  <c:v>1.4438696990371369E-2</c:v>
                </c:pt>
                <c:pt idx="6">
                  <c:v>1.8215002492248722E-2</c:v>
                </c:pt>
                <c:pt idx="7">
                  <c:v>1.9853173807209856E-2</c:v>
                </c:pt>
                <c:pt idx="8">
                  <c:v>5.0051690601925491E-2</c:v>
                </c:pt>
                <c:pt idx="9">
                  <c:v>7.0827311430951001E-2</c:v>
                </c:pt>
                <c:pt idx="10">
                  <c:v>8.6973632525384037E-2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B0-45F6-9E6B-36B4752EBE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500224"/>
        <c:axId val="338503168"/>
      </c:barChart>
      <c:catAx>
        <c:axId val="3385002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38503168"/>
        <c:crosses val="autoZero"/>
        <c:auto val="1"/>
        <c:lblAlgn val="ctr"/>
        <c:lblOffset val="100"/>
        <c:noMultiLvlLbl val="0"/>
      </c:catAx>
      <c:valAx>
        <c:axId val="33850316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3850022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0B93-887B-4755-A9C9-25D4C4201E47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92D1-033B-4A41-9EE1-69378F67B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92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73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88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33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13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66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 Bill &amp; Melinda Gates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A1EB8D71-CAEE-4DE4-B975-68EF5BB4A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2D660234-08FC-44D9-877B-A0B50171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 sz="1800" dirty="0">
                <a:latin typeface="Arial" panose="020B0604020202020204" pitchFamily="34" charset="0"/>
                <a:ea typeface="ヒラギノ角ゴ Pro W3" charset="-128"/>
              </a:rPr>
              <a:t>Und dies </a:t>
            </a:r>
            <a:r>
              <a:rPr lang="en-US" altLang="en-US" sz="1800" dirty="0" err="1">
                <a:latin typeface="Arial" panose="020B0604020202020204" pitchFamily="34" charset="0"/>
                <a:ea typeface="ヒラギノ角ゴ Pro W3" charset="-128"/>
              </a:rPr>
              <a:t>zum</a:t>
            </a:r>
            <a:r>
              <a:rPr lang="en-US" altLang="en-US" sz="1800" dirty="0">
                <a:latin typeface="Arial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ea typeface="ヒラギノ角ゴ Pro W3" charset="-128"/>
              </a:rPr>
              <a:t>Schluss</a:t>
            </a:r>
            <a:r>
              <a:rPr lang="en-US" altLang="en-US" sz="1800" dirty="0">
                <a:latin typeface="Arial" panose="020B0604020202020204" pitchFamily="34" charset="0"/>
                <a:ea typeface="ヒラギノ角ゴ Pro W3" charset="-128"/>
              </a:rPr>
              <a:t>.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6A6BC69-1360-4148-838B-87048FFFE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15963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017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41463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19827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4399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8971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3543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115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735E56D-83E0-4096-8662-0CFCD5EA298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67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37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3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47D8-1DDB-4F05-8D28-0B48BC2CA10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consider the inclusion of FYROM into D-1912 in 2016 which explains the high membership growth of D1912</a:t>
            </a:r>
          </a:p>
          <a:p>
            <a:r>
              <a:rPr lang="de-CH" dirty="0"/>
              <a:t>If we look at the countries only:</a:t>
            </a:r>
            <a:endParaRPr lang="en-US" dirty="0"/>
          </a:p>
          <a:p>
            <a:r>
              <a:rPr lang="en-US" dirty="0"/>
              <a:t>FYROM from 2012 – 217 growth 6% (+121)</a:t>
            </a:r>
          </a:p>
          <a:p>
            <a:r>
              <a:rPr lang="en-US" dirty="0"/>
              <a:t>Slovenia from 2012 - 2017growth 1% (+25)</a:t>
            </a:r>
          </a:p>
          <a:p>
            <a:endParaRPr lang="en-US" dirty="0"/>
          </a:p>
          <a:p>
            <a:endParaRPr lang="de-C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38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7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87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dĺžnik 5"/>
          <p:cNvSpPr/>
          <p:nvPr userDrawn="1"/>
        </p:nvSpPr>
        <p:spPr>
          <a:xfrm>
            <a:off x="8077200" y="640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1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7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98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759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65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80BB-CD63-4534-AB58-D4C37BCD6B91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CB41-7DAB-414C-9FAE-486271FEFE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52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2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0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09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5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78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0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4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5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3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5A59DD5-104D-4C7A-84DE-16C27F187336}" type="slidenum"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sk-SK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3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rotaryprague2019.cz.web18.profiwh.com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riconvention.org/en/hamburg/register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0" y="3736271"/>
            <a:ext cx="9144000" cy="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450850" indent="-355600" algn="ctr" eaLnBrk="1" fontAlgn="base" hangingPunct="1">
              <a:spcBef>
                <a:spcPct val="0"/>
              </a:spcBef>
              <a:spcAft>
                <a:spcPts val="2400"/>
              </a:spcAft>
            </a:pPr>
            <a:r>
              <a:rPr lang="cs-CZ" altLang="sk-SK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ROTARY DISTRICT 2240 pro ČR a SR </a:t>
            </a:r>
            <a:r>
              <a:rPr lang="cs-CZ" altLang="sk-SK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VČERA,</a:t>
            </a:r>
            <a:r>
              <a:rPr lang="cs-CZ" altLang="sk-SK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 </a:t>
            </a:r>
            <a:r>
              <a:rPr lang="cs-CZ" altLang="sk-SK" sz="2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DNES</a:t>
            </a:r>
            <a:r>
              <a:rPr lang="cs-CZ" altLang="sk-SK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 </a:t>
            </a:r>
            <a:r>
              <a:rPr lang="cs-CZ" alt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A ZÍTRA</a:t>
            </a:r>
            <a:endParaRPr lang="cs-CZ" altLang="sk-SK" sz="2800" b="1" cap="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9061450" algn="r"/>
              </a:tabLst>
            </a:pPr>
            <a:r>
              <a:rPr lang="sk-SK" altLang="sk-SK" b="1" dirty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</a:t>
            </a:r>
            <a:r>
              <a:rPr lang="cs-CZ" altLang="sk-SK" b="1" dirty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Pohled Zdeňka Michálka, DG 2018/19 </a:t>
            </a:r>
          </a:p>
        </p:txBody>
      </p:sp>
    </p:spTree>
    <p:extLst>
      <p:ext uri="{BB962C8B-B14F-4D97-AF65-F5344CB8AC3E}">
        <p14:creationId xmlns:p14="http://schemas.microsoft.com/office/powerpoint/2010/main" val="352560671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46295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Pest Analýza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196752"/>
            <a:ext cx="907300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numCol="2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lnSpc>
                <a:spcPct val="90000"/>
              </a:lnSpc>
              <a:defRPr/>
            </a:pPr>
            <a:r>
              <a:rPr lang="cs-CZ" altLang="cs-CZ" sz="2600" i="0" kern="0" dirty="0">
                <a:solidFill>
                  <a:srgbClr val="000000"/>
                </a:solidFill>
              </a:rPr>
              <a:t>Politická situace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Nejistý vývoj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Nízká politická kultura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i="0" kern="0" dirty="0"/>
              <a:t>Boj politických stran bez zábran a kontinuity</a:t>
            </a:r>
          </a:p>
          <a:p>
            <a:pPr algn="l" defTabSz="914400">
              <a:lnSpc>
                <a:spcPct val="90000"/>
              </a:lnSpc>
              <a:defRPr/>
            </a:pPr>
            <a:endParaRPr lang="cs-CZ" altLang="cs-CZ" sz="2600" b="0" i="0" kern="0" dirty="0">
              <a:solidFill>
                <a:srgbClr val="000000"/>
              </a:solidFill>
            </a:endParaRPr>
          </a:p>
          <a:p>
            <a:pPr algn="l" defTabSz="914400">
              <a:lnSpc>
                <a:spcPct val="90000"/>
              </a:lnSpc>
              <a:defRPr/>
            </a:pPr>
            <a:r>
              <a:rPr lang="cs-CZ" altLang="cs-CZ" sz="2600" i="0" kern="0" dirty="0">
                <a:solidFill>
                  <a:srgbClr val="000000"/>
                </a:solidFill>
              </a:rPr>
              <a:t>Sociální</a:t>
            </a:r>
            <a:r>
              <a:rPr lang="cs-CZ" altLang="cs-CZ" sz="2600" b="0" i="0" kern="0" dirty="0">
                <a:solidFill>
                  <a:srgbClr val="000000"/>
                </a:solidFill>
              </a:rPr>
              <a:t> 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i="0" kern="0" dirty="0"/>
              <a:t>Nedostatek pracovních sil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Vysoké sociální dávky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i="0" kern="0" dirty="0"/>
              <a:t>Malá odpovědnost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Nízká pracovní morálka a všeobecná kultura lidí</a:t>
            </a:r>
          </a:p>
          <a:p>
            <a:pPr algn="l" defTabSz="914400">
              <a:lnSpc>
                <a:spcPct val="90000"/>
              </a:lnSpc>
              <a:defRPr/>
            </a:pPr>
            <a:endParaRPr lang="cs-CZ" altLang="cs-CZ" sz="2600" b="0" i="0" kern="0" dirty="0"/>
          </a:p>
          <a:p>
            <a:pPr algn="l" defTabSz="914400">
              <a:lnSpc>
                <a:spcPct val="90000"/>
              </a:lnSpc>
              <a:defRPr/>
            </a:pPr>
            <a:r>
              <a:rPr lang="cs-CZ" altLang="cs-CZ" sz="2600" kern="0" dirty="0">
                <a:solidFill>
                  <a:srgbClr val="000000"/>
                </a:solidFill>
              </a:rPr>
              <a:t>Ekonomika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Ekonomický růst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Konjunktura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Nadbytek zdrojů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Blahobyt</a:t>
            </a:r>
          </a:p>
          <a:p>
            <a:pPr algn="l" defTabSz="914400">
              <a:lnSpc>
                <a:spcPct val="90000"/>
              </a:lnSpc>
              <a:defRPr/>
            </a:pPr>
            <a:r>
              <a:rPr lang="cs-CZ" altLang="cs-CZ" sz="2600" b="0" kern="0" dirty="0"/>
              <a:t> </a:t>
            </a:r>
          </a:p>
          <a:p>
            <a:pPr algn="l" defTabSz="914400">
              <a:lnSpc>
                <a:spcPct val="90000"/>
              </a:lnSpc>
              <a:defRPr/>
            </a:pPr>
            <a:r>
              <a:rPr lang="cs-CZ" altLang="cs-CZ" sz="2600" kern="0" dirty="0">
                <a:solidFill>
                  <a:srgbClr val="000000"/>
                </a:solidFill>
              </a:rPr>
              <a:t>Technická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Industry 4.0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Propojení techniky a člověka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Roboty, </a:t>
            </a:r>
            <a:r>
              <a:rPr lang="cs-CZ" altLang="cs-CZ" sz="2600" b="0" kern="0" dirty="0" err="1"/>
              <a:t>coboty</a:t>
            </a:r>
            <a:r>
              <a:rPr lang="cs-CZ" altLang="cs-CZ" sz="2600" b="0" kern="0" dirty="0"/>
              <a:t>, automatizace</a:t>
            </a:r>
          </a:p>
          <a:p>
            <a:pPr marL="457200" indent="-457200" algn="l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600" b="0" kern="0" dirty="0"/>
              <a:t>Digitalizace</a:t>
            </a:r>
          </a:p>
          <a:p>
            <a:pPr algn="l" defTabSz="914400">
              <a:lnSpc>
                <a:spcPct val="90000"/>
              </a:lnSpc>
              <a:defRPr/>
            </a:pPr>
            <a:endParaRPr lang="cs-CZ" altLang="cs-CZ" sz="2600" b="0" kern="0" dirty="0"/>
          </a:p>
        </p:txBody>
      </p:sp>
    </p:spTree>
    <p:extLst>
      <p:ext uri="{BB962C8B-B14F-4D97-AF65-F5344CB8AC3E}">
        <p14:creationId xmlns:p14="http://schemas.microsoft.com/office/powerpoint/2010/main" val="6857441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ruseT\Downloads\20150120_US_02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421" y="990599"/>
            <a:ext cx="9202421" cy="59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457199"/>
            <a:ext cx="3024336" cy="533400"/>
          </a:xfrm>
        </p:spPr>
        <p:txBody>
          <a:bodyPr/>
          <a:lstStyle/>
          <a:p>
            <a:r>
              <a:rPr lang="cs-CZ" sz="20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SITUACE ROTARY V SVĚTĚ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520" y="1268760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lang="de-CH" sz="2000" b="1" dirty="0">
                <a:latin typeface="Arial Narrow" pitchFamily="34" charset="0"/>
              </a:rPr>
              <a:t>GLOBAL MEMBERSHIP &amp; GROWTH: JULY 2007 – JULY 2017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7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476672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CH" sz="2000" b="1" dirty="0">
                <a:solidFill>
                  <a:prstClr val="white"/>
                </a:solidFill>
                <a:latin typeface="Arial Narrow" pitchFamily="34" charset="0"/>
              </a:rPr>
              <a:t>MEMBERSHIP GROWTH BY DISTRICT: JULY 2012 – JULY 2017 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23528" y="119675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18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swot analýza d 2240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6C0C2-183A-4E65-B2F0-69A42C05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7"/>
            <a:ext cx="8892480" cy="5517233"/>
          </a:xfrm>
        </p:spPr>
        <p:txBody>
          <a:bodyPr numCol="2"/>
          <a:lstStyle/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Silné stránky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Služba mládeži (výměny – </a:t>
            </a:r>
            <a:r>
              <a:rPr lang="cs-CZ" sz="2200" dirty="0" err="1">
                <a:solidFill>
                  <a:schemeClr val="tx1"/>
                </a:solidFill>
                <a:latin typeface="+mj-lt"/>
              </a:rPr>
              <a:t>short</a:t>
            </a:r>
            <a:r>
              <a:rPr lang="cs-CZ" sz="2200" dirty="0">
                <a:solidFill>
                  <a:schemeClr val="tx1"/>
                </a:solidFill>
                <a:latin typeface="+mj-lt"/>
              </a:rPr>
              <a:t>, long, RYLA)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Finanční situace D2240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Tradice a historie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Spousta konkrétních projektů služby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Tištěný distriktní seznam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Vlastní edice Rotary Good </a:t>
            </a:r>
            <a:r>
              <a:rPr lang="cs-CZ" sz="2200" dirty="0" err="1">
                <a:solidFill>
                  <a:schemeClr val="tx1"/>
                </a:solidFill>
                <a:latin typeface="+mj-lt"/>
              </a:rPr>
              <a:t>News</a:t>
            </a:r>
            <a:endParaRPr lang="cs-CZ" sz="2200" dirty="0">
              <a:solidFill>
                <a:schemeClr val="tx1"/>
              </a:solidFill>
              <a:latin typeface="+mj-lt"/>
            </a:endParaRP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Funkční distriktní administrativa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Odhodlání nových guvernérů</a:t>
            </a:r>
          </a:p>
          <a:p>
            <a:pPr marL="0" indent="0">
              <a:buNone/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Slabé stránky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Schází personální zálohy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Vyhoření, apatie členů, odchody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Neumíme využít síly tradice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Slabé  využití zahraniční spolupráce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Public image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Web distriktu D2240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Kvalita členské databáze D2240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Stárnutí členské základny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Pokles ekonomické síly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Nízká účast na RYLA seminářích</a:t>
            </a:r>
          </a:p>
          <a:p>
            <a:r>
              <a:rPr lang="cs-CZ" sz="2200" dirty="0">
                <a:solidFill>
                  <a:schemeClr val="tx1"/>
                </a:solidFill>
                <a:latin typeface="+mj-lt"/>
              </a:rPr>
              <a:t>Nedostatečně využíváme ALUMNI</a:t>
            </a:r>
          </a:p>
          <a:p>
            <a:endParaRPr lang="cs-CZ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9924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6F8E3-0800-4C05-9083-FDF7EA5D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swot analýza d 2240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8C9F2-DEB9-49A3-81CC-C016B439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 numCol="2"/>
          <a:lstStyle/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Příležitosti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Mezidistriktní spolupráce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Partnerství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,,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Fun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“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Mladí lidé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Dostatek příležitostí k službě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Grantové programy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Absolventi programů Rotary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      (ALUMNI)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Hrozby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Tlak na ,,musí“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Konkurenční charitativní organizace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Všeobecný pokles kultury chování populace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Nárůst administrativy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Legislativní změny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Digitalizace, odosobnění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Nařízení GDPR</a:t>
            </a:r>
          </a:p>
          <a:p>
            <a:endParaRPr lang="cs-CZ" sz="2400" dirty="0">
              <a:solidFill>
                <a:schemeClr val="tx1"/>
              </a:solidFill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46112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46295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ZÁKLAD STRATEGIE d 2240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6294" y="1170330"/>
            <a:ext cx="8762999" cy="26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>
              <a:defRPr/>
            </a:pPr>
            <a:r>
              <a:rPr lang="cs-CZ" altLang="cs-CZ" sz="2400" i="0" kern="0" dirty="0">
                <a:solidFill>
                  <a:srgbClr val="000000"/>
                </a:solidFill>
              </a:rPr>
              <a:t>Poslání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sz="2400" b="0" kern="0" dirty="0"/>
              <a:t>Přátelství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sz="2400" b="0" kern="0" dirty="0"/>
              <a:t>,,je mi s někým dobře“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sz="2400" b="0" kern="0" dirty="0"/>
              <a:t>,,páchání dobra“</a:t>
            </a:r>
          </a:p>
          <a:p>
            <a:pPr algn="l">
              <a:defRPr/>
            </a:pPr>
            <a:endParaRPr lang="cs-CZ" altLang="cs-CZ" sz="2400" b="0" kern="0" dirty="0"/>
          </a:p>
          <a:p>
            <a:pPr algn="l">
              <a:defRPr/>
            </a:pPr>
            <a:r>
              <a:rPr lang="cs-CZ" altLang="cs-CZ" sz="2400" kern="0" dirty="0">
                <a:solidFill>
                  <a:srgbClr val="000000"/>
                </a:solidFill>
              </a:rPr>
              <a:t>Hodnoty                                                     Hodnoty Rotary International</a:t>
            </a:r>
          </a:p>
          <a:p>
            <a:pPr algn="l">
              <a:defRPr/>
            </a:pPr>
            <a:endParaRPr lang="cs-CZ" altLang="cs-CZ" sz="2400" b="0" kern="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cs-CZ" altLang="cs-CZ" sz="2400" b="0" i="0" kern="0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5F09AD6F-4026-4B7D-9B66-712997A7ABFC}"/>
              </a:ext>
            </a:extLst>
          </p:cNvPr>
          <p:cNvSpPr/>
          <p:nvPr/>
        </p:nvSpPr>
        <p:spPr>
          <a:xfrm>
            <a:off x="3898304" y="1700808"/>
            <a:ext cx="576064" cy="12961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125E42-A9DB-4D17-AC5E-63CBAD34749D}"/>
              </a:ext>
            </a:extLst>
          </p:cNvPr>
          <p:cNvSpPr txBox="1"/>
          <p:nvPr/>
        </p:nvSpPr>
        <p:spPr>
          <a:xfrm>
            <a:off x="4976835" y="2087270"/>
            <a:ext cx="317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„</a:t>
            </a:r>
            <a:r>
              <a:rPr lang="en-US" sz="2800" b="1" dirty="0">
                <a:solidFill>
                  <a:srgbClr val="00B0F0"/>
                </a:solidFill>
              </a:rPr>
              <a:t>Service above self</a:t>
            </a:r>
            <a:r>
              <a:rPr lang="cs-CZ" sz="2800" b="1" dirty="0">
                <a:solidFill>
                  <a:srgbClr val="00B0F0"/>
                </a:solidFill>
              </a:rPr>
              <a:t>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46295" y="3789040"/>
            <a:ext cx="3865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kern="0" dirty="0">
                <a:solidFill>
                  <a:srgbClr val="00B0F0"/>
                </a:solidFill>
              </a:rPr>
              <a:t>4 otázky Rotary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kern="0" dirty="0"/>
              <a:t>Je to pravda?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kern="0" dirty="0"/>
              <a:t>Je to fér, vůči všem jichž se to týká?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kern="0" dirty="0"/>
              <a:t>Podpoří to přátelství a vzájemnou důvěru?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kern="0" dirty="0"/>
              <a:t>Přinese to prospěch všem zúčastněným?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148064" y="4008983"/>
            <a:ext cx="3444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D86"/>
                </a:solidFill>
              </a:rPr>
              <a:t>Přátelství</a:t>
            </a:r>
            <a:r>
              <a:rPr lang="sk-SK" sz="2400" b="1" dirty="0">
                <a:solidFill>
                  <a:srgbClr val="002D86"/>
                </a:solidFill>
              </a:rPr>
              <a:t> </a:t>
            </a:r>
          </a:p>
          <a:p>
            <a:r>
              <a:rPr lang="sk-SK" sz="2400" b="1" dirty="0">
                <a:solidFill>
                  <a:srgbClr val="002D86"/>
                </a:solidFill>
              </a:rPr>
              <a:t>Integrita</a:t>
            </a:r>
          </a:p>
          <a:p>
            <a:r>
              <a:rPr lang="cs-CZ" sz="2400" b="1" dirty="0">
                <a:solidFill>
                  <a:srgbClr val="002D86"/>
                </a:solidFill>
              </a:rPr>
              <a:t>Diverzita</a:t>
            </a:r>
          </a:p>
          <a:p>
            <a:r>
              <a:rPr lang="sk-SK" sz="2400" b="1" dirty="0">
                <a:solidFill>
                  <a:srgbClr val="002D86"/>
                </a:solidFill>
              </a:rPr>
              <a:t>Služba</a:t>
            </a:r>
          </a:p>
          <a:p>
            <a:r>
              <a:rPr lang="sk-SK" sz="2400" b="1" dirty="0" err="1">
                <a:solidFill>
                  <a:srgbClr val="002D86"/>
                </a:solidFill>
              </a:rPr>
              <a:t>Leadership</a:t>
            </a:r>
            <a:endParaRPr lang="sk-SK" sz="2400" b="1" dirty="0">
              <a:solidFill>
                <a:srgbClr val="002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363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46295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Vize DISTRIKTU 2240 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6887" y="1156689"/>
            <a:ext cx="82021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b="1" kern="0" dirty="0">
                <a:solidFill>
                  <a:srgbClr val="FFC000"/>
                </a:solidFill>
              </a:rPr>
              <a:t>Naší vizí je </a:t>
            </a:r>
          </a:p>
          <a:p>
            <a:pPr algn="ctr">
              <a:defRPr/>
            </a:pPr>
            <a:r>
              <a:rPr lang="cs-CZ" altLang="cs-CZ" sz="3200" b="1" kern="0" dirty="0">
                <a:solidFill>
                  <a:srgbClr val="FFC000"/>
                </a:solidFill>
              </a:rPr>
              <a:t>společný česko-slovenský distrikt,</a:t>
            </a:r>
          </a:p>
          <a:p>
            <a:pPr algn="ctr">
              <a:defRPr/>
            </a:pPr>
            <a:r>
              <a:rPr lang="cs-CZ" altLang="cs-CZ" sz="3200" b="1" kern="0" dirty="0">
                <a:solidFill>
                  <a:srgbClr val="FFC000"/>
                </a:solidFill>
              </a:rPr>
              <a:t>žijící hodnotami Rotary</a:t>
            </a:r>
          </a:p>
          <a:p>
            <a:pPr algn="ctr">
              <a:defRPr/>
            </a:pPr>
            <a:endParaRPr lang="cs-CZ" altLang="cs-CZ" sz="3200" b="1" kern="0" dirty="0"/>
          </a:p>
          <a:p>
            <a:pPr algn="ctr">
              <a:defRPr/>
            </a:pPr>
            <a:endParaRPr lang="cs-CZ" altLang="cs-CZ" sz="3200" b="1" kern="0" dirty="0"/>
          </a:p>
          <a:p>
            <a:pPr>
              <a:defRPr/>
            </a:pPr>
            <a:endParaRPr lang="cs-CZ" altLang="cs-CZ" sz="3200" kern="0" dirty="0">
              <a:solidFill>
                <a:srgbClr val="000000"/>
              </a:solidFill>
            </a:endParaRPr>
          </a:p>
        </p:txBody>
      </p:sp>
      <p:pic>
        <p:nvPicPr>
          <p:cNvPr id="5" name="obrázek 15" descr="G:\ROTARY\District2240 - Eng.png">
            <a:extLst>
              <a:ext uri="{FF2B5EF4-FFF2-40B4-BE49-F238E27FC236}">
                <a16:creationId xmlns:a16="http://schemas.microsoft.com/office/drawing/2014/main" id="{2EB189AF-3D53-4733-B2EC-F2B080D0476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680183"/>
            <a:ext cx="3962644" cy="117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346295" y="4541673"/>
            <a:ext cx="8683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Vize distriktu = adaptace vize Rotary International na podmínky distriktu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VIZE			             PROGRAM		PROJEKT</a:t>
            </a:r>
            <a:r>
              <a:rPr lang="sk-SK" dirty="0"/>
              <a:t>Y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50000"/>
              </a:lnSpc>
            </a:pPr>
            <a:r>
              <a:rPr lang="sk-SK" dirty="0"/>
              <a:t>	</a:t>
            </a:r>
            <a:r>
              <a:rPr lang="cs-CZ" sz="2400" dirty="0"/>
              <a:t>         Dlouhodobé	     Dlouhodobé/Krátkodobé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  <p:sp>
        <p:nvSpPr>
          <p:cNvPr id="7" name="Šípka doprava 6"/>
          <p:cNvSpPr/>
          <p:nvPr/>
        </p:nvSpPr>
        <p:spPr>
          <a:xfrm>
            <a:off x="2195736" y="5225501"/>
            <a:ext cx="6480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5582316" y="5256887"/>
            <a:ext cx="6480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Ľavá zložená zátvorka 5"/>
          <p:cNvSpPr/>
          <p:nvPr/>
        </p:nvSpPr>
        <p:spPr>
          <a:xfrm rot="16200000">
            <a:off x="5763210" y="4692277"/>
            <a:ext cx="209868" cy="2015082"/>
          </a:xfrm>
          <a:prstGeom prst="leftBrace">
            <a:avLst>
              <a:gd name="adj1" fmla="val 8333"/>
              <a:gd name="adj2" fmla="val 5035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Ľavá zložená zátvorka 9"/>
          <p:cNvSpPr/>
          <p:nvPr/>
        </p:nvSpPr>
        <p:spPr>
          <a:xfrm rot="16200000">
            <a:off x="2414839" y="3775982"/>
            <a:ext cx="209867" cy="3816424"/>
          </a:xfrm>
          <a:prstGeom prst="leftBrace">
            <a:avLst>
              <a:gd name="adj1" fmla="val 8333"/>
              <a:gd name="adj2" fmla="val 5035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20623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Naše priority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17FE25A-92FF-42FC-A38F-1E32A01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endParaRPr lang="cs-CZ" sz="2400" dirty="0">
              <a:latin typeface="+mj-lt"/>
            </a:endParaRP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Rozvoj členské základny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Zastavit úbytek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Zkvalitnit členskou základnu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Omladit členskou základnu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Posílit podporu klubů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Snížit administrativu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496B0719-953F-44D9-8E12-BDFDF716AE57}"/>
              </a:ext>
            </a:extLst>
          </p:cNvPr>
          <p:cNvSpPr/>
          <p:nvPr/>
        </p:nvSpPr>
        <p:spPr>
          <a:xfrm>
            <a:off x="4762500" y="2132856"/>
            <a:ext cx="333332" cy="2592288"/>
          </a:xfrm>
          <a:prstGeom prst="rightBrace">
            <a:avLst>
              <a:gd name="adj1" fmla="val 8333"/>
              <a:gd name="adj2" fmla="val 510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652120" y="2060181"/>
            <a:ext cx="2844000" cy="284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0000"/>
                </a:solidFill>
              </a:rPr>
              <a:t>Péče o členskou základnu</a:t>
            </a:r>
          </a:p>
        </p:txBody>
      </p:sp>
    </p:spTree>
    <p:extLst>
      <p:ext uri="{BB962C8B-B14F-4D97-AF65-F5344CB8AC3E}">
        <p14:creationId xmlns:p14="http://schemas.microsoft.com/office/powerpoint/2010/main" val="241971265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A8B8FB5-359D-454E-9C82-B904098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Naše priority</a:t>
            </a:r>
            <a:endParaRPr lang="cs-CZ" sz="2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8277CC-2A07-4793-8AFD-1622EE78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89" y="2137144"/>
            <a:ext cx="4978896" cy="2713856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Přitažlivost pro mladé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Možnosti rozvoje a růstu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Příležitost ke službě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Nové kontakty a networking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Posílení etického jednání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Zábava </a:t>
            </a:r>
          </a:p>
          <a:p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6B57FF2C-327B-4974-A524-1A4D4F13C788}"/>
              </a:ext>
            </a:extLst>
          </p:cNvPr>
          <p:cNvSpPr/>
          <p:nvPr/>
        </p:nvSpPr>
        <p:spPr>
          <a:xfrm>
            <a:off x="5508725" y="2303954"/>
            <a:ext cx="263201" cy="225009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5940152" y="2007000"/>
            <a:ext cx="2844000" cy="2844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0000"/>
                </a:solidFill>
              </a:rPr>
              <a:t>Příležitosti pro mladé</a:t>
            </a:r>
          </a:p>
        </p:txBody>
      </p:sp>
    </p:spTree>
    <p:extLst>
      <p:ext uri="{BB962C8B-B14F-4D97-AF65-F5344CB8AC3E}">
        <p14:creationId xmlns:p14="http://schemas.microsoft.com/office/powerpoint/2010/main" val="99783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2376264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/>
              <a:t>HISTORIE I.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606" y="6021288"/>
            <a:ext cx="837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ROTARY INTERNATIONAL DISTRIKT 2240  ČESKÁ REPUBLIKA A SLOVENSKÁ REPUBLIKA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i="1" dirty="0">
                <a:solidFill>
                  <a:srgbClr val="002060"/>
                </a:solidFill>
              </a:rPr>
              <a:t>mezinárodní nezisková organizace - zapsaný spolek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2436" y="980728"/>
            <a:ext cx="528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1905 - založení Rotary v Chicagu / USA</a:t>
            </a:r>
            <a:br>
              <a:rPr lang="cs-CZ" sz="2000" b="1" dirty="0"/>
            </a:br>
            <a:r>
              <a:rPr lang="cs-CZ" sz="2000" b="1" dirty="0"/>
              <a:t>1917 - založení Nadace Rotary</a:t>
            </a:r>
            <a:br>
              <a:rPr lang="cs-CZ" sz="2000" b="1" dirty="0"/>
            </a:br>
            <a:r>
              <a:rPr lang="cs-CZ" sz="2000" b="1" dirty="0"/>
              <a:t>1921 - první Rotary klub v kontinentální Evropě</a:t>
            </a:r>
            <a:br>
              <a:rPr lang="cs-CZ" sz="2000" b="1" dirty="0"/>
            </a:br>
            <a:r>
              <a:rPr lang="cs-CZ" sz="2000" b="1" dirty="0">
                <a:solidFill>
                  <a:srgbClr val="FF0000"/>
                </a:solidFill>
              </a:rPr>
              <a:t>1925 - první Rotary klub v Československu</a:t>
            </a:r>
            <a:br>
              <a:rPr lang="cs-CZ" sz="2000" b="1" dirty="0"/>
            </a:br>
            <a:r>
              <a:rPr lang="cs-CZ" sz="2000" b="1" dirty="0"/>
              <a:t>1927 - založení Rotary distriktu 66</a:t>
            </a:r>
          </a:p>
        </p:txBody>
      </p:sp>
      <p:pic>
        <p:nvPicPr>
          <p:cNvPr id="7" name="Obrázek 6" descr="02_02_Sum_starsi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4664"/>
            <a:ext cx="972408" cy="1296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Obrázek 7" descr="Jan Masaryk –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04664"/>
            <a:ext cx="972108" cy="1296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Obrázek 10" descr="Praha Obecní dům 1934 –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3960440" cy="28673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Obrázek 12" descr="25_03_01_Slad_sal –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852936"/>
            <a:ext cx="3978732" cy="28803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Obrázek 8" descr="02_03_Vlcek_Schulz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373318"/>
            <a:ext cx="2232248" cy="14877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5879170" y="1772816"/>
            <a:ext cx="234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i="1" dirty="0"/>
              <a:t>Antonín Sum / Jan Masaryk</a:t>
            </a:r>
            <a:br>
              <a:rPr lang="cs-CZ" sz="1400" b="1" i="1" dirty="0"/>
            </a:br>
            <a:r>
              <a:rPr lang="cs-CZ" sz="1400" b="1" i="1" dirty="0"/>
              <a:t>František Vlček / Josef Sch</a:t>
            </a:r>
            <a:r>
              <a:rPr lang="cs-CZ" sz="1400" b="1" dirty="0"/>
              <a:t>ulz</a:t>
            </a:r>
          </a:p>
        </p:txBody>
      </p:sp>
      <p:pic>
        <p:nvPicPr>
          <p:cNvPr id="15" name="Obrázek 14" descr="RotaryMoE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04664"/>
            <a:ext cx="50405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A8B8FB5-359D-454E-9C82-B904098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Naše priority</a:t>
            </a:r>
            <a:endParaRPr lang="cs-CZ" sz="2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8277CC-2A07-4793-8AFD-1622EE78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8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Public Image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Zlepšení image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Rotary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Atraktivita         PR, Image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Jednotné zaměření hlavní oblasti služby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Webové  stránky distriktu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FB stránky distriktu</a:t>
            </a:r>
          </a:p>
          <a:p>
            <a:r>
              <a:rPr lang="cs-CZ" sz="2400" dirty="0">
                <a:solidFill>
                  <a:schemeClr val="tx1"/>
                </a:solidFill>
                <a:latin typeface="+mj-lt"/>
              </a:rPr>
              <a:t>Rotary Good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News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24AFCE1-26D5-40FA-AF2C-00BE7DC904AB}"/>
              </a:ext>
            </a:extLst>
          </p:cNvPr>
          <p:cNvCxnSpPr/>
          <p:nvPr/>
        </p:nvCxnSpPr>
        <p:spPr>
          <a:xfrm>
            <a:off x="2267744" y="2996952"/>
            <a:ext cx="43204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avá složená závorka 7">
            <a:extLst>
              <a:ext uri="{FF2B5EF4-FFF2-40B4-BE49-F238E27FC236}">
                <a16:creationId xmlns:a16="http://schemas.microsoft.com/office/drawing/2014/main" id="{6B57FF2C-327B-4974-A524-1A4D4F13C788}"/>
              </a:ext>
            </a:extLst>
          </p:cNvPr>
          <p:cNvSpPr/>
          <p:nvPr/>
        </p:nvSpPr>
        <p:spPr>
          <a:xfrm>
            <a:off x="5675195" y="1988840"/>
            <a:ext cx="335209" cy="30243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6141807" y="2007000"/>
            <a:ext cx="2844000" cy="2844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0000"/>
                </a:solidFill>
              </a:rPr>
              <a:t>Kvalitní obraz</a:t>
            </a:r>
            <a:br>
              <a:rPr lang="cs-CZ" sz="3200" b="1" dirty="0">
                <a:solidFill>
                  <a:srgbClr val="000000"/>
                </a:solidFill>
              </a:rPr>
            </a:br>
            <a:r>
              <a:rPr lang="cs-CZ" sz="3200" b="1" dirty="0">
                <a:solidFill>
                  <a:srgbClr val="000000"/>
                </a:solidFill>
              </a:rPr>
              <a:t>Rotary</a:t>
            </a:r>
          </a:p>
        </p:txBody>
      </p:sp>
    </p:spTree>
    <p:extLst>
      <p:ext uri="{BB962C8B-B14F-4D97-AF65-F5344CB8AC3E}">
        <p14:creationId xmlns:p14="http://schemas.microsoft.com/office/powerpoint/2010/main" val="51114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78008E-6E60-4C64-9866-A076FAE1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lang="cs-CZ" sz="2800" b="1" cap="all" dirty="0"/>
              <a:t>PRIORITY</a:t>
            </a:r>
            <a:r>
              <a:rPr lang="cs-CZ" sz="2800" cap="all" dirty="0"/>
              <a:t> </a:t>
            </a:r>
            <a:r>
              <a:rPr lang="cs-CZ" sz="2800" b="1" cap="all" dirty="0"/>
              <a:t>D 2240 jsou VZÁJEMNĚ PROVÁZANÉ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1B13E8-BD65-4B17-86A0-A75E6A4F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6995120" cy="1417712"/>
          </a:xfrm>
        </p:spPr>
        <p:txBody>
          <a:bodyPr/>
          <a:lstStyle/>
          <a:p>
            <a:r>
              <a:rPr lang="cs-CZ" sz="2400" b="1" dirty="0">
                <a:solidFill>
                  <a:srgbClr val="00B0F0"/>
                </a:solidFill>
                <a:latin typeface="+mj-lt"/>
              </a:rPr>
              <a:t>Péče o členskou základnu (Julo)</a:t>
            </a:r>
          </a:p>
          <a:p>
            <a:r>
              <a:rPr lang="cs-CZ" sz="2400" b="1" dirty="0">
                <a:solidFill>
                  <a:srgbClr val="FFC000"/>
                </a:solidFill>
                <a:latin typeface="+mj-lt"/>
              </a:rPr>
              <a:t>Kvalitní obraz Rotary (Ilja)</a:t>
            </a:r>
          </a:p>
          <a:p>
            <a:r>
              <a:rPr lang="cs-CZ" sz="2400" b="1" dirty="0">
                <a:solidFill>
                  <a:srgbClr val="00B050"/>
                </a:solidFill>
                <a:latin typeface="+mj-lt"/>
              </a:rPr>
              <a:t>Příležitosti pro mladé (Zdeněk)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E4F1B358-FF2F-4917-A8DE-07FF30E30B93}"/>
              </a:ext>
            </a:extLst>
          </p:cNvPr>
          <p:cNvSpPr txBox="1">
            <a:spLocks/>
          </p:cNvSpPr>
          <p:nvPr/>
        </p:nvSpPr>
        <p:spPr>
          <a:xfrm>
            <a:off x="271026" y="3025932"/>
            <a:ext cx="4877038" cy="533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anose="020B0600070205080204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anose="020B0600070205080204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anose="020B0600070205080204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anose="020B0600070205080204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anose="020B0600070205080204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+mj-lt"/>
              </a:rPr>
              <a:t>PŘEBÍRÁME ZA NĚ ODPOVĚDNOST !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C8F31B8-81CD-4146-B048-30626A89E052}"/>
              </a:ext>
            </a:extLst>
          </p:cNvPr>
          <p:cNvSpPr/>
          <p:nvPr/>
        </p:nvSpPr>
        <p:spPr>
          <a:xfrm>
            <a:off x="6156176" y="3733999"/>
            <a:ext cx="2844000" cy="2844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0000"/>
                </a:solidFill>
              </a:rPr>
              <a:t>Příležitosti pro mladé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CA670C4-38A3-4BDB-BC47-D93A43BD0A37}"/>
              </a:ext>
            </a:extLst>
          </p:cNvPr>
          <p:cNvSpPr/>
          <p:nvPr/>
        </p:nvSpPr>
        <p:spPr>
          <a:xfrm>
            <a:off x="3726064" y="3783645"/>
            <a:ext cx="2844000" cy="284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0000"/>
                </a:solidFill>
              </a:rPr>
              <a:t>Péče             </a:t>
            </a:r>
          </a:p>
          <a:p>
            <a:pPr algn="ctr"/>
            <a:r>
              <a:rPr lang="cs-CZ" sz="2400" b="1" dirty="0">
                <a:solidFill>
                  <a:srgbClr val="000000"/>
                </a:solidFill>
              </a:rPr>
              <a:t>o členskou základnu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285F9653-0D5A-48F9-A887-0E7DD5CBDD5C}"/>
              </a:ext>
            </a:extLst>
          </p:cNvPr>
          <p:cNvSpPr/>
          <p:nvPr/>
        </p:nvSpPr>
        <p:spPr>
          <a:xfrm>
            <a:off x="5076056" y="1788279"/>
            <a:ext cx="2844000" cy="2844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0000"/>
                </a:solidFill>
              </a:rPr>
              <a:t>Kvalitní </a:t>
            </a:r>
          </a:p>
          <a:p>
            <a:pPr algn="ctr"/>
            <a:r>
              <a:rPr lang="cs-CZ" sz="2400" b="1" dirty="0">
                <a:solidFill>
                  <a:srgbClr val="000000"/>
                </a:solidFill>
              </a:rPr>
              <a:t>obraz Rotary</a:t>
            </a:r>
          </a:p>
        </p:txBody>
      </p:sp>
    </p:spTree>
    <p:extLst>
      <p:ext uri="{BB962C8B-B14F-4D97-AF65-F5344CB8AC3E}">
        <p14:creationId xmlns:p14="http://schemas.microsoft.com/office/powerpoint/2010/main" val="19125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78008E-6E60-4C64-9866-A076FAE1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ÚKOLY PRO NOVÝ ROTARIÁNSKÝ ROK 2018/19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1B13E8-BD65-4B17-86A0-A75E6A4F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36" y="990600"/>
            <a:ext cx="8507288" cy="53907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PREZIDENTI KLUBŮ</a:t>
            </a:r>
          </a:p>
          <a:p>
            <a:r>
              <a:rPr lang="cs-CZ" sz="1900" b="1" dirty="0">
                <a:solidFill>
                  <a:srgbClr val="0070C0"/>
                </a:solidFill>
                <a:latin typeface="+mn-lt"/>
              </a:rPr>
              <a:t>Představí strategii distriktu svým klubům</a:t>
            </a:r>
          </a:p>
          <a:p>
            <a:r>
              <a:rPr lang="cs-CZ" sz="1900" b="1" dirty="0">
                <a:solidFill>
                  <a:srgbClr val="FF0000"/>
                </a:solidFill>
                <a:latin typeface="+mn-lt"/>
              </a:rPr>
              <a:t>Ve spolupráci se členy vytvoří vlastní strategii klubu a akční plány</a:t>
            </a:r>
          </a:p>
          <a:p>
            <a:r>
              <a:rPr lang="cs-CZ" sz="1900" b="1" dirty="0">
                <a:solidFill>
                  <a:srgbClr val="FF0000"/>
                </a:solidFill>
                <a:latin typeface="+mn-lt"/>
              </a:rPr>
              <a:t>Dohodnuté cíle zapíší do údajů o svém klubu na Rotary Club </a:t>
            </a:r>
            <a:r>
              <a:rPr lang="cs-CZ" sz="1900" b="1" dirty="0" err="1">
                <a:solidFill>
                  <a:srgbClr val="FF0000"/>
                </a:solidFill>
                <a:latin typeface="+mn-lt"/>
              </a:rPr>
              <a:t>Central</a:t>
            </a:r>
            <a:endParaRPr lang="cs-CZ" sz="19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ASISTENTI DISTRIKTNÍHO GUVERNÉRA</a:t>
            </a:r>
          </a:p>
          <a:p>
            <a:r>
              <a:rPr lang="cs-CZ" sz="1900" b="1" dirty="0">
                <a:solidFill>
                  <a:srgbClr val="FF0000"/>
                </a:solidFill>
                <a:latin typeface="+mn-lt"/>
              </a:rPr>
              <a:t>Podpoří prezidenty při tvorbě strategie v klubech</a:t>
            </a:r>
          </a:p>
          <a:p>
            <a:r>
              <a:rPr lang="cs-CZ" sz="1900" b="1" dirty="0">
                <a:solidFill>
                  <a:srgbClr val="FF0000"/>
                </a:solidFill>
                <a:latin typeface="+mn-lt"/>
              </a:rPr>
              <a:t>Pomohou s vložením cílů do Rotary Club </a:t>
            </a:r>
            <a:r>
              <a:rPr lang="cs-CZ" sz="1900" b="1" dirty="0" err="1">
                <a:solidFill>
                  <a:srgbClr val="FF0000"/>
                </a:solidFill>
                <a:latin typeface="+mn-lt"/>
              </a:rPr>
              <a:t>Central</a:t>
            </a:r>
            <a:endParaRPr lang="cs-CZ" sz="19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PŘEDSEDOVÉ DISTRIKTNÍCH VÝBORŮ</a:t>
            </a:r>
          </a:p>
          <a:p>
            <a:r>
              <a:rPr lang="cs-CZ" sz="1900" b="1" dirty="0">
                <a:solidFill>
                  <a:srgbClr val="0070C0"/>
                </a:solidFill>
                <a:latin typeface="+mn-lt"/>
              </a:rPr>
              <a:t>Projednají strategii distriktu se členy výborů a </a:t>
            </a:r>
            <a:r>
              <a:rPr lang="cs-CZ" sz="1900" b="1" dirty="0">
                <a:solidFill>
                  <a:srgbClr val="FF0000"/>
                </a:solidFill>
                <a:latin typeface="+mn-lt"/>
              </a:rPr>
              <a:t>vytvoří strategie pro své výbory, podporující strategii distriktu a jednotlivé kluby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DISTRIKTNÍ GUVERNÉR</a:t>
            </a:r>
          </a:p>
          <a:p>
            <a:r>
              <a:rPr lang="cs-CZ" sz="1900" b="1" dirty="0">
                <a:solidFill>
                  <a:srgbClr val="FF0000"/>
                </a:solidFill>
                <a:latin typeface="+mn-lt"/>
              </a:rPr>
              <a:t>Ve spolupráci </a:t>
            </a:r>
            <a:r>
              <a:rPr lang="cs-CZ" sz="1900" b="1" dirty="0">
                <a:solidFill>
                  <a:srgbClr val="0070C0"/>
                </a:solidFill>
                <a:latin typeface="+mn-lt"/>
              </a:rPr>
              <a:t>s DGE, DGN, IPDG, Asistenty DG, předsedy výborů a prezidenty Rotary a </a:t>
            </a:r>
            <a:r>
              <a:rPr lang="cs-CZ" sz="1900" b="1" dirty="0" err="1">
                <a:solidFill>
                  <a:srgbClr val="0070C0"/>
                </a:solidFill>
                <a:latin typeface="+mn-lt"/>
              </a:rPr>
              <a:t>Rotaract</a:t>
            </a:r>
            <a:r>
              <a:rPr lang="cs-CZ" sz="1900" b="1" dirty="0">
                <a:solidFill>
                  <a:srgbClr val="0070C0"/>
                </a:solidFill>
                <a:latin typeface="+mn-lt"/>
              </a:rPr>
              <a:t> klubů </a:t>
            </a:r>
            <a:r>
              <a:rPr lang="cs-CZ" sz="1900" b="1" dirty="0">
                <a:solidFill>
                  <a:srgbClr val="FF0000"/>
                </a:solidFill>
                <a:latin typeface="+mn-lt"/>
              </a:rPr>
              <a:t>zabezpečí postupnou realizaci strategie</a:t>
            </a:r>
            <a:r>
              <a:rPr lang="cs-CZ" sz="1900" b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42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754794" y="483349"/>
            <a:ext cx="5112568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MOTTO PRO ROK 2018/19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5616" y="4653136"/>
            <a:ext cx="7848872" cy="12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4400" i="0" kern="0" dirty="0">
                <a:solidFill>
                  <a:srgbClr val="00B0F0"/>
                </a:solidFill>
              </a:rPr>
              <a:t>Motto světového prezidenta</a:t>
            </a:r>
          </a:p>
          <a:p>
            <a:pPr defTabSz="914400">
              <a:defRPr/>
            </a:pPr>
            <a:r>
              <a:rPr lang="cs-CZ" altLang="cs-CZ" sz="4400" kern="0" dirty="0" err="1">
                <a:solidFill>
                  <a:srgbClr val="00B0F0"/>
                </a:solidFill>
              </a:rPr>
              <a:t>Barryho</a:t>
            </a:r>
            <a:r>
              <a:rPr lang="cs-CZ" altLang="cs-CZ" sz="4400" kern="0" dirty="0">
                <a:solidFill>
                  <a:srgbClr val="00B0F0"/>
                </a:solidFill>
              </a:rPr>
              <a:t> </a:t>
            </a:r>
            <a:r>
              <a:rPr lang="cs-CZ" altLang="cs-CZ" sz="4400" kern="0" dirty="0" err="1">
                <a:solidFill>
                  <a:srgbClr val="00B0F0"/>
                </a:solidFill>
              </a:rPr>
              <a:t>Rasina</a:t>
            </a:r>
            <a:endParaRPr lang="cs-CZ" altLang="cs-CZ" sz="2400" i="0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157A65-ABF0-434D-9F39-E43248BF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8" y="2025617"/>
            <a:ext cx="4197039" cy="18362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1DA609-3128-4547-9A08-95605F96D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6000"/>
            <a:ext cx="1765548" cy="23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33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78008E-6E60-4C64-9866-A076FAE1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CO PRO TO UDĚLÁM KONKRÉTNĚ JÁ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1B13E8-BD65-4B17-86A0-A75E6A4F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63272" cy="48740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BUDU INSPIRACÍ TÍM ŽE: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Budu žít hodnoty Rotary</a:t>
            </a:r>
          </a:p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Budu používat 4 otázky Rotary</a:t>
            </a:r>
          </a:p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Budu konfrontovat své konání s 5-ti klíčovými slovy</a:t>
            </a:r>
          </a:p>
          <a:p>
            <a:pPr marL="0" indent="0">
              <a:buNone/>
            </a:pPr>
            <a:endParaRPr lang="cs-C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RESPEKT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PARTNERSTVÍ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OTEVŘENOST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ODPOVĚDNOST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329B2F-6F00-4B3C-9E46-7F0F35F69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25863"/>
            <a:ext cx="4529584" cy="19816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BCCD7A-34F3-4510-A217-DA99D39C712C}"/>
              </a:ext>
            </a:extLst>
          </p:cNvPr>
          <p:cNvSpPr txBox="1"/>
          <p:nvPr/>
        </p:nvSpPr>
        <p:spPr>
          <a:xfrm>
            <a:off x="4757686" y="5733256"/>
            <a:ext cx="317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„</a:t>
            </a:r>
            <a:r>
              <a:rPr lang="en-US" sz="2800" b="1" dirty="0">
                <a:solidFill>
                  <a:srgbClr val="00B0F0"/>
                </a:solidFill>
              </a:rPr>
              <a:t>Service above self</a:t>
            </a:r>
            <a:r>
              <a:rPr lang="cs-CZ" sz="2800" b="1" dirty="0">
                <a:solidFill>
                  <a:srgbClr val="00B0F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0106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7" y="457200"/>
            <a:ext cx="8425727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VÝZVY GUVERNÉRA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23552" name="TextovéPole 23551">
            <a:extLst>
              <a:ext uri="{FF2B5EF4-FFF2-40B4-BE49-F238E27FC236}">
                <a16:creationId xmlns:a16="http://schemas.microsoft.com/office/drawing/2014/main" id="{BAE138A4-7EF7-4A63-83CD-34BCDD84C4A1}"/>
              </a:ext>
            </a:extLst>
          </p:cNvPr>
          <p:cNvSpPr txBox="1"/>
          <p:nvPr/>
        </p:nvSpPr>
        <p:spPr>
          <a:xfrm>
            <a:off x="1260026" y="1156764"/>
            <a:ext cx="7272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rgbClr val="002D86"/>
                </a:solidFill>
              </a:rPr>
              <a:t>NA PODPORU PROJEKTU </a:t>
            </a:r>
            <a:r>
              <a:rPr lang="cs-CZ" sz="2000" b="1" dirty="0">
                <a:solidFill>
                  <a:srgbClr val="C00000"/>
                </a:solidFill>
              </a:rPr>
              <a:t>END POLIO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SOUTĚŽ O CENU Viktora </a:t>
            </a:r>
            <a:r>
              <a:rPr lang="cs-CZ" sz="2000" b="1" dirty="0" err="1">
                <a:solidFill>
                  <a:srgbClr val="002D86"/>
                </a:solidFill>
              </a:rPr>
              <a:t>Príkazského</a:t>
            </a:r>
            <a:endParaRPr lang="cs-CZ" sz="2000" b="1" dirty="0">
              <a:solidFill>
                <a:srgbClr val="002D8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Zapojit lidi, získat peníze a zvýšit povědomí o Rotary</a:t>
            </a:r>
          </a:p>
          <a:p>
            <a:endParaRPr lang="cs-CZ" sz="2000" b="1" dirty="0">
              <a:solidFill>
                <a:srgbClr val="002D86"/>
              </a:solidFill>
            </a:endParaRPr>
          </a:p>
          <a:p>
            <a:r>
              <a:rPr lang="cs-CZ" sz="2000" b="1" dirty="0">
                <a:solidFill>
                  <a:srgbClr val="002D86"/>
                </a:solidFill>
              </a:rPr>
              <a:t>ROTARIÁNSKÉ PŘÍBĚHY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Ocenit a zviditelnit osobnosti Rotary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Vydat knihu „Takový obyčejný rotarián...“</a:t>
            </a:r>
          </a:p>
          <a:p>
            <a:pPr lvl="1"/>
            <a:endParaRPr lang="cs-CZ" sz="2000" b="1" dirty="0">
              <a:solidFill>
                <a:srgbClr val="002D86"/>
              </a:solidFill>
            </a:endParaRPr>
          </a:p>
          <a:p>
            <a:r>
              <a:rPr lang="cs-CZ" sz="2000" b="1" dirty="0">
                <a:solidFill>
                  <a:srgbClr val="002D86"/>
                </a:solidFill>
              </a:rPr>
              <a:t>VÝSTAVA K 20. VÝROČÍ DISTRIKTU, DK 2019 ŽOFÍN, HAMBURK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Zhodnotit 20 let práce pod vlajkou Rotary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Oslavit výsledky, na které můžeme být hrdí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Probudit zájem veřejnosti o zapojení do Rotary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AKTUÁLNÍ POTŘEBY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Lidi do distriktního týmu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86"/>
                </a:solidFill>
              </a:rPr>
              <a:t>Registrace na My Rotary a Rotary </a:t>
            </a:r>
            <a:r>
              <a:rPr lang="cs-CZ" sz="2000" b="1" dirty="0" err="1">
                <a:solidFill>
                  <a:srgbClr val="002D86"/>
                </a:solidFill>
              </a:rPr>
              <a:t>Central</a:t>
            </a:r>
            <a:endParaRPr lang="cs-CZ" sz="2000" b="1" dirty="0">
              <a:solidFill>
                <a:srgbClr val="002D8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Pomoc lidem v Indonésii</a:t>
            </a:r>
          </a:p>
          <a:p>
            <a:endParaRPr lang="cs-CZ" b="1" dirty="0">
              <a:solidFill>
                <a:srgbClr val="002D8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4328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5437CAD2-A3BF-4ED8-98C0-729666A7D8A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329" y="397761"/>
            <a:ext cx="9144000" cy="7334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b="1" dirty="0"/>
              <a:t>Poliomyelitis</a:t>
            </a:r>
            <a:r>
              <a:rPr lang="cs-CZ" b="1" dirty="0"/>
              <a:t> – DĚTSKÁ OBRNA</a:t>
            </a:r>
            <a:endParaRPr lang="en-US" b="1" dirty="0"/>
          </a:p>
        </p:txBody>
      </p:sp>
      <p:pic>
        <p:nvPicPr>
          <p:cNvPr id="13315" name="Picture 3" descr="Slid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13" y="3269458"/>
            <a:ext cx="2961909" cy="273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Slide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823" y="1590678"/>
            <a:ext cx="1952991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SA PHOTOS 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18" y="3594499"/>
            <a:ext cx="1944199" cy="2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EPI1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1" y="1590676"/>
            <a:ext cx="296081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5Mohcraw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022" y="1591868"/>
            <a:ext cx="1952991" cy="20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EPI1-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4725" y="3577831"/>
            <a:ext cx="1956289" cy="24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02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11363" cy="436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815474"/>
            <a:ext cx="4753571" cy="363998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Since 1988, poliomyelitis &gt;99% eliminated</a:t>
            </a:r>
            <a:r>
              <a:rPr lang="cs-CZ" sz="1800" dirty="0"/>
              <a:t> – </a:t>
            </a:r>
            <a:r>
              <a:rPr lang="cs-CZ" sz="1800" dirty="0" err="1"/>
              <a:t>from</a:t>
            </a:r>
            <a:r>
              <a:rPr lang="cs-CZ" sz="1800" dirty="0"/>
              <a:t> 350 000 to 17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As long as poliovirus circulates anywhere in the world, every country is vulnerable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Barriers to eradication include insecurity, political commitment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Digital innovations, such as </a:t>
            </a:r>
            <a:r>
              <a:rPr lang="en-US" sz="1800" dirty="0" err="1"/>
              <a:t>Mapathon</a:t>
            </a:r>
            <a:r>
              <a:rPr lang="en-US" sz="1800" dirty="0"/>
              <a:t>, are an important tool to reach the otherwise unreached populations with polio vaccines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38D4FA6-9B80-4F0F-BF8F-1135CA73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JSME DALEKO?</a:t>
            </a:r>
          </a:p>
        </p:txBody>
      </p:sp>
    </p:spTree>
    <p:extLst>
      <p:ext uri="{BB962C8B-B14F-4D97-AF65-F5344CB8AC3E}">
        <p14:creationId xmlns:p14="http://schemas.microsoft.com/office/powerpoint/2010/main" val="194730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5EECF4D-99F0-4F11-9552-03B343A6F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496944" cy="1752600"/>
          </a:xfrm>
        </p:spPr>
        <p:txBody>
          <a:bodyPr/>
          <a:lstStyle/>
          <a:p>
            <a:r>
              <a:rPr lang="cs-CZ" sz="2800" u="sng" dirty="0">
                <a:hlinkClick r:id="rId2"/>
              </a:rPr>
              <a:t>http://rotaryprague2019.cz.web18.profiwh.com/</a:t>
            </a:r>
            <a:endParaRPr lang="cs-CZ" sz="2800" dirty="0"/>
          </a:p>
          <a:p>
            <a:endParaRPr lang="cs-CZ" dirty="0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A5D41E17-BE2C-4EE2-A3A2-2FF35294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97738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E733580-AF18-40B7-8B52-B665B23B0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3" y="4493946"/>
            <a:ext cx="8608402" cy="23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7EC7D58-EC9F-452A-9936-E7951D39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75532"/>
            <a:ext cx="64008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2D86"/>
                </a:solidFill>
              </a:rPr>
              <a:t>HAMBURG CONVENTION 2019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DBB844-F260-4605-9ED7-169B78BB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99235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2D8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Největší událost Rotary Int. v tomto rotariánském roce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2D8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Obrázek 4" descr="Register for the 2019 Hamburg Convention">
            <a:hlinkClick r:id="rId2"/>
            <a:extLst>
              <a:ext uri="{FF2B5EF4-FFF2-40B4-BE49-F238E27FC236}">
                <a16:creationId xmlns:a16="http://schemas.microsoft.com/office/drawing/2014/main" id="{9D5FB94C-D314-4E4D-8459-42DA56F0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7" y="2636911"/>
            <a:ext cx="4762529" cy="26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E4B9C2D-50F4-4391-84FF-FA74A7B7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14" y="5301208"/>
            <a:ext cx="412805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Capture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Moment at </a:t>
            </a: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Rotary </a:t>
            </a: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Convention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Hamburg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sng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Register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15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December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100" dirty="0">
              <a:solidFill>
                <a:srgbClr val="3942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rgbClr val="3942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100" dirty="0">
              <a:solidFill>
                <a:srgbClr val="3942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2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6980312" cy="576064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      HISTORIE II.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606" y="6021288"/>
            <a:ext cx="837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ROTARY INTERNATIONAL DISTRIKT 2240  ČESKÁ REPUBLIKA A SLOVENSKÁ REPUBLIKA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i="1" dirty="0">
                <a:solidFill>
                  <a:srgbClr val="002060"/>
                </a:solidFill>
              </a:rPr>
              <a:t>mezinárodní nezisková organizace - zapsaný spolek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2436" y="980728"/>
            <a:ext cx="824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1938 - Mnichovská dohoda</a:t>
            </a:r>
            <a:br>
              <a:rPr lang="cs-CZ" sz="2000" b="1" dirty="0"/>
            </a:br>
            <a:r>
              <a:rPr lang="cs-CZ" sz="2000" b="1" dirty="0"/>
              <a:t>1939 - Protektorát Čechy a Morava, vznik Slovenského státu</a:t>
            </a:r>
            <a:br>
              <a:rPr lang="cs-CZ" sz="2000" b="1" dirty="0"/>
            </a:br>
            <a:r>
              <a:rPr lang="cs-CZ" sz="2000" b="1" i="1" dirty="0">
                <a:solidFill>
                  <a:srgbClr val="FF0000"/>
                </a:solidFill>
              </a:rPr>
              <a:t>1939 - 1945 zákaz Rotary klubů v zemích ovládaných nacisty </a:t>
            </a:r>
            <a:br>
              <a:rPr lang="cs-CZ" sz="2000" b="1" dirty="0"/>
            </a:br>
            <a:r>
              <a:rPr lang="cs-CZ" sz="2000" b="1" dirty="0"/>
              <a:t>1946 - obnovení činnosti Rotary klubů a distriktu 66 v Československu</a:t>
            </a:r>
          </a:p>
        </p:txBody>
      </p:sp>
      <p:pic>
        <p:nvPicPr>
          <p:cNvPr id="15" name="Obrázek 14" descr="RotaryMoE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04056" cy="504056"/>
          </a:xfrm>
          <a:prstGeom prst="rect">
            <a:avLst/>
          </a:prstGeom>
        </p:spPr>
      </p:pic>
      <p:pic>
        <p:nvPicPr>
          <p:cNvPr id="16" name="Obrázek 15" descr="Poděbrady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536504" cy="216023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Obrázek 16" descr="Konference 1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373222"/>
            <a:ext cx="3203848" cy="21358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TextovéPole 17"/>
          <p:cNvSpPr txBox="1"/>
          <p:nvPr/>
        </p:nvSpPr>
        <p:spPr>
          <a:xfrm>
            <a:off x="395536" y="509737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1948 - komunistický puč v Československu</a:t>
            </a:r>
            <a:br>
              <a:rPr lang="cs-CZ" sz="2000" b="1" dirty="0"/>
            </a:br>
            <a:r>
              <a:rPr lang="cs-CZ" sz="2000" b="1" i="1" dirty="0">
                <a:solidFill>
                  <a:srgbClr val="FF0000"/>
                </a:solidFill>
              </a:rPr>
              <a:t>1948 - 1989 zákaz Rotary klubů v zemích ovládaných komunisty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174919" y="4561964"/>
            <a:ext cx="3429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i="1" dirty="0"/>
              <a:t>Prezident RI  </a:t>
            </a:r>
            <a:r>
              <a:rPr lang="cs-CZ" sz="1400" b="1" i="1" dirty="0" err="1"/>
              <a:t>Hedge</a:t>
            </a:r>
            <a:r>
              <a:rPr lang="cs-CZ" sz="1400" b="1" i="1" dirty="0"/>
              <a:t> / Jan Masaryk / DG Král</a:t>
            </a:r>
            <a:br>
              <a:rPr lang="cs-CZ" sz="1400" b="1" i="1" dirty="0"/>
            </a:br>
            <a:r>
              <a:rPr lang="cs-CZ" sz="1400" b="1" i="1" dirty="0"/>
              <a:t>při distriktní konferenci  1947 v Plzni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67544" y="45619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/>
              <a:t>V Poděbradech bylo s podporou </a:t>
            </a:r>
            <a:r>
              <a:rPr lang="cs-CZ" sz="1400" b="1" i="1" dirty="0" err="1"/>
              <a:t>Rotary</a:t>
            </a:r>
            <a:r>
              <a:rPr lang="cs-CZ" sz="1400" b="1" i="1" dirty="0"/>
              <a:t> klubů otevřeno</a:t>
            </a:r>
          </a:p>
          <a:p>
            <a:pPr algn="ctr"/>
            <a:r>
              <a:rPr lang="cs-CZ" sz="1400" b="1" i="1" dirty="0"/>
              <a:t>Gymnázium krále Jiřího z Poděbrad podle anglického vzoru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8DAFA24C-36A5-497A-B38B-80CAA3D8D8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88194" y="476672"/>
            <a:ext cx="5511998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A na závěr rada od </a:t>
            </a:r>
            <a:r>
              <a:rPr lang="de-CH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Paul</a:t>
            </a:r>
            <a:r>
              <a:rPr lang="cs-CZ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a</a:t>
            </a:r>
            <a:r>
              <a:rPr lang="de-CH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 Harris</a:t>
            </a:r>
            <a:r>
              <a:rPr lang="cs-CZ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e</a:t>
            </a:r>
            <a:r>
              <a:rPr lang="de-CH" altLang="de-DE" sz="2400" b="1" dirty="0">
                <a:solidFill>
                  <a:srgbClr val="00246C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? </a:t>
            </a:r>
            <a:endParaRPr lang="en-US" altLang="de-DE" sz="2400" b="1" dirty="0">
              <a:latin typeface="Arial Narrow" panose="020B0606020202030204" pitchFamily="34" charset="0"/>
            </a:endParaRPr>
          </a:p>
        </p:txBody>
      </p:sp>
      <p:pic>
        <p:nvPicPr>
          <p:cNvPr id="51204" name="Grafik 2">
            <a:extLst>
              <a:ext uri="{FF2B5EF4-FFF2-40B4-BE49-F238E27FC236}">
                <a16:creationId xmlns:a16="http://schemas.microsoft.com/office/drawing/2014/main" id="{758F7ABD-4808-46ED-B111-322B9883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85" y="1535323"/>
            <a:ext cx="3718339" cy="37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hteck 3">
            <a:extLst>
              <a:ext uri="{FF2B5EF4-FFF2-40B4-BE49-F238E27FC236}">
                <a16:creationId xmlns:a16="http://schemas.microsoft.com/office/drawing/2014/main" id="{BF9B95B7-3313-4843-BBC0-D9E07FF29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4" y="1700808"/>
            <a:ext cx="313573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de-DE" dirty="0">
                <a:solidFill>
                  <a:schemeClr val="tx2"/>
                </a:solidFill>
              </a:rPr>
              <a:t>"This is a changing world; we must be prepared to</a:t>
            </a:r>
            <a:r>
              <a:rPr lang="cs-CZ" altLang="de-DE" dirty="0">
                <a:solidFill>
                  <a:schemeClr val="tx2"/>
                </a:solidFill>
              </a:rPr>
              <a:t> </a:t>
            </a:r>
            <a:r>
              <a:rPr lang="en-US" altLang="de-DE" dirty="0">
                <a:solidFill>
                  <a:schemeClr val="tx2"/>
                </a:solidFill>
              </a:rPr>
              <a:t>change with it. The story of Rotary will have to be written again and again." </a:t>
            </a:r>
          </a:p>
          <a:p>
            <a:endParaRPr lang="en-US" altLang="de-DE" dirty="0">
              <a:solidFill>
                <a:schemeClr val="tx2"/>
              </a:solidFill>
            </a:endParaRPr>
          </a:p>
          <a:p>
            <a:r>
              <a:rPr lang="en-US" altLang="de-DE" dirty="0">
                <a:solidFill>
                  <a:schemeClr val="tx2"/>
                </a:solidFill>
              </a:rPr>
              <a:t>Paul Harris, </a:t>
            </a:r>
            <a:endParaRPr lang="cs-CZ" altLang="de-DE" dirty="0">
              <a:solidFill>
                <a:schemeClr val="tx2"/>
              </a:solidFill>
            </a:endParaRPr>
          </a:p>
          <a:p>
            <a:r>
              <a:rPr lang="en-US" altLang="de-DE" dirty="0">
                <a:solidFill>
                  <a:schemeClr val="tx2"/>
                </a:solidFill>
              </a:rPr>
              <a:t>Founder of Rotary</a:t>
            </a:r>
            <a:endParaRPr lang="de-CH" altLang="de-DE" dirty="0">
              <a:solidFill>
                <a:schemeClr val="tx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92F8AA-1F21-4CD5-9EB0-044F75E96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99" y="5855897"/>
            <a:ext cx="2057400" cy="787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0DD8D0-1A21-4BE1-A07E-D53A1EFD2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97511"/>
            <a:ext cx="2285448" cy="999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9384" y="1432168"/>
            <a:ext cx="4013056" cy="4013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196336" cy="576064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      HISTORIE III.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606" y="6021288"/>
            <a:ext cx="837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ROTARY INTERNATIONAL DISTRIKT 2240  ČESKÁ REPUBLIKA A SLOVENSKÁ REPUBLIKA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i="1" dirty="0">
                <a:solidFill>
                  <a:srgbClr val="002060"/>
                </a:solidFill>
              </a:rPr>
              <a:t>mezinárodní nezisková organizace - zapsaný spolek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RotaryMoE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504056" cy="50405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62436" y="1249590"/>
            <a:ext cx="40655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1989 - rozpad sovětského bloku</a:t>
            </a:r>
          </a:p>
          <a:p>
            <a:r>
              <a:rPr lang="cs-CZ" sz="2000" b="1" dirty="0"/>
              <a:t>1989 - ústředí RI pověřuje rozvojem</a:t>
            </a:r>
            <a:br>
              <a:rPr lang="cs-CZ" sz="2000" b="1" dirty="0"/>
            </a:br>
            <a:r>
              <a:rPr lang="cs-CZ" sz="2000" b="1" dirty="0" err="1"/>
              <a:t>Rotary</a:t>
            </a:r>
            <a:r>
              <a:rPr lang="cs-CZ" sz="2000" b="1" dirty="0"/>
              <a:t> v Československu</a:t>
            </a:r>
            <a:br>
              <a:rPr lang="cs-CZ" sz="2000" b="1" dirty="0"/>
            </a:br>
            <a:r>
              <a:rPr lang="cs-CZ" sz="2000" b="1" dirty="0"/>
              <a:t>hornorakouský Distrikt 1920</a:t>
            </a:r>
            <a:br>
              <a:rPr lang="cs-CZ" sz="2000" b="1" dirty="0"/>
            </a:br>
            <a:br>
              <a:rPr lang="cs-CZ" sz="800" b="1" dirty="0"/>
            </a:br>
            <a:r>
              <a:rPr lang="cs-CZ" sz="2000" b="1" dirty="0"/>
              <a:t>1989 - guvernér Viktor A. </a:t>
            </a:r>
            <a:r>
              <a:rPr lang="cs-CZ" sz="2000" b="1" dirty="0" err="1"/>
              <a:t>Straberger</a:t>
            </a:r>
            <a:br>
              <a:rPr lang="cs-CZ" sz="2000" b="1" dirty="0"/>
            </a:br>
            <a:r>
              <a:rPr lang="cs-CZ" sz="2000" b="1" dirty="0"/>
              <a:t>vytváří a realizuje strategický plán</a:t>
            </a:r>
            <a:br>
              <a:rPr lang="cs-CZ" sz="2000" b="1" dirty="0"/>
            </a:br>
            <a:r>
              <a:rPr lang="cs-CZ" sz="2000" b="1" dirty="0">
                <a:solidFill>
                  <a:srgbClr val="FF0000"/>
                </a:solidFill>
              </a:rPr>
              <a:t>1990 - obnovení RC v pěti městech</a:t>
            </a:r>
            <a:br>
              <a:rPr lang="cs-CZ" sz="2000" b="1" dirty="0"/>
            </a:br>
            <a:r>
              <a:rPr lang="cs-CZ" sz="2000" b="1" dirty="0"/>
              <a:t>1991 - rakouští rotariáni zakládají</a:t>
            </a:r>
            <a:br>
              <a:rPr lang="cs-CZ" sz="2000" b="1" dirty="0"/>
            </a:br>
            <a:r>
              <a:rPr lang="cs-CZ" sz="2000" b="1" dirty="0"/>
              <a:t>fond na podporu rozvoje </a:t>
            </a:r>
            <a:r>
              <a:rPr lang="cs-CZ" sz="2000" b="1" dirty="0" err="1"/>
              <a:t>Rotary</a:t>
            </a:r>
            <a:br>
              <a:rPr lang="cs-CZ" sz="2000" b="1" dirty="0"/>
            </a:br>
            <a:r>
              <a:rPr lang="cs-CZ" sz="2000" b="1" dirty="0"/>
              <a:t>v Československu (do roku 1993)</a:t>
            </a:r>
            <a:br>
              <a:rPr lang="cs-CZ" sz="2000" b="1" dirty="0"/>
            </a:br>
            <a:br>
              <a:rPr lang="cs-CZ" sz="800" b="1" dirty="0"/>
            </a:br>
            <a:r>
              <a:rPr lang="cs-CZ" sz="2000" b="1" dirty="0" err="1"/>
              <a:t>1993</a:t>
            </a:r>
            <a:r>
              <a:rPr lang="cs-CZ" sz="2000" b="1" dirty="0"/>
              <a:t> - vznik ČR a SR</a:t>
            </a:r>
            <a:br>
              <a:rPr lang="cs-CZ" sz="2000" b="1" dirty="0"/>
            </a:b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1998 - již existuje 42 </a:t>
            </a:r>
            <a:r>
              <a:rPr lang="cs-CZ" sz="2000" b="1" dirty="0" err="1">
                <a:solidFill>
                  <a:schemeClr val="bg1">
                    <a:lumMod val="50000"/>
                  </a:schemeClr>
                </a:solidFill>
              </a:rPr>
              <a:t>Rotary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 klubů</a:t>
            </a:r>
            <a:br>
              <a:rPr lang="cs-CZ" sz="2000" b="1" dirty="0"/>
            </a:br>
            <a:r>
              <a:rPr lang="cs-CZ" sz="2000" b="1" dirty="0">
                <a:solidFill>
                  <a:srgbClr val="FF0000"/>
                </a:solidFill>
              </a:rPr>
              <a:t>1999 - vzniká nový distrikt 2240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56166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/>
              <a:t>HISTORIE IV.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606" y="6021288"/>
            <a:ext cx="837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ROTARY INTERNATIONAL DISTRIKT 2240  ČESKÁ REPUBLIKA A SLOVENSKÁ REPUBLIKA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i="1" dirty="0">
                <a:solidFill>
                  <a:srgbClr val="002060"/>
                </a:solidFill>
              </a:rPr>
              <a:t>mezinárodní nezisková organizace - zapsaný spolek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2436" y="980728"/>
            <a:ext cx="7737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2001 - založení Nadačního fondu distriktu</a:t>
            </a:r>
          </a:p>
          <a:p>
            <a:br>
              <a:rPr lang="cs-CZ" sz="800" b="1" dirty="0"/>
            </a:br>
            <a:r>
              <a:rPr lang="cs-CZ" sz="2000" b="1" dirty="0">
                <a:solidFill>
                  <a:srgbClr val="FF0000"/>
                </a:solidFill>
              </a:rPr>
              <a:t>2005 - akce ke 100. výročí vzniku </a:t>
            </a:r>
            <a:r>
              <a:rPr lang="cs-CZ" sz="2000" b="1" dirty="0" err="1">
                <a:solidFill>
                  <a:srgbClr val="FF0000"/>
                </a:solidFill>
              </a:rPr>
              <a:t>Rotary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International</a:t>
            </a:r>
            <a:r>
              <a:rPr lang="cs-CZ" sz="2000" b="1" dirty="0">
                <a:solidFill>
                  <a:srgbClr val="FF0000"/>
                </a:solidFill>
              </a:rPr>
              <a:t> (1905)</a:t>
            </a:r>
            <a:br>
              <a:rPr lang="cs-CZ" sz="2000" b="1" dirty="0"/>
            </a:br>
            <a:br>
              <a:rPr lang="cs-CZ" sz="800" b="1" dirty="0"/>
            </a:br>
            <a:r>
              <a:rPr lang="cs-CZ" sz="2000" b="1" dirty="0"/>
              <a:t>2006 - založení Ceny T. J. Bati jako nejvyššího distriktního vyznamenání</a:t>
            </a:r>
            <a:br>
              <a:rPr lang="cs-CZ" sz="2000" b="1" dirty="0"/>
            </a:br>
            <a:br>
              <a:rPr lang="cs-CZ" sz="800" b="1" dirty="0"/>
            </a:br>
            <a:r>
              <a:rPr lang="cs-CZ" sz="2000" b="1" dirty="0" err="1"/>
              <a:t>Rotary</a:t>
            </a:r>
            <a:r>
              <a:rPr lang="cs-CZ" sz="2000" b="1" dirty="0"/>
              <a:t> distrikt 2240 postupně získává:</a:t>
            </a:r>
            <a:br>
              <a:rPr lang="cs-CZ" sz="2000" b="1" dirty="0"/>
            </a:br>
            <a:r>
              <a:rPr lang="cs-CZ" sz="2000" b="1" dirty="0"/>
              <a:t>   </a:t>
            </a:r>
            <a:r>
              <a:rPr lang="cs-CZ" sz="2000" b="1" i="1" dirty="0"/>
              <a:t>- licenci RI pro vydávání regionálního časopisu </a:t>
            </a:r>
            <a:r>
              <a:rPr lang="cs-CZ" sz="2000" b="1" i="1" dirty="0" err="1"/>
              <a:t>Rotary</a:t>
            </a:r>
            <a:r>
              <a:rPr lang="cs-CZ" sz="2000" b="1" i="1" dirty="0"/>
              <a:t> </a:t>
            </a:r>
            <a:r>
              <a:rPr lang="cs-CZ" sz="2000" b="1" i="1" dirty="0" err="1"/>
              <a:t>Good</a:t>
            </a:r>
            <a:r>
              <a:rPr lang="cs-CZ" sz="2000" b="1" i="1" dirty="0"/>
              <a:t> </a:t>
            </a:r>
            <a:r>
              <a:rPr lang="cs-CZ" sz="2000" b="1" i="1" dirty="0" err="1"/>
              <a:t>News</a:t>
            </a:r>
            <a:br>
              <a:rPr lang="cs-CZ" sz="2000" b="1" i="1" dirty="0"/>
            </a:br>
            <a:r>
              <a:rPr lang="cs-CZ" sz="2000" b="1" i="1" dirty="0"/>
              <a:t>   - dlouhodobou smlouvu o spolupráci s Junákem – českým skautem, z.s.</a:t>
            </a:r>
            <a:br>
              <a:rPr lang="cs-CZ" sz="2000" b="1" i="1" dirty="0"/>
            </a:br>
            <a:r>
              <a:rPr lang="cs-CZ" sz="2000" b="1" i="1" dirty="0"/>
              <a:t>   - dlouhodobou smlouvu o spolupráci s Etickým fórem ČR </a:t>
            </a:r>
            <a:br>
              <a:rPr lang="cs-CZ" sz="2000" b="1" i="1" dirty="0"/>
            </a:br>
            <a:r>
              <a:rPr lang="cs-CZ" sz="2000" b="1" i="1" dirty="0"/>
              <a:t>   - licenci RI pro výměnné pobyty mládeže a NGSE</a:t>
            </a:r>
            <a:br>
              <a:rPr lang="cs-CZ" sz="2000" b="1" i="1" dirty="0"/>
            </a:br>
            <a:r>
              <a:rPr lang="cs-CZ" sz="2000" b="1" i="1" dirty="0"/>
              <a:t>   - licenci RI pro grantové projekty Nadace </a:t>
            </a:r>
            <a:r>
              <a:rPr lang="cs-CZ" sz="2000" b="1" i="1" dirty="0" err="1"/>
              <a:t>Rotary</a:t>
            </a:r>
            <a:br>
              <a:rPr lang="cs-CZ" sz="2000" b="1" i="1" dirty="0"/>
            </a:br>
            <a:r>
              <a:rPr lang="cs-CZ" sz="2000" b="1" i="1" dirty="0"/>
              <a:t>   - licenci RI pro pořádání seminářů RYLA</a:t>
            </a:r>
            <a:br>
              <a:rPr lang="cs-CZ" sz="2000" b="1" i="1" dirty="0"/>
            </a:br>
            <a:br>
              <a:rPr lang="cs-CZ" sz="800" b="1" i="1" dirty="0"/>
            </a:br>
            <a:r>
              <a:rPr lang="cs-CZ" sz="2000" b="1" dirty="0"/>
              <a:t>2013 – založení Ceny Viktora </a:t>
            </a:r>
            <a:r>
              <a:rPr lang="cs-CZ" sz="2000" b="1" dirty="0" err="1"/>
              <a:t>Príkazského</a:t>
            </a:r>
            <a:r>
              <a:rPr lang="cs-CZ" sz="2000" b="1" dirty="0"/>
              <a:t> pro aktivní kluby</a:t>
            </a:r>
          </a:p>
          <a:p>
            <a:br>
              <a:rPr lang="cs-CZ" sz="800" b="1" dirty="0"/>
            </a:br>
            <a:r>
              <a:rPr lang="cs-CZ" sz="2000" b="1" dirty="0"/>
              <a:t>2016 - RI zakládá v D-2240 </a:t>
            </a:r>
            <a:r>
              <a:rPr lang="cs-CZ" sz="2000" b="1" dirty="0" err="1"/>
              <a:t>Rotary</a:t>
            </a:r>
            <a:r>
              <a:rPr lang="cs-CZ" sz="2000" b="1" dirty="0"/>
              <a:t> </a:t>
            </a:r>
            <a:r>
              <a:rPr lang="cs-CZ" sz="2000" b="1" dirty="0" err="1"/>
              <a:t>Alumni</a:t>
            </a:r>
            <a:r>
              <a:rPr lang="cs-CZ" sz="2000" b="1" dirty="0"/>
              <a:t> </a:t>
            </a:r>
            <a:r>
              <a:rPr lang="cs-CZ" sz="2000" b="1" dirty="0" err="1"/>
              <a:t>Association</a:t>
            </a:r>
            <a:endParaRPr lang="cs-CZ" sz="2000" b="1" dirty="0"/>
          </a:p>
          <a:p>
            <a:br>
              <a:rPr lang="cs-CZ" sz="800" b="1" dirty="0"/>
            </a:br>
            <a:r>
              <a:rPr lang="cs-CZ" sz="2000" b="1" dirty="0"/>
              <a:t>2017 - akce ke 100. výročí založení Nadace </a:t>
            </a:r>
            <a:r>
              <a:rPr lang="cs-CZ" sz="2000" b="1" dirty="0" err="1"/>
              <a:t>Rotary</a:t>
            </a:r>
            <a:r>
              <a:rPr lang="cs-CZ" sz="2000" b="1" dirty="0"/>
              <a:t> (1917)</a:t>
            </a:r>
          </a:p>
        </p:txBody>
      </p:sp>
      <p:pic>
        <p:nvPicPr>
          <p:cNvPr id="7" name="Obrázek 6" descr="RotaryMoE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04056" cy="504056"/>
          </a:xfrm>
          <a:prstGeom prst="rect">
            <a:avLst/>
          </a:prstGeom>
        </p:spPr>
      </p:pic>
      <p:pic>
        <p:nvPicPr>
          <p:cNvPr id="8" name="Obrázek 7" descr="07_03_CentLogo-color-EN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5" y="404664"/>
            <a:ext cx="1316165" cy="1417897"/>
          </a:xfrm>
          <a:prstGeom prst="rect">
            <a:avLst/>
          </a:prstGeom>
        </p:spPr>
      </p:pic>
      <p:pic>
        <p:nvPicPr>
          <p:cNvPr id="9" name="Obrázek 8" descr="TRF100_lockup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624" y="4365104"/>
            <a:ext cx="1461816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902C-CE11-4F48-9336-24DB9F7BA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E67C38-A168-45A9-8AA3-8F1C0C1CF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119FDF8-8534-4105-BB0E-FA79A0F64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59008"/>
              </p:ext>
            </p:extLst>
          </p:nvPr>
        </p:nvGraphicFramePr>
        <p:xfrm>
          <a:off x="-160529" y="83164"/>
          <a:ext cx="9465057" cy="669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0529" y="83164"/>
                        <a:ext cx="9465057" cy="669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02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8606" y="6021288"/>
            <a:ext cx="837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ROTARY INTERNATIONAL DISTRIKT 2240  ČESKÁ REPUBLIKA A SLOVENSKÁ REPUBLIKA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i="1" dirty="0">
                <a:solidFill>
                  <a:srgbClr val="002060"/>
                </a:solidFill>
              </a:rPr>
              <a:t>mezinárodní nezisková organizace - zapsaný spolek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2569" y="45197"/>
            <a:ext cx="9144000" cy="594008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br>
              <a:rPr lang="cs-CZ" sz="800" b="1" dirty="0">
                <a:solidFill>
                  <a:schemeClr val="bg1"/>
                </a:solidFill>
              </a:rPr>
            </a:br>
            <a:endParaRPr lang="cs-CZ" sz="800" b="1" dirty="0">
              <a:solidFill>
                <a:schemeClr val="bg1"/>
              </a:solidFill>
            </a:endParaRPr>
          </a:p>
          <a:p>
            <a:pPr algn="ctr"/>
            <a:endParaRPr lang="cs-CZ" sz="800" b="1" dirty="0">
              <a:solidFill>
                <a:schemeClr val="bg1"/>
              </a:solidFill>
            </a:endParaRPr>
          </a:p>
          <a:p>
            <a:pPr algn="ctr"/>
            <a:r>
              <a:rPr lang="cs-CZ" sz="4000" b="1" dirty="0">
                <a:solidFill>
                  <a:schemeClr val="bg1"/>
                </a:solidFill>
              </a:rPr>
              <a:t>ROTARY DISTRIKT 2240</a:t>
            </a:r>
            <a:br>
              <a:rPr lang="cs-CZ" sz="4000" b="1" dirty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73 Rotary klubů, 3 v zakládání</a:t>
            </a: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12 </a:t>
            </a:r>
            <a:r>
              <a:rPr lang="cs-CZ" sz="3200" b="1" dirty="0" err="1">
                <a:solidFill>
                  <a:srgbClr val="FFFF00"/>
                </a:solidFill>
              </a:rPr>
              <a:t>Rotaract</a:t>
            </a:r>
            <a:r>
              <a:rPr lang="cs-CZ" sz="3200" b="1" dirty="0">
                <a:solidFill>
                  <a:srgbClr val="FFFF00"/>
                </a:solidFill>
              </a:rPr>
              <a:t> klubů</a:t>
            </a: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1 </a:t>
            </a:r>
            <a:r>
              <a:rPr lang="cs-CZ" sz="3200" b="1" dirty="0" err="1">
                <a:solidFill>
                  <a:srgbClr val="FFFF00"/>
                </a:solidFill>
              </a:rPr>
              <a:t>Interact</a:t>
            </a:r>
            <a:r>
              <a:rPr lang="cs-CZ" sz="3200" b="1" dirty="0">
                <a:solidFill>
                  <a:srgbClr val="FFFF00"/>
                </a:solidFill>
              </a:rPr>
              <a:t> club</a:t>
            </a: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1 </a:t>
            </a:r>
            <a:r>
              <a:rPr lang="cs-CZ" sz="3200" b="1" dirty="0" err="1">
                <a:solidFill>
                  <a:srgbClr val="FFFF00"/>
                </a:solidFill>
              </a:rPr>
              <a:t>Innerwheel</a:t>
            </a:r>
            <a:endParaRPr lang="cs-CZ" sz="3200" b="1" dirty="0">
              <a:solidFill>
                <a:srgbClr val="FFFF00"/>
              </a:solidFill>
            </a:endParaRPr>
          </a:p>
          <a:p>
            <a:pPr algn="ctr"/>
            <a:endParaRPr lang="cs-CZ" sz="3200" b="1" dirty="0">
              <a:solidFill>
                <a:srgbClr val="FFFF00"/>
              </a:solidFill>
            </a:endParaRP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Celkem k 31.12.2018</a:t>
            </a: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1375 členů a členek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z toho 14% žen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2000" b="1" i="1" dirty="0">
                <a:solidFill>
                  <a:srgbClr val="FFFF00"/>
                </a:solidFill>
              </a:rPr>
              <a:t>….. a mnoho dalších čestných členů, přátel, partnerů a spřízněných duší</a:t>
            </a:r>
            <a:r>
              <a:rPr lang="cs-CZ" sz="20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Obrázek 6" descr="RotaryMoE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0405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zmichalek\Desktop\201112252112_4211_1.jpg">
            <a:extLst>
              <a:ext uri="{FF2B5EF4-FFF2-40B4-BE49-F238E27FC236}">
                <a16:creationId xmlns:a16="http://schemas.microsoft.com/office/drawing/2014/main" id="{C9DD3E5D-904F-48DE-B953-C9B3141B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38" y="4095093"/>
            <a:ext cx="3161318" cy="1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C:\Users\zmichalek\Desktop\P3Rwsz3gHMiwVPLP.jpg">
            <a:extLst>
              <a:ext uri="{FF2B5EF4-FFF2-40B4-BE49-F238E27FC236}">
                <a16:creationId xmlns:a16="http://schemas.microsoft.com/office/drawing/2014/main" id="{A47AB1B9-3AA7-493C-93A4-3EA9249E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0" y="1083733"/>
            <a:ext cx="17065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33EE7037-6CCF-4723-A0D2-9944B42C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47650"/>
            <a:ext cx="56753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  <a:defRPr/>
            </a:pPr>
            <a:r>
              <a:rPr lang="cs-CZ" altLang="cs-CZ" sz="2700" b="1" dirty="0">
                <a:solidFill>
                  <a:schemeClr val="bg2">
                    <a:lumMod val="10000"/>
                  </a:schemeClr>
                </a:solidFill>
              </a:rPr>
              <a:t>Jak vnímáme svět, ve kterém žijeme?</a:t>
            </a:r>
            <a:endParaRPr lang="cs-CZ" altLang="cs-CZ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pic>
        <p:nvPicPr>
          <p:cNvPr id="10245" name="Picture 2" descr="C:\Users\zmichalek\Desktop\Kunín 2012\Einstein a dnešek.png">
            <a:extLst>
              <a:ext uri="{FF2B5EF4-FFF2-40B4-BE49-F238E27FC236}">
                <a16:creationId xmlns:a16="http://schemas.microsoft.com/office/drawing/2014/main" id="{D9805BDA-8419-40B3-8574-C4C017DF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1" y="1052736"/>
            <a:ext cx="3886094" cy="51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jirisejna.blog.idnes.cz">
            <a:extLst>
              <a:ext uri="{FF2B5EF4-FFF2-40B4-BE49-F238E27FC236}">
                <a16:creationId xmlns:a16="http://schemas.microsoft.com/office/drawing/2014/main" id="{6F649D77-DC1B-41CD-A94C-F7530C98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47" y="3298018"/>
            <a:ext cx="24288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A544AC-8423-4A8E-BE97-08DB8D499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22" y="1083733"/>
            <a:ext cx="2756334" cy="18375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8DE8C2-2365-401B-88E3-2A8085830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83" y="2497253"/>
            <a:ext cx="2678473" cy="17228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5EF752-0D95-45FF-BB33-B4A3AEBD6F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82" y="4922567"/>
            <a:ext cx="2184006" cy="1227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46295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Současný svět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6295" y="1772816"/>
            <a:ext cx="8305800" cy="468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Orientace na sebe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i="0" kern="0" dirty="0"/>
              <a:t>Individualismus, egoismus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Odlišné časové preference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i="0" kern="0" dirty="0"/>
              <a:t>Orientace na řešení denních problémů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Stárnoucí populace, demografický vývoj</a:t>
            </a:r>
            <a:endParaRPr lang="cs-CZ" altLang="cs-CZ" sz="2400" i="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Ztráta tradičních hodnot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Spousta příležitostí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Otevřenost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r>
              <a:rPr lang="cs-CZ" altLang="cs-CZ" sz="2400" kern="0" dirty="0"/>
              <a:t>Možnosti a jejich dostupnost</a:t>
            </a:r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</p:spTree>
    <p:extLst>
      <p:ext uri="{BB962C8B-B14F-4D97-AF65-F5344CB8AC3E}">
        <p14:creationId xmlns:p14="http://schemas.microsoft.com/office/powerpoint/2010/main" val="169137733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1076</Words>
  <Application>Microsoft Office PowerPoint</Application>
  <PresentationFormat>Předvádění na obrazovce (4:3)</PresentationFormat>
  <Paragraphs>276</Paragraphs>
  <Slides>30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Arial Narrow Bold</vt:lpstr>
      <vt:lpstr>Calibri</vt:lpstr>
      <vt:lpstr>Georgia</vt:lpstr>
      <vt:lpstr>Monotype Sorts</vt:lpstr>
      <vt:lpstr>Wingdings</vt:lpstr>
      <vt:lpstr>Custom Design</vt:lpstr>
      <vt:lpstr>Communications_white</vt:lpstr>
      <vt:lpstr>Acrobat Document</vt:lpstr>
      <vt:lpstr>Prezentace aplikace PowerPoint</vt:lpstr>
      <vt:lpstr>HISTORIE I.</vt:lpstr>
      <vt:lpstr>      HISTORIE II.</vt:lpstr>
      <vt:lpstr>      HISTORIE III.</vt:lpstr>
      <vt:lpstr>HISTORIE IV.</vt:lpstr>
      <vt:lpstr>Prezentace aplikace PowerPoint</vt:lpstr>
      <vt:lpstr>Prezentace aplikace PowerPoint</vt:lpstr>
      <vt:lpstr>Prezentace aplikace PowerPoint</vt:lpstr>
      <vt:lpstr>Současný svět</vt:lpstr>
      <vt:lpstr>Pest Analýza</vt:lpstr>
      <vt:lpstr>SITUACE ROTARY V SVĚTĚ</vt:lpstr>
      <vt:lpstr>GLOBAL MEMBERSHIP &amp; GROWTH: JULY 2007 – JULY 2017</vt:lpstr>
      <vt:lpstr>Prezentace aplikace PowerPoint</vt:lpstr>
      <vt:lpstr>swot analýza d 2240</vt:lpstr>
      <vt:lpstr>swot analýza d 2240</vt:lpstr>
      <vt:lpstr>ZÁKLAD STRATEGIE d 2240</vt:lpstr>
      <vt:lpstr>Vize DISTRIKTU 2240 </vt:lpstr>
      <vt:lpstr>Naše priority</vt:lpstr>
      <vt:lpstr>Naše priority</vt:lpstr>
      <vt:lpstr>Naše priority</vt:lpstr>
      <vt:lpstr>PRIORITY D 2240 jsou VZÁJEMNĚ PROVÁZANÉ</vt:lpstr>
      <vt:lpstr>ÚKOLY PRO NOVÝ ROTARIÁNSKÝ ROK 2018/19</vt:lpstr>
      <vt:lpstr>MOTTO PRO ROK 2018/19</vt:lpstr>
      <vt:lpstr>CO PRO TO UDĚLÁM KONKRÉTNĚ JÁ</vt:lpstr>
      <vt:lpstr>VÝZVY GUVERNÉRA</vt:lpstr>
      <vt:lpstr> Poliomyelitis – DĚTSKÁ OBRNA</vt:lpstr>
      <vt:lpstr>JAK JSME DALEKO?</vt:lpstr>
      <vt:lpstr>Prezentace aplikace PowerPoint</vt:lpstr>
      <vt:lpstr>Prezentace aplikace PowerPoint</vt:lpstr>
      <vt:lpstr>A na závěr rada od Paula Harrise?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Windows User</dc:creator>
  <cp:lastModifiedBy>Zdeněk Michálek</cp:lastModifiedBy>
  <cp:revision>140</cp:revision>
  <dcterms:created xsi:type="dcterms:W3CDTF">2016-12-16T16:39:14Z</dcterms:created>
  <dcterms:modified xsi:type="dcterms:W3CDTF">2019-01-08T07:24:26Z</dcterms:modified>
</cp:coreProperties>
</file>