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2" r:id="rId2"/>
  </p:sldMasterIdLst>
  <p:notesMasterIdLst>
    <p:notesMasterId r:id="rId11"/>
  </p:notesMasterIdLst>
  <p:sldIdLst>
    <p:sldId id="261" r:id="rId3"/>
    <p:sldId id="273" r:id="rId4"/>
    <p:sldId id="260" r:id="rId5"/>
    <p:sldId id="270" r:id="rId6"/>
    <p:sldId id="262" r:id="rId7"/>
    <p:sldId id="271" r:id="rId8"/>
    <p:sldId id="272"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7710" autoAdjust="0"/>
  </p:normalViewPr>
  <p:slideViewPr>
    <p:cSldViewPr snapToGrid="0">
      <p:cViewPr>
        <p:scale>
          <a:sx n="34" d="100"/>
          <a:sy n="34" d="100"/>
        </p:scale>
        <p:origin x="-1334" y="-1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C2871-2779-4FAB-B98B-815F786C4DF9}" type="datetimeFigureOut">
              <a:rPr lang="en-US" smtClean="0"/>
              <a:t>02-Sep-19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63AF-1108-44B9-9DC0-05293FAF457F}" type="slidenum">
              <a:rPr lang="en-US" smtClean="0"/>
              <a:t>‹#›</a:t>
            </a:fld>
            <a:endParaRPr lang="en-US"/>
          </a:p>
        </p:txBody>
      </p:sp>
    </p:spTree>
    <p:extLst>
      <p:ext uri="{BB962C8B-B14F-4D97-AF65-F5344CB8AC3E}">
        <p14:creationId xmlns:p14="http://schemas.microsoft.com/office/powerpoint/2010/main" val="258720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Affairs operations are actions planned, coordinated, executed, and assessed to enhance awareness of, and manage the interaction with, the civil component of the operational environment; identify and mitigate underlying causes of instability within civil society; and/or involve the application of functional specialty skills normally the responsibility of civil government</a:t>
            </a:r>
          </a:p>
          <a:p>
            <a:endParaRPr lang="en-US" dirty="0"/>
          </a:p>
          <a:p>
            <a:r>
              <a:rPr lang="en-US" dirty="0"/>
              <a:t>The three CA core competencies nested within CAO describe the overarching capabilities that the CA branch provides. CA functions are aligned under the core competencies, organizing tasks and systems (people, organizations, information, and processes) into executable capabilities. </a:t>
            </a:r>
            <a:r>
              <a:rPr lang="en-US" b="1" dirty="0"/>
              <a:t>These functions may be executed prior to, simultaneously with, or in the absence of other military operations, across the range of military operations and all levels of war.</a:t>
            </a:r>
          </a:p>
        </p:txBody>
      </p:sp>
      <p:sp>
        <p:nvSpPr>
          <p:cNvPr id="4" name="Slide Number Placeholder 3"/>
          <p:cNvSpPr>
            <a:spLocks noGrp="1"/>
          </p:cNvSpPr>
          <p:nvPr>
            <p:ph type="sldNum" sz="quarter" idx="5"/>
          </p:nvPr>
        </p:nvSpPr>
        <p:spPr/>
        <p:txBody>
          <a:bodyPr/>
          <a:lstStyle/>
          <a:p>
            <a:fld id="{51B563AF-1108-44B9-9DC0-05293FAF457F}" type="slidenum">
              <a:rPr lang="en-US" smtClean="0"/>
              <a:t>5</a:t>
            </a:fld>
            <a:endParaRPr lang="en-US"/>
          </a:p>
        </p:txBody>
      </p:sp>
    </p:spTree>
    <p:extLst>
      <p:ext uri="{BB962C8B-B14F-4D97-AF65-F5344CB8AC3E}">
        <p14:creationId xmlns:p14="http://schemas.microsoft.com/office/powerpoint/2010/main" val="275577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63D27D-55FE-434D-9736-246E4A5F740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14CAEB1-3F40-4175-8D01-A1E62B8C044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408CC9C-6AEC-4F06-9879-21A63D841EE4}"/>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5" name="Footer Placeholder 4">
            <a:extLst>
              <a:ext uri="{FF2B5EF4-FFF2-40B4-BE49-F238E27FC236}">
                <a16:creationId xmlns="" xmlns:a16="http://schemas.microsoft.com/office/drawing/2014/main" id="{DF1472BE-6D0C-4E0F-A116-FB41C4C1E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F38F339-6666-4DC6-8968-EBC21A648B52}"/>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104442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54ED2A-492E-4135-A795-93F1A5F00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3239B67-E0C1-4EB6-9E4B-8BBC78B67C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CB6CFD-9048-4E5A-B3AC-60E474747F9B}"/>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5" name="Footer Placeholder 4">
            <a:extLst>
              <a:ext uri="{FF2B5EF4-FFF2-40B4-BE49-F238E27FC236}">
                <a16:creationId xmlns="" xmlns:a16="http://schemas.microsoft.com/office/drawing/2014/main" id="{AFF58362-23EC-4CDC-B794-29CC9A73B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C46A0A2-5FDC-496C-8ED9-CFECEAB411AA}"/>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41738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4F2A794-F8D6-4032-8F83-F6219D271B6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BEC8BBD-2017-4766-8102-ACDBD70BA66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18A943-4D22-4195-B44B-FAF1FC166F0D}"/>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5" name="Footer Placeholder 4">
            <a:extLst>
              <a:ext uri="{FF2B5EF4-FFF2-40B4-BE49-F238E27FC236}">
                <a16:creationId xmlns="" xmlns:a16="http://schemas.microsoft.com/office/drawing/2014/main" id="{DF92120F-DB9E-4BEE-B016-81DC87A5D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35670B-E2B7-4359-9281-EBE4C5C8FB6C}"/>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2866607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1E59087E-A07C-413E-A8C4-A857B77335DA}"/>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dirty="0"/>
              <a:t>Click to edit Master title style</a:t>
            </a:r>
          </a:p>
        </p:txBody>
      </p:sp>
      <p:sp>
        <p:nvSpPr>
          <p:cNvPr id="4" name="Subtitle 2">
            <a:extLst>
              <a:ext uri="{FF2B5EF4-FFF2-40B4-BE49-F238E27FC236}">
                <a16:creationId xmlns="" xmlns:a16="http://schemas.microsoft.com/office/drawing/2014/main" id="{A6FBD774-D9EC-4471-9083-B1B5AC7B1CAC}"/>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3280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642" y="375558"/>
            <a:ext cx="8229600" cy="609600"/>
          </a:xfrm>
          <a:prstGeom prst="rect">
            <a:avLst/>
          </a:prstGeom>
        </p:spPr>
        <p:txBody>
          <a:bodyPr/>
          <a:lstStyle>
            <a:lvl1pPr>
              <a:defRPr sz="3200" b="1">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40718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53331"/>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hasCustomPrompt="1"/>
          </p:nvPr>
        </p:nvSpPr>
        <p:spPr>
          <a:xfrm>
            <a:off x="462642" y="375558"/>
            <a:ext cx="8229600" cy="609600"/>
          </a:xfrm>
          <a:prstGeom prst="rect">
            <a:avLst/>
          </a:prstGeom>
        </p:spPr>
        <p:txBody>
          <a:bodyPr/>
          <a:lstStyle>
            <a:lvl1pPr>
              <a:defRPr sz="3200" b="1">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5025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D54E59-6400-4CE7-A887-B18597B1F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452AD8C-479F-4669-84D2-90636F3657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E5B63D-DB2D-49D9-B575-99F5AB6A2825}"/>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5" name="Footer Placeholder 4">
            <a:extLst>
              <a:ext uri="{FF2B5EF4-FFF2-40B4-BE49-F238E27FC236}">
                <a16:creationId xmlns="" xmlns:a16="http://schemas.microsoft.com/office/drawing/2014/main" id="{B58AB731-C9D9-46BD-ABBC-57DB74A4F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DBFCDEE-13D2-4A8A-AFF0-C067DFEB0486}"/>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235631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627E0-6F42-423E-A98C-02F25E7035E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6098F23-F641-4128-92B9-81857412CCD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63A3D96-8963-456C-BEF2-512E641FAB6A}"/>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5" name="Footer Placeholder 4">
            <a:extLst>
              <a:ext uri="{FF2B5EF4-FFF2-40B4-BE49-F238E27FC236}">
                <a16:creationId xmlns="" xmlns:a16="http://schemas.microsoft.com/office/drawing/2014/main" id="{BE45C334-3C68-4337-97C6-0366B90E0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C52AFE-D8C7-4314-8AF3-0257C0D5E37E}"/>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87735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8B9939-DEB5-495D-9246-3C35A3B05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A48AE27-FE8C-4F0E-90D5-D22205A6FCE4}"/>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3B5C311-52F8-410D-9EEB-944B5EAA44C9}"/>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F261762-8686-435E-8270-DF709CB2D18F}"/>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6" name="Footer Placeholder 5">
            <a:extLst>
              <a:ext uri="{FF2B5EF4-FFF2-40B4-BE49-F238E27FC236}">
                <a16:creationId xmlns="" xmlns:a16="http://schemas.microsoft.com/office/drawing/2014/main" id="{F0FBF9C8-A05E-4BEC-B69E-5E88D1FB0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EF256D7-C761-4ACA-A907-3E9C25EC1721}"/>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126550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6E9AD7-6803-4501-AA4B-F244878637E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ABB6FE7-2843-4CFF-83C5-0FDB00882BD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76994D4-921A-4EDD-A631-1AA0D94D192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99D3816-49D6-4E1E-9E59-ED8077A99DC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74E5D5B-0493-45FD-8027-3560274EBA6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C7A2DF7-CD8F-470E-A63B-FB679A293BFE}"/>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8" name="Footer Placeholder 7">
            <a:extLst>
              <a:ext uri="{FF2B5EF4-FFF2-40B4-BE49-F238E27FC236}">
                <a16:creationId xmlns="" xmlns:a16="http://schemas.microsoft.com/office/drawing/2014/main" id="{11381698-18A9-4263-AF09-19A09B334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BE60A4E-330C-45B5-AE4B-06325A7479D6}"/>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397482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06CEE8-3562-4768-8D90-91113B00A8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74038B7-4104-4AAF-8EAA-22647359DCFE}"/>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4" name="Footer Placeholder 3">
            <a:extLst>
              <a:ext uri="{FF2B5EF4-FFF2-40B4-BE49-F238E27FC236}">
                <a16:creationId xmlns="" xmlns:a16="http://schemas.microsoft.com/office/drawing/2014/main" id="{0C7BB89D-831F-487F-82D0-6ACDF53C81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AAAE66A-4139-444F-9976-E88E1B6FEFB4}"/>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257461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336CF-6E9D-4F11-B108-33049CFAA163}"/>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3" name="Footer Placeholder 2">
            <a:extLst>
              <a:ext uri="{FF2B5EF4-FFF2-40B4-BE49-F238E27FC236}">
                <a16:creationId xmlns="" xmlns:a16="http://schemas.microsoft.com/office/drawing/2014/main" id="{AAE98389-3232-4E18-9432-9C039242DC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E378585-D982-4700-B232-4934417FB41C}"/>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33278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3F2A99-E95D-4D3D-85CE-0B86964C2B4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3B60B51-5525-4130-B8A3-780DE657BE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ACD4D66-3927-48DC-A5F0-EB6231BE2D1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9F5BD78-6D4C-43A2-9DD9-900FEDAA01D5}"/>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6" name="Footer Placeholder 5">
            <a:extLst>
              <a:ext uri="{FF2B5EF4-FFF2-40B4-BE49-F238E27FC236}">
                <a16:creationId xmlns="" xmlns:a16="http://schemas.microsoft.com/office/drawing/2014/main" id="{27808169-D543-4673-B9D2-8113F7C49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FE856F4-4C78-43D0-9277-3E74B930D12A}"/>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183866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5F960-0913-4DAB-858D-92BD0932AB1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CB09E14-90CC-404F-81D6-9845D5076F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8C16686-2454-46E0-9192-71538FF478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70E3BA8-39D8-4CC3-A48B-1D66E4CA5DE8}"/>
              </a:ext>
            </a:extLst>
          </p:cNvPr>
          <p:cNvSpPr>
            <a:spLocks noGrp="1"/>
          </p:cNvSpPr>
          <p:nvPr>
            <p:ph type="dt" sz="half" idx="10"/>
          </p:nvPr>
        </p:nvSpPr>
        <p:spPr/>
        <p:txBody>
          <a:bodyPr/>
          <a:lstStyle/>
          <a:p>
            <a:fld id="{341CD666-16C5-4783-9591-6D46C7EB5409}" type="datetimeFigureOut">
              <a:rPr lang="en-US" smtClean="0"/>
              <a:t>02-Sep-19</a:t>
            </a:fld>
            <a:endParaRPr lang="en-US"/>
          </a:p>
        </p:txBody>
      </p:sp>
      <p:sp>
        <p:nvSpPr>
          <p:cNvPr id="6" name="Footer Placeholder 5">
            <a:extLst>
              <a:ext uri="{FF2B5EF4-FFF2-40B4-BE49-F238E27FC236}">
                <a16:creationId xmlns="" xmlns:a16="http://schemas.microsoft.com/office/drawing/2014/main" id="{F3F3D3B2-4F2F-4BC0-AF0C-140DFF94F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024BCE-8D08-4FDA-A8CE-FF675693C0CF}"/>
              </a:ext>
            </a:extLst>
          </p:cNvPr>
          <p:cNvSpPr>
            <a:spLocks noGrp="1"/>
          </p:cNvSpPr>
          <p:nvPr>
            <p:ph type="sldNum" sz="quarter" idx="12"/>
          </p:nvPr>
        </p:nvSpPr>
        <p:spPr/>
        <p:txBody>
          <a:bodyPr/>
          <a:lstStyle/>
          <a:p>
            <a:fld id="{DA031A9A-6883-4BA8-BDCC-188DD2D48C51}" type="slidenum">
              <a:rPr lang="en-US" smtClean="0"/>
              <a:t>‹#›</a:t>
            </a:fld>
            <a:endParaRPr lang="en-US"/>
          </a:p>
        </p:txBody>
      </p:sp>
    </p:spTree>
    <p:extLst>
      <p:ext uri="{BB962C8B-B14F-4D97-AF65-F5344CB8AC3E}">
        <p14:creationId xmlns:p14="http://schemas.microsoft.com/office/powerpoint/2010/main" val="178869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7146DF-DE40-458A-A307-45910E5AAE0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C60249D-A34C-4AEE-866E-7B6FE5DDCB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0A7ACA-B064-495A-AA53-1E8F21E185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CD666-16C5-4783-9591-6D46C7EB5409}" type="datetimeFigureOut">
              <a:rPr lang="en-US" smtClean="0"/>
              <a:t>02-Sep-19</a:t>
            </a:fld>
            <a:endParaRPr lang="en-US"/>
          </a:p>
        </p:txBody>
      </p:sp>
      <p:sp>
        <p:nvSpPr>
          <p:cNvPr id="5" name="Footer Placeholder 4">
            <a:extLst>
              <a:ext uri="{FF2B5EF4-FFF2-40B4-BE49-F238E27FC236}">
                <a16:creationId xmlns="" xmlns:a16="http://schemas.microsoft.com/office/drawing/2014/main" id="{34738888-49F3-4729-85E3-2BA646810FC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148BCD5-65E7-4D2D-AC54-180D0927284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31A9A-6883-4BA8-BDCC-188DD2D48C51}" type="slidenum">
              <a:rPr lang="en-US" smtClean="0"/>
              <a:t>‹#›</a:t>
            </a:fld>
            <a:endParaRPr lang="en-US"/>
          </a:p>
        </p:txBody>
      </p:sp>
    </p:spTree>
    <p:extLst>
      <p:ext uri="{BB962C8B-B14F-4D97-AF65-F5344CB8AC3E}">
        <p14:creationId xmlns:p14="http://schemas.microsoft.com/office/powerpoint/2010/main" val="17341172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9" name="Picture 3" descr="top-corner"/>
          <p:cNvPicPr>
            <a:picLocks noChangeAspect="1" noChangeArrowheads="1"/>
          </p:cNvPicPr>
          <p:nvPr userDrawn="1"/>
        </p:nvPicPr>
        <p:blipFill>
          <a:blip r:embed="rId5" cstate="print"/>
          <a:srcRect/>
          <a:stretch>
            <a:fillRect/>
          </a:stretch>
        </p:blipFill>
        <p:spPr bwMode="auto">
          <a:xfrm>
            <a:off x="0" y="-1"/>
            <a:ext cx="3171331" cy="2743201"/>
          </a:xfrm>
          <a:prstGeom prst="rect">
            <a:avLst/>
          </a:prstGeom>
          <a:noFill/>
          <a:ln w="9525">
            <a:noFill/>
            <a:miter lim="800000"/>
            <a:headEnd/>
            <a:tailEnd/>
          </a:ln>
        </p:spPr>
      </p:pic>
      <p:sp>
        <p:nvSpPr>
          <p:cNvPr id="10" name="Parallelogram 9"/>
          <p:cNvSpPr/>
          <p:nvPr userDrawn="1"/>
        </p:nvSpPr>
        <p:spPr>
          <a:xfrm>
            <a:off x="152400" y="6579066"/>
            <a:ext cx="8839200" cy="76200"/>
          </a:xfrm>
          <a:prstGeom prst="parallelogram">
            <a:avLst/>
          </a:prstGeom>
          <a:solidFill>
            <a:srgbClr val="EEECE1">
              <a:lumMod val="25000"/>
            </a:srgbClr>
          </a:solidFill>
          <a:ln w="25400" cap="flat" cmpd="sng" algn="ctr">
            <a:solidFill>
              <a:srgbClr val="EEECE1">
                <a:lumMod val="25000"/>
              </a:srgbClr>
            </a:solidFill>
            <a:prstDash val="solid"/>
          </a:ln>
          <a:effectLst/>
        </p:spPr>
        <p:txBody>
          <a:bodyPr rtlCol="0" anchor="ctr"/>
          <a:lstStyle/>
          <a:p>
            <a:pPr algn="ctr">
              <a:defRPr/>
            </a:pPr>
            <a:endParaRPr lang="en-US" kern="0" dirty="0">
              <a:solidFill>
                <a:sysClr val="window" lastClr="FFFFFF"/>
              </a:solidFill>
              <a:latin typeface="Calibri"/>
            </a:endParaRPr>
          </a:p>
        </p:txBody>
      </p:sp>
      <p:sp>
        <p:nvSpPr>
          <p:cNvPr id="15" name="Text Box 5"/>
          <p:cNvSpPr txBox="1">
            <a:spLocks noChangeArrowheads="1"/>
          </p:cNvSpPr>
          <p:nvPr userDrawn="1"/>
        </p:nvSpPr>
        <p:spPr bwMode="auto">
          <a:xfrm>
            <a:off x="3909336" y="6672945"/>
            <a:ext cx="1326005" cy="200055"/>
          </a:xfrm>
          <a:prstGeom prst="rect">
            <a:avLst/>
          </a:prstGeom>
          <a:solidFill>
            <a:srgbClr val="00B050"/>
          </a:solidFill>
          <a:ln w="9525" algn="ctr">
            <a:noFill/>
            <a:miter lim="800000"/>
            <a:headEnd/>
            <a:tailEnd/>
          </a:ln>
          <a:effectLst/>
        </p:spPr>
        <p:txBody>
          <a:bodyPr wrap="square">
            <a:spAutoFit/>
          </a:bodyPr>
          <a:lstStyle/>
          <a:p>
            <a:pPr algn="ctr" eaLnBrk="0" fontAlgn="auto" hangingPunct="0">
              <a:spcBef>
                <a:spcPts val="0"/>
              </a:spcBef>
              <a:spcAft>
                <a:spcPts val="0"/>
              </a:spcAft>
              <a:defRPr/>
            </a:pPr>
            <a:r>
              <a:rPr lang="en-US" sz="700" b="1" i="0" dirty="0">
                <a:solidFill>
                  <a:srgbClr val="FFFFFF"/>
                </a:solidFill>
                <a:latin typeface="Arial (body)"/>
              </a:rPr>
              <a:t> UNCLASSIFIED//FOUO</a:t>
            </a:r>
          </a:p>
        </p:txBody>
      </p:sp>
      <p:sp>
        <p:nvSpPr>
          <p:cNvPr id="16" name="Slide Number Placeholder 3"/>
          <p:cNvSpPr txBox="1">
            <a:spLocks/>
          </p:cNvSpPr>
          <p:nvPr userDrawn="1"/>
        </p:nvSpPr>
        <p:spPr bwMode="auto">
          <a:xfrm>
            <a:off x="8610600" y="6645275"/>
            <a:ext cx="4572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08448F-99E9-40AC-991A-BF66708FBCC2}" type="slidenum">
              <a:rPr kumimoji="0" lang="en-US" sz="900" b="1" i="1"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3" name="Title 1"/>
          <p:cNvSpPr txBox="1">
            <a:spLocks/>
          </p:cNvSpPr>
          <p:nvPr userDrawn="1"/>
        </p:nvSpPr>
        <p:spPr>
          <a:xfrm>
            <a:off x="914400" y="28575"/>
            <a:ext cx="70866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ody)"/>
              <a:ea typeface="+mj-ea"/>
              <a:cs typeface="+mj-cs"/>
            </a:endParaRPr>
          </a:p>
        </p:txBody>
      </p:sp>
      <p:sp>
        <p:nvSpPr>
          <p:cNvPr id="8" name="Parallelogram 7"/>
          <p:cNvSpPr/>
          <p:nvPr userDrawn="1"/>
        </p:nvSpPr>
        <p:spPr>
          <a:xfrm>
            <a:off x="762000" y="991688"/>
            <a:ext cx="754380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7" descr="USACAPOC.jpg"/>
          <p:cNvPicPr>
            <a:picLocks noChangeAspect="1"/>
          </p:cNvPicPr>
          <p:nvPr userDrawn="1"/>
        </p:nvPicPr>
        <p:blipFill>
          <a:blip r:embed="rId6" cstate="print"/>
          <a:srcRect/>
          <a:stretch>
            <a:fillRect/>
          </a:stretch>
        </p:blipFill>
        <p:spPr bwMode="auto">
          <a:xfrm>
            <a:off x="8458200" y="152400"/>
            <a:ext cx="436562" cy="641704"/>
          </a:xfrm>
          <a:prstGeom prst="rect">
            <a:avLst/>
          </a:prstGeom>
          <a:noFill/>
          <a:ln w="9525">
            <a:noFill/>
            <a:miter lim="800000"/>
            <a:headEnd/>
            <a:tailEnd/>
          </a:ln>
        </p:spPr>
      </p:pic>
      <p:pic>
        <p:nvPicPr>
          <p:cNvPr id="14" name="Picture 13" descr="imagesCAIMVJYX.jpg"/>
          <p:cNvPicPr>
            <a:picLocks noChangeAspect="1"/>
          </p:cNvPicPr>
          <p:nvPr userDrawn="1"/>
        </p:nvPicPr>
        <p:blipFill>
          <a:blip r:embed="rId7" cstate="email"/>
          <a:stretch>
            <a:fillRect/>
          </a:stretch>
        </p:blipFill>
        <p:spPr>
          <a:xfrm>
            <a:off x="110704" y="130965"/>
            <a:ext cx="607069" cy="731520"/>
          </a:xfrm>
          <a:prstGeom prst="rect">
            <a:avLst/>
          </a:prstGeom>
        </p:spPr>
      </p:pic>
      <p:sp>
        <p:nvSpPr>
          <p:cNvPr id="12" name="Text Box 5"/>
          <p:cNvSpPr txBox="1">
            <a:spLocks noChangeArrowheads="1"/>
          </p:cNvSpPr>
          <p:nvPr userDrawn="1"/>
        </p:nvSpPr>
        <p:spPr bwMode="auto">
          <a:xfrm>
            <a:off x="3908997" y="0"/>
            <a:ext cx="1326005" cy="200055"/>
          </a:xfrm>
          <a:prstGeom prst="rect">
            <a:avLst/>
          </a:prstGeom>
          <a:solidFill>
            <a:srgbClr val="00B050"/>
          </a:solidFill>
          <a:ln w="9525" algn="ctr">
            <a:noFill/>
            <a:miter lim="800000"/>
            <a:headEnd/>
            <a:tailEnd/>
          </a:ln>
          <a:effectLst/>
        </p:spPr>
        <p:txBody>
          <a:bodyPr wrap="square">
            <a:spAutoFit/>
          </a:bodyPr>
          <a:lstStyle/>
          <a:p>
            <a:pPr algn="ctr" eaLnBrk="0" fontAlgn="auto" hangingPunct="0">
              <a:spcBef>
                <a:spcPts val="0"/>
              </a:spcBef>
              <a:spcAft>
                <a:spcPts val="0"/>
              </a:spcAft>
              <a:defRPr/>
            </a:pPr>
            <a:r>
              <a:rPr lang="en-US" sz="700" b="1" i="0" dirty="0">
                <a:solidFill>
                  <a:srgbClr val="FFFFFF"/>
                </a:solidFill>
                <a:latin typeface="Arial (body)"/>
              </a:rPr>
              <a:t> UNCLASSIFIED//FOUO</a:t>
            </a:r>
          </a:p>
        </p:txBody>
      </p:sp>
    </p:spTree>
    <p:extLst>
      <p:ext uri="{BB962C8B-B14F-4D97-AF65-F5344CB8AC3E}">
        <p14:creationId xmlns:p14="http://schemas.microsoft.com/office/powerpoint/2010/main" val="3965550637"/>
      </p:ext>
    </p:extLst>
  </p:cSld>
  <p:clrMap bg1="lt1" tx1="dk1" bg2="lt2" tx2="dk2" accent1="accent1" accent2="accent2" accent3="accent3" accent4="accent4" accent5="accent5" accent6="accent6" hlink="hlink" folHlink="folHlink"/>
  <p:sldLayoutIdLst>
    <p:sldLayoutId id="2147483689" r:id="rId1"/>
    <p:sldLayoutId id="2147483673"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mailto:Nathaniel.e.Mitcavish.mil@mail.mil" TargetMode="External"/><Relationship Id="rId2" Type="http://schemas.openxmlformats.org/officeDocument/2006/relationships/hyperlink" Target="mailto:thomas.j.simpson4.mil@mail.mil"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0DAED64-B189-4587-A546-A35A9611A594}"/>
              </a:ext>
            </a:extLst>
          </p:cNvPr>
          <p:cNvSpPr>
            <a:spLocks noGrp="1"/>
          </p:cNvSpPr>
          <p:nvPr>
            <p:ph type="ctrTitle"/>
          </p:nvPr>
        </p:nvSpPr>
        <p:spPr/>
        <p:txBody>
          <a:bodyPr/>
          <a:lstStyle/>
          <a:p>
            <a:r>
              <a:rPr lang="en-US" dirty="0"/>
              <a:t>U.S. Civil Affairs</a:t>
            </a:r>
            <a:br>
              <a:rPr lang="en-US" dirty="0"/>
            </a:br>
            <a:r>
              <a:rPr lang="en-US" dirty="0"/>
              <a:t>in Slovakia</a:t>
            </a:r>
          </a:p>
        </p:txBody>
      </p:sp>
      <p:sp>
        <p:nvSpPr>
          <p:cNvPr id="5" name="Subtitle 4">
            <a:extLst>
              <a:ext uri="{FF2B5EF4-FFF2-40B4-BE49-F238E27FC236}">
                <a16:creationId xmlns="" xmlns:a16="http://schemas.microsoft.com/office/drawing/2014/main" id="{F4555CD1-3D75-4725-B181-0B3B6FD83628}"/>
              </a:ext>
            </a:extLst>
          </p:cNvPr>
          <p:cNvSpPr>
            <a:spLocks noGrp="1"/>
          </p:cNvSpPr>
          <p:nvPr>
            <p:ph type="subTitle" idx="1"/>
          </p:nvPr>
        </p:nvSpPr>
        <p:spPr/>
        <p:txBody>
          <a:bodyPr/>
          <a:lstStyle/>
          <a:p>
            <a:r>
              <a:rPr lang="en-US" dirty="0"/>
              <a:t>CAT 0721</a:t>
            </a:r>
          </a:p>
        </p:txBody>
      </p:sp>
    </p:spTree>
    <p:extLst>
      <p:ext uri="{BB962C8B-B14F-4D97-AF65-F5344CB8AC3E}">
        <p14:creationId xmlns:p14="http://schemas.microsoft.com/office/powerpoint/2010/main" val="293830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1127871-8049-4F93-B52B-8BA50C4C41F4}"/>
              </a:ext>
            </a:extLst>
          </p:cNvPr>
          <p:cNvSpPr>
            <a:spLocks noGrp="1"/>
          </p:cNvSpPr>
          <p:nvPr>
            <p:ph type="title"/>
          </p:nvPr>
        </p:nvSpPr>
        <p:spPr/>
        <p:txBody>
          <a:bodyPr/>
          <a:lstStyle/>
          <a:p>
            <a:r>
              <a:rPr lang="en-US" dirty="0"/>
              <a:t>Who is Civil Affairs Team 0721</a:t>
            </a:r>
          </a:p>
        </p:txBody>
      </p:sp>
      <p:graphicFrame>
        <p:nvGraphicFramePr>
          <p:cNvPr id="4" name="Table 3">
            <a:extLst>
              <a:ext uri="{FF2B5EF4-FFF2-40B4-BE49-F238E27FC236}">
                <a16:creationId xmlns="" xmlns:a16="http://schemas.microsoft.com/office/drawing/2014/main" id="{8B697397-D509-49F9-AD2E-D60CE79F0750}"/>
              </a:ext>
            </a:extLst>
          </p:cNvPr>
          <p:cNvGraphicFramePr>
            <a:graphicFrameLocks noGrp="1"/>
          </p:cNvGraphicFramePr>
          <p:nvPr>
            <p:extLst>
              <p:ext uri="{D42A27DB-BD31-4B8C-83A1-F6EECF244321}">
                <p14:modId xmlns:p14="http://schemas.microsoft.com/office/powerpoint/2010/main" val="3075630768"/>
              </p:ext>
            </p:extLst>
          </p:nvPr>
        </p:nvGraphicFramePr>
        <p:xfrm>
          <a:off x="1369884" y="1307952"/>
          <a:ext cx="6404232" cy="4948579"/>
        </p:xfrm>
        <a:graphic>
          <a:graphicData uri="http://schemas.openxmlformats.org/drawingml/2006/table">
            <a:tbl>
              <a:tblPr firstRow="1" bandRow="1">
                <a:tableStyleId>{5C22544A-7EE6-4342-B048-85BDC9FD1C3A}</a:tableStyleId>
              </a:tblPr>
              <a:tblGrid>
                <a:gridCol w="1984998">
                  <a:extLst>
                    <a:ext uri="{9D8B030D-6E8A-4147-A177-3AD203B41FA5}">
                      <a16:colId xmlns="" xmlns:a16="http://schemas.microsoft.com/office/drawing/2014/main" val="20000"/>
                    </a:ext>
                  </a:extLst>
                </a:gridCol>
                <a:gridCol w="2448127">
                  <a:extLst>
                    <a:ext uri="{9D8B030D-6E8A-4147-A177-3AD203B41FA5}">
                      <a16:colId xmlns="" xmlns:a16="http://schemas.microsoft.com/office/drawing/2014/main" val="20001"/>
                    </a:ext>
                  </a:extLst>
                </a:gridCol>
                <a:gridCol w="1971107">
                  <a:extLst>
                    <a:ext uri="{9D8B030D-6E8A-4147-A177-3AD203B41FA5}">
                      <a16:colId xmlns="" xmlns:a16="http://schemas.microsoft.com/office/drawing/2014/main" val="20002"/>
                    </a:ext>
                  </a:extLst>
                </a:gridCol>
              </a:tblGrid>
              <a:tr h="746731">
                <a:tc>
                  <a:txBody>
                    <a:bodyPr/>
                    <a:lstStyle/>
                    <a:p>
                      <a:r>
                        <a:rPr lang="en-US" sz="1600" dirty="0">
                          <a:latin typeface="+mj-lt"/>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j-lt"/>
                        </a:rPr>
                        <a:t>Military</a:t>
                      </a:r>
                      <a:r>
                        <a:rPr lang="en-US" sz="1600" baseline="0" dirty="0">
                          <a:latin typeface="+mj-lt"/>
                        </a:rPr>
                        <a:t> Experience</a:t>
                      </a:r>
                      <a:endParaRPr 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j-lt"/>
                        </a:rPr>
                        <a:t>Civilian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004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cs typeface="Times New Roman" pitchFamily="18" charset="0"/>
                        </a:rPr>
                        <a:t>CPT Jordan Simpson</a:t>
                      </a:r>
                    </a:p>
                    <a:p>
                      <a:endParaRPr lang="en-US" sz="1400" dirty="0">
                        <a:latin typeface="+mj-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cs typeface="Times New Roman" pitchFamily="18" charset="0"/>
                        </a:rPr>
                        <a:t>1</a:t>
                      </a:r>
                      <a:r>
                        <a:rPr lang="en-US" sz="1400" baseline="0" dirty="0">
                          <a:latin typeface="+mj-lt"/>
                          <a:cs typeface="Times New Roman" pitchFamily="18" charset="0"/>
                        </a:rPr>
                        <a:t> year Logistics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j-lt"/>
                          <a:cs typeface="Times New Roman" pitchFamily="18" charset="0"/>
                        </a:rPr>
                        <a:t>5 years Civil Affairs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mj-lt"/>
                          <a:cs typeface="Times New Roman" pitchFamily="18" charset="0"/>
                        </a:rPr>
                        <a:t>Construction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39735">
                <a:tc>
                  <a:txBody>
                    <a:bodyPr/>
                    <a:lstStyle/>
                    <a:p>
                      <a:r>
                        <a:rPr lang="en-US" sz="1400" baseline="0" dirty="0">
                          <a:latin typeface="+mj-lt"/>
                          <a:cs typeface="Times New Roman" pitchFamily="18" charset="0"/>
                        </a:rPr>
                        <a:t>SSG  Nate Mitcavish</a:t>
                      </a:r>
                      <a:endParaRPr lang="en-US" sz="1400" dirty="0">
                        <a:latin typeface="+mj-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US" sz="1400" dirty="0">
                          <a:latin typeface="+mj-lt"/>
                          <a:cs typeface="Times New Roman" pitchFamily="18" charset="0"/>
                        </a:rPr>
                        <a:t>2 years</a:t>
                      </a:r>
                      <a:r>
                        <a:rPr lang="en-US" sz="1400" baseline="0" dirty="0">
                          <a:latin typeface="+mj-lt"/>
                          <a:cs typeface="Times New Roman" pitchFamily="18" charset="0"/>
                        </a:rPr>
                        <a:t> Chemical, Biological, Radiological, Nuclear</a:t>
                      </a:r>
                      <a:endParaRPr lang="en-US" sz="1400" dirty="0">
                        <a:latin typeface="+mj-lt"/>
                        <a:cs typeface="Times New Roman" pitchFamily="18" charset="0"/>
                      </a:endParaRPr>
                    </a:p>
                    <a:p>
                      <a:pPr marL="0" indent="0">
                        <a:buNone/>
                      </a:pPr>
                      <a:r>
                        <a:rPr lang="en-US" sz="1400" dirty="0">
                          <a:latin typeface="+mj-lt"/>
                          <a:cs typeface="Times New Roman" pitchFamily="18" charset="0"/>
                        </a:rPr>
                        <a:t>9 years</a:t>
                      </a:r>
                      <a:r>
                        <a:rPr lang="en-US" sz="1400" baseline="0" dirty="0">
                          <a:latin typeface="+mj-lt"/>
                          <a:cs typeface="Times New Roman" pitchFamily="18" charset="0"/>
                        </a:rPr>
                        <a:t> Civil Affairs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mj-lt"/>
                          <a:cs typeface="Times New Roman" pitchFamily="18" charset="0"/>
                        </a:rPr>
                        <a:t>Insurance</a:t>
                      </a:r>
                      <a:r>
                        <a:rPr lang="en-US" sz="1400" baseline="0" dirty="0">
                          <a:latin typeface="+mj-lt"/>
                          <a:cs typeface="Times New Roman" pitchFamily="18" charset="0"/>
                        </a:rPr>
                        <a:t> Adjuster </a:t>
                      </a:r>
                      <a:endParaRPr lang="en-US" sz="1400" dirty="0">
                        <a:latin typeface="+mj-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078613">
                <a:tc>
                  <a:txBody>
                    <a:bodyPr/>
                    <a:lstStyle/>
                    <a:p>
                      <a:r>
                        <a:rPr lang="en-US" sz="1400" dirty="0">
                          <a:latin typeface="+mj-lt"/>
                          <a:cs typeface="Times New Roman" pitchFamily="18" charset="0"/>
                        </a:rPr>
                        <a:t>SGT Anna Peterson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mj-lt"/>
                          <a:cs typeface="Times New Roman" pitchFamily="18" charset="0"/>
                        </a:rPr>
                        <a:t>8 years</a:t>
                      </a:r>
                      <a:r>
                        <a:rPr lang="en-US" sz="1400" baseline="0" dirty="0">
                          <a:latin typeface="+mj-lt"/>
                          <a:cs typeface="Times New Roman" pitchFamily="18" charset="0"/>
                        </a:rPr>
                        <a:t> Civil Affairs</a:t>
                      </a:r>
                    </a:p>
                    <a:p>
                      <a:endParaRPr lang="en-US" sz="1400" dirty="0">
                        <a:latin typeface="+mj-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mj-lt"/>
                          <a:cs typeface="Times New Roman" pitchFamily="18" charset="0"/>
                        </a:rPr>
                        <a:t>Phlebotomist</a:t>
                      </a:r>
                      <a:r>
                        <a:rPr lang="en-US" sz="1400" baseline="0" dirty="0">
                          <a:latin typeface="+mj-lt"/>
                          <a:cs typeface="Times New Roman" pitchFamily="18" charset="0"/>
                        </a:rPr>
                        <a:t> </a:t>
                      </a:r>
                      <a:endParaRPr lang="en-US" sz="1400" dirty="0">
                        <a:latin typeface="+mj-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078613">
                <a:tc>
                  <a:txBody>
                    <a:bodyPr/>
                    <a:lstStyle/>
                    <a:p>
                      <a:r>
                        <a:rPr lang="en-US" sz="1400" dirty="0">
                          <a:latin typeface="+mj-lt"/>
                          <a:cs typeface="Times New Roman" pitchFamily="18" charset="0"/>
                        </a:rPr>
                        <a:t>SPC Brad </a:t>
                      </a:r>
                      <a:r>
                        <a:rPr lang="en-US" sz="1400" dirty="0" err="1">
                          <a:latin typeface="+mj-lt"/>
                          <a:cs typeface="Times New Roman" pitchFamily="18" charset="0"/>
                        </a:rPr>
                        <a:t>Specht</a:t>
                      </a:r>
                      <a:endParaRPr lang="en-US" sz="1400" dirty="0">
                        <a:latin typeface="+mj-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mj-lt"/>
                          <a:cs typeface="Times New Roman" pitchFamily="18" charset="0"/>
                        </a:rPr>
                        <a:t>6 years</a:t>
                      </a:r>
                      <a:r>
                        <a:rPr lang="en-US" sz="1400" baseline="0" dirty="0">
                          <a:latin typeface="+mj-lt"/>
                          <a:cs typeface="Times New Roman" pitchFamily="18" charset="0"/>
                        </a:rPr>
                        <a:t> Personnel</a:t>
                      </a:r>
                    </a:p>
                    <a:p>
                      <a:r>
                        <a:rPr lang="en-US" sz="1400" baseline="0" dirty="0">
                          <a:latin typeface="+mj-lt"/>
                          <a:cs typeface="Times New Roman" pitchFamily="18" charset="0"/>
                        </a:rPr>
                        <a:t>1 year Civil Affairs</a:t>
                      </a:r>
                      <a:endParaRPr lang="en-US" sz="1400" dirty="0">
                        <a:latin typeface="+mj-lt"/>
                        <a:cs typeface="Times New Roman" pitchFamily="18" charset="0"/>
                      </a:endParaRPr>
                    </a:p>
                    <a:p>
                      <a:endParaRPr lang="en-US" sz="1400" dirty="0">
                        <a:latin typeface="+mj-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mj-lt"/>
                          <a:cs typeface="Times New Roman" pitchFamily="18" charset="0"/>
                        </a:rPr>
                        <a:t>Diesel Mechanic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3647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 xmlns:a16="http://schemas.microsoft.com/office/drawing/2014/main" id="{F6040070-C3CF-4FDE-94F9-94E5F6949963}"/>
              </a:ext>
            </a:extLst>
          </p:cNvPr>
          <p:cNvPicPr>
            <a:picLocks noChangeAspect="1"/>
          </p:cNvPicPr>
          <p:nvPr/>
        </p:nvPicPr>
        <p:blipFill rotWithShape="1">
          <a:blip r:embed="rId2">
            <a:extLst>
              <a:ext uri="{28A0092B-C50C-407E-A947-70E740481C1C}">
                <a14:useLocalDpi xmlns:a14="http://schemas.microsoft.com/office/drawing/2010/main" val="0"/>
              </a:ext>
            </a:extLst>
          </a:blip>
          <a:srcRect l="1024" t="12093" r="27819" b="21619"/>
          <a:stretch/>
        </p:blipFill>
        <p:spPr>
          <a:xfrm>
            <a:off x="4242357" y="2194567"/>
            <a:ext cx="4495800" cy="2971800"/>
          </a:xfrm>
          <a:prstGeom prst="rect">
            <a:avLst/>
          </a:prstGeom>
          <a:ln w="19050">
            <a:solidFill>
              <a:schemeClr val="tx1"/>
            </a:solidFill>
          </a:ln>
        </p:spPr>
      </p:pic>
      <p:sp>
        <p:nvSpPr>
          <p:cNvPr id="2" name="Title 1">
            <a:extLst>
              <a:ext uri="{FF2B5EF4-FFF2-40B4-BE49-F238E27FC236}">
                <a16:creationId xmlns="" xmlns:a16="http://schemas.microsoft.com/office/drawing/2014/main" id="{DED31019-7180-4B41-A536-70A8789BB2FF}"/>
              </a:ext>
            </a:extLst>
          </p:cNvPr>
          <p:cNvSpPr>
            <a:spLocks noGrp="1"/>
          </p:cNvSpPr>
          <p:nvPr>
            <p:ph type="title"/>
          </p:nvPr>
        </p:nvSpPr>
        <p:spPr/>
        <p:txBody>
          <a:bodyPr/>
          <a:lstStyle/>
          <a:p>
            <a:r>
              <a:rPr lang="en-US" dirty="0"/>
              <a:t>Operating Environment</a:t>
            </a:r>
          </a:p>
        </p:txBody>
      </p:sp>
      <p:sp>
        <p:nvSpPr>
          <p:cNvPr id="3" name="Freeform 19">
            <a:extLst>
              <a:ext uri="{FF2B5EF4-FFF2-40B4-BE49-F238E27FC236}">
                <a16:creationId xmlns="" xmlns:a16="http://schemas.microsoft.com/office/drawing/2014/main" id="{5880D2F9-F584-4445-99E4-31950C576672}"/>
              </a:ext>
            </a:extLst>
          </p:cNvPr>
          <p:cNvSpPr>
            <a:spLocks noChangeAspect="1"/>
          </p:cNvSpPr>
          <p:nvPr/>
        </p:nvSpPr>
        <p:spPr bwMode="auto">
          <a:xfrm>
            <a:off x="1935697" y="4044407"/>
            <a:ext cx="841405" cy="618838"/>
          </a:xfrm>
          <a:custGeom>
            <a:avLst/>
            <a:gdLst/>
            <a:ahLst/>
            <a:cxnLst>
              <a:cxn ang="0">
                <a:pos x="2" y="201"/>
              </a:cxn>
              <a:cxn ang="0">
                <a:pos x="19" y="215"/>
              </a:cxn>
              <a:cxn ang="0">
                <a:pos x="16" y="222"/>
              </a:cxn>
              <a:cxn ang="0">
                <a:pos x="21" y="236"/>
              </a:cxn>
              <a:cxn ang="0">
                <a:pos x="35" y="236"/>
              </a:cxn>
              <a:cxn ang="0">
                <a:pos x="87" y="287"/>
              </a:cxn>
              <a:cxn ang="0">
                <a:pos x="103" y="289"/>
              </a:cxn>
              <a:cxn ang="0">
                <a:pos x="146" y="317"/>
              </a:cxn>
              <a:cxn ang="0">
                <a:pos x="166" y="301"/>
              </a:cxn>
              <a:cxn ang="0">
                <a:pos x="196" y="303"/>
              </a:cxn>
              <a:cxn ang="0">
                <a:pos x="206" y="309"/>
              </a:cxn>
              <a:cxn ang="0">
                <a:pos x="228" y="301"/>
              </a:cxn>
              <a:cxn ang="0">
                <a:pos x="274" y="282"/>
              </a:cxn>
              <a:cxn ang="0">
                <a:pos x="328" y="273"/>
              </a:cxn>
              <a:cxn ang="0">
                <a:pos x="350" y="277"/>
              </a:cxn>
              <a:cxn ang="0">
                <a:pos x="357" y="289"/>
              </a:cxn>
              <a:cxn ang="0">
                <a:pos x="376" y="268"/>
              </a:cxn>
              <a:cxn ang="0">
                <a:pos x="401" y="259"/>
              </a:cxn>
              <a:cxn ang="0">
                <a:pos x="425" y="256"/>
              </a:cxn>
              <a:cxn ang="0">
                <a:pos x="466" y="215"/>
              </a:cxn>
              <a:cxn ang="0">
                <a:pos x="477" y="190"/>
              </a:cxn>
              <a:cxn ang="0">
                <a:pos x="482" y="141"/>
              </a:cxn>
              <a:cxn ang="0">
                <a:pos x="487" y="101"/>
              </a:cxn>
              <a:cxn ang="0">
                <a:pos x="503" y="100"/>
              </a:cxn>
              <a:cxn ang="0">
                <a:pos x="516" y="85"/>
              </a:cxn>
              <a:cxn ang="0">
                <a:pos x="523" y="74"/>
              </a:cxn>
              <a:cxn ang="0">
                <a:pos x="507" y="63"/>
              </a:cxn>
              <a:cxn ang="0">
                <a:pos x="498" y="68"/>
              </a:cxn>
              <a:cxn ang="0">
                <a:pos x="475" y="63"/>
              </a:cxn>
              <a:cxn ang="0">
                <a:pos x="461" y="44"/>
              </a:cxn>
              <a:cxn ang="0">
                <a:pos x="447" y="19"/>
              </a:cxn>
              <a:cxn ang="0">
                <a:pos x="431" y="19"/>
              </a:cxn>
              <a:cxn ang="0">
                <a:pos x="406" y="0"/>
              </a:cxn>
              <a:cxn ang="0">
                <a:pos x="392" y="3"/>
              </a:cxn>
              <a:cxn ang="0">
                <a:pos x="341" y="9"/>
              </a:cxn>
              <a:cxn ang="0">
                <a:pos x="331" y="24"/>
              </a:cxn>
              <a:cxn ang="0">
                <a:pos x="318" y="41"/>
              </a:cxn>
              <a:cxn ang="0">
                <a:pos x="299" y="51"/>
              </a:cxn>
              <a:cxn ang="0">
                <a:pos x="281" y="55"/>
              </a:cxn>
              <a:cxn ang="0">
                <a:pos x="269" y="51"/>
              </a:cxn>
              <a:cxn ang="0">
                <a:pos x="258" y="44"/>
              </a:cxn>
              <a:cxn ang="0">
                <a:pos x="249" y="41"/>
              </a:cxn>
              <a:cxn ang="0">
                <a:pos x="233" y="49"/>
              </a:cxn>
              <a:cxn ang="0">
                <a:pos x="212" y="60"/>
              </a:cxn>
              <a:cxn ang="0">
                <a:pos x="168" y="79"/>
              </a:cxn>
              <a:cxn ang="0">
                <a:pos x="149" y="81"/>
              </a:cxn>
              <a:cxn ang="0">
                <a:pos x="103" y="79"/>
              </a:cxn>
              <a:cxn ang="0">
                <a:pos x="97" y="76"/>
              </a:cxn>
              <a:cxn ang="0">
                <a:pos x="85" y="58"/>
              </a:cxn>
              <a:cxn ang="0">
                <a:pos x="70" y="49"/>
              </a:cxn>
              <a:cxn ang="0">
                <a:pos x="65" y="55"/>
              </a:cxn>
              <a:cxn ang="0">
                <a:pos x="62" y="74"/>
              </a:cxn>
              <a:cxn ang="0">
                <a:pos x="54" y="93"/>
              </a:cxn>
              <a:cxn ang="0">
                <a:pos x="37" y="93"/>
              </a:cxn>
              <a:cxn ang="0">
                <a:pos x="32" y="98"/>
              </a:cxn>
              <a:cxn ang="0">
                <a:pos x="41" y="116"/>
              </a:cxn>
              <a:cxn ang="0">
                <a:pos x="39" y="135"/>
              </a:cxn>
              <a:cxn ang="0">
                <a:pos x="27" y="152"/>
              </a:cxn>
              <a:cxn ang="0">
                <a:pos x="19" y="160"/>
              </a:cxn>
              <a:cxn ang="0">
                <a:pos x="5" y="166"/>
              </a:cxn>
              <a:cxn ang="0">
                <a:pos x="0" y="181"/>
              </a:cxn>
              <a:cxn ang="0">
                <a:pos x="2" y="201"/>
              </a:cxn>
            </a:cxnLst>
            <a:rect l="0" t="0" r="r" b="b"/>
            <a:pathLst>
              <a:path w="523" h="317">
                <a:moveTo>
                  <a:pt x="2" y="201"/>
                </a:moveTo>
                <a:lnTo>
                  <a:pt x="19" y="215"/>
                </a:lnTo>
                <a:lnTo>
                  <a:pt x="16" y="222"/>
                </a:lnTo>
                <a:lnTo>
                  <a:pt x="21" y="236"/>
                </a:lnTo>
                <a:lnTo>
                  <a:pt x="35" y="236"/>
                </a:lnTo>
                <a:lnTo>
                  <a:pt x="87" y="287"/>
                </a:lnTo>
                <a:lnTo>
                  <a:pt x="103" y="289"/>
                </a:lnTo>
                <a:lnTo>
                  <a:pt x="146" y="317"/>
                </a:lnTo>
                <a:lnTo>
                  <a:pt x="166" y="301"/>
                </a:lnTo>
                <a:lnTo>
                  <a:pt x="196" y="303"/>
                </a:lnTo>
                <a:lnTo>
                  <a:pt x="206" y="309"/>
                </a:lnTo>
                <a:lnTo>
                  <a:pt x="228" y="301"/>
                </a:lnTo>
                <a:lnTo>
                  <a:pt x="274" y="282"/>
                </a:lnTo>
                <a:lnTo>
                  <a:pt x="328" y="273"/>
                </a:lnTo>
                <a:lnTo>
                  <a:pt x="350" y="277"/>
                </a:lnTo>
                <a:lnTo>
                  <a:pt x="357" y="289"/>
                </a:lnTo>
                <a:lnTo>
                  <a:pt x="376" y="268"/>
                </a:lnTo>
                <a:lnTo>
                  <a:pt x="401" y="259"/>
                </a:lnTo>
                <a:lnTo>
                  <a:pt x="425" y="256"/>
                </a:lnTo>
                <a:lnTo>
                  <a:pt x="466" y="215"/>
                </a:lnTo>
                <a:lnTo>
                  <a:pt x="477" y="190"/>
                </a:lnTo>
                <a:lnTo>
                  <a:pt x="482" y="141"/>
                </a:lnTo>
                <a:lnTo>
                  <a:pt x="487" y="101"/>
                </a:lnTo>
                <a:lnTo>
                  <a:pt x="503" y="100"/>
                </a:lnTo>
                <a:lnTo>
                  <a:pt x="516" y="85"/>
                </a:lnTo>
                <a:lnTo>
                  <a:pt x="523" y="74"/>
                </a:lnTo>
                <a:lnTo>
                  <a:pt x="507" y="63"/>
                </a:lnTo>
                <a:lnTo>
                  <a:pt x="498" y="68"/>
                </a:lnTo>
                <a:lnTo>
                  <a:pt x="475" y="63"/>
                </a:lnTo>
                <a:lnTo>
                  <a:pt x="461" y="44"/>
                </a:lnTo>
                <a:lnTo>
                  <a:pt x="447" y="19"/>
                </a:lnTo>
                <a:lnTo>
                  <a:pt x="431" y="19"/>
                </a:lnTo>
                <a:lnTo>
                  <a:pt x="406" y="0"/>
                </a:lnTo>
                <a:lnTo>
                  <a:pt x="392" y="3"/>
                </a:lnTo>
                <a:lnTo>
                  <a:pt x="341" y="9"/>
                </a:lnTo>
                <a:lnTo>
                  <a:pt x="331" y="24"/>
                </a:lnTo>
                <a:lnTo>
                  <a:pt x="318" y="41"/>
                </a:lnTo>
                <a:lnTo>
                  <a:pt x="299" y="51"/>
                </a:lnTo>
                <a:lnTo>
                  <a:pt x="281" y="55"/>
                </a:lnTo>
                <a:lnTo>
                  <a:pt x="269" y="51"/>
                </a:lnTo>
                <a:lnTo>
                  <a:pt x="258" y="44"/>
                </a:lnTo>
                <a:lnTo>
                  <a:pt x="249" y="41"/>
                </a:lnTo>
                <a:lnTo>
                  <a:pt x="233" y="49"/>
                </a:lnTo>
                <a:lnTo>
                  <a:pt x="212" y="60"/>
                </a:lnTo>
                <a:lnTo>
                  <a:pt x="168" y="79"/>
                </a:lnTo>
                <a:lnTo>
                  <a:pt x="149" y="81"/>
                </a:lnTo>
                <a:lnTo>
                  <a:pt x="103" y="79"/>
                </a:lnTo>
                <a:lnTo>
                  <a:pt x="97" y="76"/>
                </a:lnTo>
                <a:lnTo>
                  <a:pt x="85" y="58"/>
                </a:lnTo>
                <a:lnTo>
                  <a:pt x="70" y="49"/>
                </a:lnTo>
                <a:lnTo>
                  <a:pt x="65" y="55"/>
                </a:lnTo>
                <a:lnTo>
                  <a:pt x="62" y="74"/>
                </a:lnTo>
                <a:lnTo>
                  <a:pt x="54" y="93"/>
                </a:lnTo>
                <a:lnTo>
                  <a:pt x="37" y="93"/>
                </a:lnTo>
                <a:lnTo>
                  <a:pt x="32" y="98"/>
                </a:lnTo>
                <a:lnTo>
                  <a:pt x="41" y="116"/>
                </a:lnTo>
                <a:lnTo>
                  <a:pt x="39" y="135"/>
                </a:lnTo>
                <a:lnTo>
                  <a:pt x="27" y="152"/>
                </a:lnTo>
                <a:lnTo>
                  <a:pt x="19" y="160"/>
                </a:lnTo>
                <a:lnTo>
                  <a:pt x="5" y="166"/>
                </a:lnTo>
                <a:lnTo>
                  <a:pt x="0" y="181"/>
                </a:lnTo>
                <a:lnTo>
                  <a:pt x="2" y="201"/>
                </a:lnTo>
                <a:close/>
              </a:path>
            </a:pathLst>
          </a:custGeom>
          <a:solidFill>
            <a:srgbClr val="FFC000">
              <a:alpha val="60000"/>
            </a:srgbClr>
          </a:solidFill>
          <a:ln w="19050" cmpd="sng">
            <a:solidFill>
              <a:srgbClr val="000000"/>
            </a:solidFill>
            <a:prstDash val="solid"/>
            <a:round/>
            <a:headEnd/>
            <a:tailEnd/>
          </a:ln>
          <a:scene3d>
            <a:camera prst="orthographicFront"/>
            <a:lightRig rig="threePt" dir="t"/>
          </a:scene3d>
          <a:sp3d>
            <a:bevelT w="165100" prst="coolSlant"/>
          </a:sp3d>
        </p:spPr>
        <p:txBody>
          <a:bodyPr/>
          <a:lstStyle/>
          <a:p>
            <a:pPr>
              <a:buFontTx/>
              <a:buChar char="•"/>
              <a:defRPr/>
            </a:pPr>
            <a:endParaRPr lang="en-US" b="1" i="1" kern="0" dirty="0">
              <a:solidFill>
                <a:srgbClr val="000000"/>
              </a:solidFill>
            </a:endParaRPr>
          </a:p>
        </p:txBody>
      </p:sp>
      <p:sp>
        <p:nvSpPr>
          <p:cNvPr id="4" name="Freeform 21">
            <a:extLst>
              <a:ext uri="{FF2B5EF4-FFF2-40B4-BE49-F238E27FC236}">
                <a16:creationId xmlns="" xmlns:a16="http://schemas.microsoft.com/office/drawing/2014/main" id="{8D96DAAC-7565-4213-A976-F150B4DEC10B}"/>
              </a:ext>
            </a:extLst>
          </p:cNvPr>
          <p:cNvSpPr>
            <a:spLocks noChangeAspect="1"/>
          </p:cNvSpPr>
          <p:nvPr/>
        </p:nvSpPr>
        <p:spPr bwMode="auto">
          <a:xfrm>
            <a:off x="2739178" y="4950842"/>
            <a:ext cx="775041" cy="670195"/>
          </a:xfrm>
          <a:custGeom>
            <a:avLst/>
            <a:gdLst/>
            <a:ahLst/>
            <a:cxnLst>
              <a:cxn ang="0">
                <a:pos x="9" y="49"/>
              </a:cxn>
              <a:cxn ang="0">
                <a:pos x="3" y="74"/>
              </a:cxn>
              <a:cxn ang="0">
                <a:pos x="35" y="102"/>
              </a:cxn>
              <a:cxn ang="0">
                <a:pos x="38" y="143"/>
              </a:cxn>
              <a:cxn ang="0">
                <a:pos x="8" y="167"/>
              </a:cxn>
              <a:cxn ang="0">
                <a:pos x="12" y="197"/>
              </a:cxn>
              <a:cxn ang="0">
                <a:pos x="8" y="231"/>
              </a:cxn>
              <a:cxn ang="0">
                <a:pos x="12" y="259"/>
              </a:cxn>
              <a:cxn ang="0">
                <a:pos x="38" y="275"/>
              </a:cxn>
              <a:cxn ang="0">
                <a:pos x="39" y="317"/>
              </a:cxn>
              <a:cxn ang="0">
                <a:pos x="55" y="349"/>
              </a:cxn>
              <a:cxn ang="0">
                <a:pos x="136" y="328"/>
              </a:cxn>
              <a:cxn ang="0">
                <a:pos x="185" y="293"/>
              </a:cxn>
              <a:cxn ang="0">
                <a:pos x="222" y="314"/>
              </a:cxn>
              <a:cxn ang="0">
                <a:pos x="258" y="325"/>
              </a:cxn>
              <a:cxn ang="0">
                <a:pos x="302" y="309"/>
              </a:cxn>
              <a:cxn ang="0">
                <a:pos x="304" y="273"/>
              </a:cxn>
              <a:cxn ang="0">
                <a:pos x="337" y="273"/>
              </a:cxn>
              <a:cxn ang="0">
                <a:pos x="353" y="263"/>
              </a:cxn>
              <a:cxn ang="0">
                <a:pos x="418" y="243"/>
              </a:cxn>
              <a:cxn ang="0">
                <a:pos x="440" y="217"/>
              </a:cxn>
              <a:cxn ang="0">
                <a:pos x="408" y="182"/>
              </a:cxn>
              <a:cxn ang="0">
                <a:pos x="423" y="155"/>
              </a:cxn>
              <a:cxn ang="0">
                <a:pos x="434" y="138"/>
              </a:cxn>
              <a:cxn ang="0">
                <a:pos x="443" y="102"/>
              </a:cxn>
              <a:cxn ang="0">
                <a:pos x="453" y="65"/>
              </a:cxn>
              <a:cxn ang="0">
                <a:pos x="478" y="49"/>
              </a:cxn>
              <a:cxn ang="0">
                <a:pos x="464" y="11"/>
              </a:cxn>
              <a:cxn ang="0">
                <a:pos x="399" y="3"/>
              </a:cxn>
              <a:cxn ang="0">
                <a:pos x="331" y="8"/>
              </a:cxn>
              <a:cxn ang="0">
                <a:pos x="266" y="40"/>
              </a:cxn>
              <a:cxn ang="0">
                <a:pos x="215" y="62"/>
              </a:cxn>
              <a:cxn ang="0">
                <a:pos x="147" y="67"/>
              </a:cxn>
              <a:cxn ang="0">
                <a:pos x="104" y="65"/>
              </a:cxn>
              <a:cxn ang="0">
                <a:pos x="52" y="46"/>
              </a:cxn>
              <a:cxn ang="0">
                <a:pos x="12" y="41"/>
              </a:cxn>
            </a:cxnLst>
            <a:rect l="0" t="0" r="r" b="b"/>
            <a:pathLst>
              <a:path w="478" h="349">
                <a:moveTo>
                  <a:pt x="12" y="41"/>
                </a:moveTo>
                <a:lnTo>
                  <a:pt x="9" y="49"/>
                </a:lnTo>
                <a:lnTo>
                  <a:pt x="0" y="57"/>
                </a:lnTo>
                <a:lnTo>
                  <a:pt x="3" y="74"/>
                </a:lnTo>
                <a:lnTo>
                  <a:pt x="17" y="100"/>
                </a:lnTo>
                <a:lnTo>
                  <a:pt x="35" y="102"/>
                </a:lnTo>
                <a:lnTo>
                  <a:pt x="39" y="114"/>
                </a:lnTo>
                <a:lnTo>
                  <a:pt x="38" y="143"/>
                </a:lnTo>
                <a:lnTo>
                  <a:pt x="30" y="152"/>
                </a:lnTo>
                <a:lnTo>
                  <a:pt x="8" y="167"/>
                </a:lnTo>
                <a:lnTo>
                  <a:pt x="5" y="175"/>
                </a:lnTo>
                <a:lnTo>
                  <a:pt x="12" y="197"/>
                </a:lnTo>
                <a:lnTo>
                  <a:pt x="14" y="214"/>
                </a:lnTo>
                <a:lnTo>
                  <a:pt x="8" y="231"/>
                </a:lnTo>
                <a:lnTo>
                  <a:pt x="0" y="243"/>
                </a:lnTo>
                <a:lnTo>
                  <a:pt x="12" y="259"/>
                </a:lnTo>
                <a:lnTo>
                  <a:pt x="22" y="257"/>
                </a:lnTo>
                <a:lnTo>
                  <a:pt x="38" y="275"/>
                </a:lnTo>
                <a:lnTo>
                  <a:pt x="39" y="293"/>
                </a:lnTo>
                <a:lnTo>
                  <a:pt x="39" y="317"/>
                </a:lnTo>
                <a:lnTo>
                  <a:pt x="38" y="328"/>
                </a:lnTo>
                <a:lnTo>
                  <a:pt x="55" y="349"/>
                </a:lnTo>
                <a:lnTo>
                  <a:pt x="93" y="341"/>
                </a:lnTo>
                <a:lnTo>
                  <a:pt x="136" y="328"/>
                </a:lnTo>
                <a:lnTo>
                  <a:pt x="169" y="308"/>
                </a:lnTo>
                <a:lnTo>
                  <a:pt x="185" y="293"/>
                </a:lnTo>
                <a:lnTo>
                  <a:pt x="206" y="322"/>
                </a:lnTo>
                <a:lnTo>
                  <a:pt x="222" y="314"/>
                </a:lnTo>
                <a:lnTo>
                  <a:pt x="245" y="322"/>
                </a:lnTo>
                <a:lnTo>
                  <a:pt x="258" y="325"/>
                </a:lnTo>
                <a:lnTo>
                  <a:pt x="286" y="314"/>
                </a:lnTo>
                <a:lnTo>
                  <a:pt x="302" y="309"/>
                </a:lnTo>
                <a:lnTo>
                  <a:pt x="302" y="295"/>
                </a:lnTo>
                <a:lnTo>
                  <a:pt x="304" y="273"/>
                </a:lnTo>
                <a:lnTo>
                  <a:pt x="318" y="265"/>
                </a:lnTo>
                <a:lnTo>
                  <a:pt x="337" y="273"/>
                </a:lnTo>
                <a:lnTo>
                  <a:pt x="339" y="282"/>
                </a:lnTo>
                <a:lnTo>
                  <a:pt x="353" y="263"/>
                </a:lnTo>
                <a:lnTo>
                  <a:pt x="388" y="247"/>
                </a:lnTo>
                <a:lnTo>
                  <a:pt x="418" y="243"/>
                </a:lnTo>
                <a:lnTo>
                  <a:pt x="445" y="243"/>
                </a:lnTo>
                <a:lnTo>
                  <a:pt x="440" y="217"/>
                </a:lnTo>
                <a:lnTo>
                  <a:pt x="436" y="203"/>
                </a:lnTo>
                <a:lnTo>
                  <a:pt x="408" y="182"/>
                </a:lnTo>
                <a:lnTo>
                  <a:pt x="407" y="176"/>
                </a:lnTo>
                <a:lnTo>
                  <a:pt x="423" y="155"/>
                </a:lnTo>
                <a:lnTo>
                  <a:pt x="439" y="151"/>
                </a:lnTo>
                <a:lnTo>
                  <a:pt x="434" y="138"/>
                </a:lnTo>
                <a:lnTo>
                  <a:pt x="443" y="116"/>
                </a:lnTo>
                <a:lnTo>
                  <a:pt x="443" y="102"/>
                </a:lnTo>
                <a:lnTo>
                  <a:pt x="448" y="76"/>
                </a:lnTo>
                <a:lnTo>
                  <a:pt x="453" y="65"/>
                </a:lnTo>
                <a:lnTo>
                  <a:pt x="469" y="67"/>
                </a:lnTo>
                <a:lnTo>
                  <a:pt x="478" y="49"/>
                </a:lnTo>
                <a:lnTo>
                  <a:pt x="469" y="33"/>
                </a:lnTo>
                <a:lnTo>
                  <a:pt x="464" y="11"/>
                </a:lnTo>
                <a:lnTo>
                  <a:pt x="453" y="14"/>
                </a:lnTo>
                <a:lnTo>
                  <a:pt x="399" y="3"/>
                </a:lnTo>
                <a:lnTo>
                  <a:pt x="364" y="0"/>
                </a:lnTo>
                <a:lnTo>
                  <a:pt x="331" y="8"/>
                </a:lnTo>
                <a:lnTo>
                  <a:pt x="301" y="21"/>
                </a:lnTo>
                <a:lnTo>
                  <a:pt x="266" y="40"/>
                </a:lnTo>
                <a:lnTo>
                  <a:pt x="240" y="60"/>
                </a:lnTo>
                <a:lnTo>
                  <a:pt x="215" y="62"/>
                </a:lnTo>
                <a:lnTo>
                  <a:pt x="180" y="56"/>
                </a:lnTo>
                <a:lnTo>
                  <a:pt x="147" y="67"/>
                </a:lnTo>
                <a:lnTo>
                  <a:pt x="128" y="72"/>
                </a:lnTo>
                <a:lnTo>
                  <a:pt x="104" y="65"/>
                </a:lnTo>
                <a:lnTo>
                  <a:pt x="70" y="51"/>
                </a:lnTo>
                <a:lnTo>
                  <a:pt x="52" y="46"/>
                </a:lnTo>
                <a:lnTo>
                  <a:pt x="25" y="41"/>
                </a:lnTo>
                <a:lnTo>
                  <a:pt x="12" y="41"/>
                </a:lnTo>
                <a:close/>
              </a:path>
            </a:pathLst>
          </a:custGeom>
          <a:solidFill>
            <a:srgbClr val="C00000">
              <a:alpha val="60000"/>
            </a:srgbClr>
          </a:solidFill>
          <a:ln w="19050" cmpd="sng">
            <a:solidFill>
              <a:sysClr val="windowText" lastClr="000000"/>
            </a:solidFill>
            <a:prstDash val="solid"/>
            <a:round/>
            <a:headEnd/>
            <a:tailEnd/>
          </a:ln>
          <a:scene3d>
            <a:camera prst="orthographicFront"/>
            <a:lightRig rig="threePt" dir="t"/>
          </a:scene3d>
          <a:sp3d>
            <a:bevelT w="165100" prst="coolSlant"/>
          </a:sp3d>
        </p:spPr>
        <p:txBody>
          <a:bodyPr/>
          <a:lstStyle/>
          <a:p>
            <a:pPr>
              <a:buFontTx/>
              <a:buChar char="•"/>
              <a:defRPr/>
            </a:pPr>
            <a:endParaRPr lang="en-US" b="1" i="1" kern="0" dirty="0">
              <a:solidFill>
                <a:srgbClr val="000000"/>
              </a:solidFill>
            </a:endParaRPr>
          </a:p>
        </p:txBody>
      </p:sp>
      <p:sp>
        <p:nvSpPr>
          <p:cNvPr id="5" name="Freeform 23">
            <a:extLst>
              <a:ext uri="{FF2B5EF4-FFF2-40B4-BE49-F238E27FC236}">
                <a16:creationId xmlns="" xmlns:a16="http://schemas.microsoft.com/office/drawing/2014/main" id="{71BDCD99-9251-4FCD-A9DD-1D895A1A99F6}"/>
              </a:ext>
            </a:extLst>
          </p:cNvPr>
          <p:cNvSpPr>
            <a:spLocks noChangeAspect="1"/>
          </p:cNvSpPr>
          <p:nvPr/>
        </p:nvSpPr>
        <p:spPr bwMode="auto">
          <a:xfrm>
            <a:off x="2514011" y="4103465"/>
            <a:ext cx="1111602" cy="980898"/>
          </a:xfrm>
          <a:custGeom>
            <a:avLst/>
            <a:gdLst/>
            <a:ahLst/>
            <a:cxnLst>
              <a:cxn ang="0">
                <a:pos x="152" y="58"/>
              </a:cxn>
              <a:cxn ang="0">
                <a:pos x="127" y="71"/>
              </a:cxn>
              <a:cxn ang="0">
                <a:pos x="118" y="162"/>
              </a:cxn>
              <a:cxn ang="0">
                <a:pos x="77" y="211"/>
              </a:cxn>
              <a:cxn ang="0">
                <a:pos x="24" y="236"/>
              </a:cxn>
              <a:cxn ang="0">
                <a:pos x="0" y="268"/>
              </a:cxn>
              <a:cxn ang="0">
                <a:pos x="21" y="295"/>
              </a:cxn>
              <a:cxn ang="0">
                <a:pos x="21" y="322"/>
              </a:cxn>
              <a:cxn ang="0">
                <a:pos x="51" y="328"/>
              </a:cxn>
              <a:cxn ang="0">
                <a:pos x="65" y="368"/>
              </a:cxn>
              <a:cxn ang="0">
                <a:pos x="73" y="404"/>
              </a:cxn>
              <a:cxn ang="0">
                <a:pos x="95" y="404"/>
              </a:cxn>
              <a:cxn ang="0">
                <a:pos x="130" y="406"/>
              </a:cxn>
              <a:cxn ang="0">
                <a:pos x="130" y="427"/>
              </a:cxn>
              <a:cxn ang="0">
                <a:pos x="152" y="446"/>
              </a:cxn>
              <a:cxn ang="0">
                <a:pos x="152" y="471"/>
              </a:cxn>
              <a:cxn ang="0">
                <a:pos x="199" y="482"/>
              </a:cxn>
              <a:cxn ang="0">
                <a:pos x="265" y="501"/>
              </a:cxn>
              <a:cxn ang="0">
                <a:pos x="314" y="487"/>
              </a:cxn>
              <a:cxn ang="0">
                <a:pos x="370" y="492"/>
              </a:cxn>
              <a:cxn ang="0">
                <a:pos x="402" y="474"/>
              </a:cxn>
              <a:cxn ang="0">
                <a:pos x="495" y="431"/>
              </a:cxn>
              <a:cxn ang="0">
                <a:pos x="548" y="436"/>
              </a:cxn>
              <a:cxn ang="0">
                <a:pos x="589" y="444"/>
              </a:cxn>
              <a:cxn ang="0">
                <a:pos x="614" y="422"/>
              </a:cxn>
              <a:cxn ang="0">
                <a:pos x="617" y="351"/>
              </a:cxn>
              <a:cxn ang="0">
                <a:pos x="640" y="328"/>
              </a:cxn>
              <a:cxn ang="0">
                <a:pos x="663" y="328"/>
              </a:cxn>
              <a:cxn ang="0">
                <a:pos x="668" y="309"/>
              </a:cxn>
              <a:cxn ang="0">
                <a:pos x="684" y="293"/>
              </a:cxn>
              <a:cxn ang="0">
                <a:pos x="649" y="282"/>
              </a:cxn>
              <a:cxn ang="0">
                <a:pos x="608" y="290"/>
              </a:cxn>
              <a:cxn ang="0">
                <a:pos x="568" y="282"/>
              </a:cxn>
              <a:cxn ang="0">
                <a:pos x="562" y="249"/>
              </a:cxn>
              <a:cxn ang="0">
                <a:pos x="548" y="217"/>
              </a:cxn>
              <a:cxn ang="0">
                <a:pos x="541" y="185"/>
              </a:cxn>
              <a:cxn ang="0">
                <a:pos x="543" y="155"/>
              </a:cxn>
              <a:cxn ang="0">
                <a:pos x="513" y="109"/>
              </a:cxn>
              <a:cxn ang="0">
                <a:pos x="503" y="76"/>
              </a:cxn>
              <a:cxn ang="0">
                <a:pos x="473" y="51"/>
              </a:cxn>
              <a:cxn ang="0">
                <a:pos x="453" y="11"/>
              </a:cxn>
              <a:cxn ang="0">
                <a:pos x="432" y="0"/>
              </a:cxn>
              <a:cxn ang="0">
                <a:pos x="409" y="16"/>
              </a:cxn>
              <a:cxn ang="0">
                <a:pos x="381" y="19"/>
              </a:cxn>
              <a:cxn ang="0">
                <a:pos x="357" y="33"/>
              </a:cxn>
              <a:cxn ang="0">
                <a:pos x="321" y="38"/>
              </a:cxn>
              <a:cxn ang="0">
                <a:pos x="291" y="16"/>
              </a:cxn>
              <a:cxn ang="0">
                <a:pos x="254" y="30"/>
              </a:cxn>
              <a:cxn ang="0">
                <a:pos x="224" y="28"/>
              </a:cxn>
              <a:cxn ang="0">
                <a:pos x="187" y="25"/>
              </a:cxn>
              <a:cxn ang="0">
                <a:pos x="168" y="35"/>
              </a:cxn>
              <a:cxn ang="0">
                <a:pos x="159" y="39"/>
              </a:cxn>
            </a:cxnLst>
            <a:rect l="0" t="0" r="r" b="b"/>
            <a:pathLst>
              <a:path w="684" h="501">
                <a:moveTo>
                  <a:pt x="164" y="44"/>
                </a:moveTo>
                <a:lnTo>
                  <a:pt x="152" y="58"/>
                </a:lnTo>
                <a:lnTo>
                  <a:pt x="143" y="68"/>
                </a:lnTo>
                <a:lnTo>
                  <a:pt x="127" y="71"/>
                </a:lnTo>
                <a:lnTo>
                  <a:pt x="120" y="148"/>
                </a:lnTo>
                <a:lnTo>
                  <a:pt x="118" y="162"/>
                </a:lnTo>
                <a:lnTo>
                  <a:pt x="100" y="192"/>
                </a:lnTo>
                <a:lnTo>
                  <a:pt x="77" y="211"/>
                </a:lnTo>
                <a:lnTo>
                  <a:pt x="62" y="227"/>
                </a:lnTo>
                <a:lnTo>
                  <a:pt x="24" y="236"/>
                </a:lnTo>
                <a:lnTo>
                  <a:pt x="4" y="253"/>
                </a:lnTo>
                <a:lnTo>
                  <a:pt x="0" y="268"/>
                </a:lnTo>
                <a:lnTo>
                  <a:pt x="14" y="279"/>
                </a:lnTo>
                <a:lnTo>
                  <a:pt x="21" y="295"/>
                </a:lnTo>
                <a:lnTo>
                  <a:pt x="19" y="307"/>
                </a:lnTo>
                <a:lnTo>
                  <a:pt x="21" y="322"/>
                </a:lnTo>
                <a:lnTo>
                  <a:pt x="32" y="328"/>
                </a:lnTo>
                <a:lnTo>
                  <a:pt x="51" y="328"/>
                </a:lnTo>
                <a:lnTo>
                  <a:pt x="57" y="342"/>
                </a:lnTo>
                <a:lnTo>
                  <a:pt x="65" y="368"/>
                </a:lnTo>
                <a:lnTo>
                  <a:pt x="67" y="388"/>
                </a:lnTo>
                <a:lnTo>
                  <a:pt x="73" y="404"/>
                </a:lnTo>
                <a:lnTo>
                  <a:pt x="86" y="409"/>
                </a:lnTo>
                <a:lnTo>
                  <a:pt x="95" y="404"/>
                </a:lnTo>
                <a:lnTo>
                  <a:pt x="111" y="393"/>
                </a:lnTo>
                <a:lnTo>
                  <a:pt x="130" y="406"/>
                </a:lnTo>
                <a:lnTo>
                  <a:pt x="127" y="420"/>
                </a:lnTo>
                <a:lnTo>
                  <a:pt x="130" y="427"/>
                </a:lnTo>
                <a:lnTo>
                  <a:pt x="138" y="431"/>
                </a:lnTo>
                <a:lnTo>
                  <a:pt x="152" y="446"/>
                </a:lnTo>
                <a:lnTo>
                  <a:pt x="148" y="462"/>
                </a:lnTo>
                <a:lnTo>
                  <a:pt x="152" y="471"/>
                </a:lnTo>
                <a:lnTo>
                  <a:pt x="173" y="471"/>
                </a:lnTo>
                <a:lnTo>
                  <a:pt x="199" y="482"/>
                </a:lnTo>
                <a:lnTo>
                  <a:pt x="247" y="501"/>
                </a:lnTo>
                <a:lnTo>
                  <a:pt x="265" y="501"/>
                </a:lnTo>
                <a:lnTo>
                  <a:pt x="291" y="496"/>
                </a:lnTo>
                <a:lnTo>
                  <a:pt x="314" y="487"/>
                </a:lnTo>
                <a:lnTo>
                  <a:pt x="351" y="493"/>
                </a:lnTo>
                <a:lnTo>
                  <a:pt x="370" y="492"/>
                </a:lnTo>
                <a:lnTo>
                  <a:pt x="379" y="490"/>
                </a:lnTo>
                <a:lnTo>
                  <a:pt x="402" y="474"/>
                </a:lnTo>
                <a:lnTo>
                  <a:pt x="455" y="444"/>
                </a:lnTo>
                <a:lnTo>
                  <a:pt x="495" y="431"/>
                </a:lnTo>
                <a:lnTo>
                  <a:pt x="516" y="430"/>
                </a:lnTo>
                <a:lnTo>
                  <a:pt x="548" y="436"/>
                </a:lnTo>
                <a:lnTo>
                  <a:pt x="575" y="439"/>
                </a:lnTo>
                <a:lnTo>
                  <a:pt x="589" y="444"/>
                </a:lnTo>
                <a:lnTo>
                  <a:pt x="610" y="441"/>
                </a:lnTo>
                <a:lnTo>
                  <a:pt x="614" y="422"/>
                </a:lnTo>
                <a:lnTo>
                  <a:pt x="614" y="388"/>
                </a:lnTo>
                <a:lnTo>
                  <a:pt x="617" y="351"/>
                </a:lnTo>
                <a:lnTo>
                  <a:pt x="628" y="333"/>
                </a:lnTo>
                <a:lnTo>
                  <a:pt x="640" y="328"/>
                </a:lnTo>
                <a:lnTo>
                  <a:pt x="651" y="335"/>
                </a:lnTo>
                <a:lnTo>
                  <a:pt x="663" y="328"/>
                </a:lnTo>
                <a:lnTo>
                  <a:pt x="670" y="319"/>
                </a:lnTo>
                <a:lnTo>
                  <a:pt x="668" y="309"/>
                </a:lnTo>
                <a:lnTo>
                  <a:pt x="681" y="305"/>
                </a:lnTo>
                <a:lnTo>
                  <a:pt x="684" y="293"/>
                </a:lnTo>
                <a:lnTo>
                  <a:pt x="670" y="287"/>
                </a:lnTo>
                <a:lnTo>
                  <a:pt x="649" y="282"/>
                </a:lnTo>
                <a:lnTo>
                  <a:pt x="633" y="287"/>
                </a:lnTo>
                <a:lnTo>
                  <a:pt x="608" y="290"/>
                </a:lnTo>
                <a:lnTo>
                  <a:pt x="584" y="290"/>
                </a:lnTo>
                <a:lnTo>
                  <a:pt x="568" y="282"/>
                </a:lnTo>
                <a:lnTo>
                  <a:pt x="562" y="268"/>
                </a:lnTo>
                <a:lnTo>
                  <a:pt x="562" y="249"/>
                </a:lnTo>
                <a:lnTo>
                  <a:pt x="559" y="231"/>
                </a:lnTo>
                <a:lnTo>
                  <a:pt x="548" y="217"/>
                </a:lnTo>
                <a:lnTo>
                  <a:pt x="541" y="203"/>
                </a:lnTo>
                <a:lnTo>
                  <a:pt x="541" y="185"/>
                </a:lnTo>
                <a:lnTo>
                  <a:pt x="543" y="166"/>
                </a:lnTo>
                <a:lnTo>
                  <a:pt x="543" y="155"/>
                </a:lnTo>
                <a:lnTo>
                  <a:pt x="532" y="127"/>
                </a:lnTo>
                <a:lnTo>
                  <a:pt x="513" y="109"/>
                </a:lnTo>
                <a:lnTo>
                  <a:pt x="506" y="90"/>
                </a:lnTo>
                <a:lnTo>
                  <a:pt x="503" y="76"/>
                </a:lnTo>
                <a:lnTo>
                  <a:pt x="499" y="70"/>
                </a:lnTo>
                <a:lnTo>
                  <a:pt x="473" y="51"/>
                </a:lnTo>
                <a:lnTo>
                  <a:pt x="465" y="35"/>
                </a:lnTo>
                <a:lnTo>
                  <a:pt x="453" y="11"/>
                </a:lnTo>
                <a:lnTo>
                  <a:pt x="443" y="3"/>
                </a:lnTo>
                <a:lnTo>
                  <a:pt x="432" y="0"/>
                </a:lnTo>
                <a:lnTo>
                  <a:pt x="421" y="5"/>
                </a:lnTo>
                <a:lnTo>
                  <a:pt x="409" y="16"/>
                </a:lnTo>
                <a:lnTo>
                  <a:pt x="402" y="19"/>
                </a:lnTo>
                <a:lnTo>
                  <a:pt x="381" y="19"/>
                </a:lnTo>
                <a:lnTo>
                  <a:pt x="367" y="21"/>
                </a:lnTo>
                <a:lnTo>
                  <a:pt x="357" y="33"/>
                </a:lnTo>
                <a:lnTo>
                  <a:pt x="340" y="39"/>
                </a:lnTo>
                <a:lnTo>
                  <a:pt x="321" y="38"/>
                </a:lnTo>
                <a:lnTo>
                  <a:pt x="311" y="28"/>
                </a:lnTo>
                <a:lnTo>
                  <a:pt x="291" y="16"/>
                </a:lnTo>
                <a:lnTo>
                  <a:pt x="275" y="21"/>
                </a:lnTo>
                <a:lnTo>
                  <a:pt x="254" y="30"/>
                </a:lnTo>
                <a:lnTo>
                  <a:pt x="238" y="33"/>
                </a:lnTo>
                <a:lnTo>
                  <a:pt x="224" y="28"/>
                </a:lnTo>
                <a:lnTo>
                  <a:pt x="208" y="19"/>
                </a:lnTo>
                <a:lnTo>
                  <a:pt x="187" y="25"/>
                </a:lnTo>
                <a:lnTo>
                  <a:pt x="173" y="33"/>
                </a:lnTo>
                <a:lnTo>
                  <a:pt x="168" y="35"/>
                </a:lnTo>
                <a:lnTo>
                  <a:pt x="164" y="38"/>
                </a:lnTo>
                <a:lnTo>
                  <a:pt x="159" y="39"/>
                </a:lnTo>
                <a:lnTo>
                  <a:pt x="164" y="44"/>
                </a:lnTo>
                <a:close/>
              </a:path>
            </a:pathLst>
          </a:custGeom>
          <a:solidFill>
            <a:srgbClr val="C00000">
              <a:alpha val="60000"/>
            </a:srgbClr>
          </a:solidFill>
          <a:ln w="19050" cmpd="sng">
            <a:solidFill>
              <a:srgbClr val="000000"/>
            </a:solidFill>
            <a:prstDash val="solid"/>
            <a:round/>
            <a:headEnd/>
            <a:tailEnd/>
          </a:ln>
          <a:scene3d>
            <a:camera prst="orthographicFront"/>
            <a:lightRig rig="threePt" dir="t"/>
          </a:scene3d>
          <a:sp3d>
            <a:bevelT w="165100" prst="coolSlant"/>
          </a:sp3d>
        </p:spPr>
        <p:txBody>
          <a:bodyPr/>
          <a:lstStyle/>
          <a:p>
            <a:pPr>
              <a:buFontTx/>
              <a:buChar char="•"/>
              <a:defRPr/>
            </a:pPr>
            <a:endParaRPr lang="en-US" b="1" i="1" kern="0" dirty="0">
              <a:solidFill>
                <a:srgbClr val="000000"/>
              </a:solidFill>
            </a:endParaRPr>
          </a:p>
        </p:txBody>
      </p:sp>
      <p:sp>
        <p:nvSpPr>
          <p:cNvPr id="6" name="Freeform 34">
            <a:extLst>
              <a:ext uri="{FF2B5EF4-FFF2-40B4-BE49-F238E27FC236}">
                <a16:creationId xmlns="" xmlns:a16="http://schemas.microsoft.com/office/drawing/2014/main" id="{34546FB3-2398-4F58-911C-6C6D61274E58}"/>
              </a:ext>
            </a:extLst>
          </p:cNvPr>
          <p:cNvSpPr>
            <a:spLocks noChangeAspect="1"/>
          </p:cNvSpPr>
          <p:nvPr/>
        </p:nvSpPr>
        <p:spPr bwMode="auto">
          <a:xfrm>
            <a:off x="666105" y="2562792"/>
            <a:ext cx="1245624" cy="1648525"/>
          </a:xfrm>
          <a:custGeom>
            <a:avLst/>
            <a:gdLst/>
            <a:ahLst/>
            <a:cxnLst>
              <a:cxn ang="0">
                <a:pos x="249" y="19"/>
              </a:cxn>
              <a:cxn ang="0">
                <a:pos x="256" y="60"/>
              </a:cxn>
              <a:cxn ang="0">
                <a:pos x="251" y="90"/>
              </a:cxn>
              <a:cxn ang="0">
                <a:pos x="286" y="134"/>
              </a:cxn>
              <a:cxn ang="0">
                <a:pos x="235" y="120"/>
              </a:cxn>
              <a:cxn ang="0">
                <a:pos x="195" y="152"/>
              </a:cxn>
              <a:cxn ang="0">
                <a:pos x="168" y="125"/>
              </a:cxn>
              <a:cxn ang="0">
                <a:pos x="117" y="152"/>
              </a:cxn>
              <a:cxn ang="0">
                <a:pos x="127" y="196"/>
              </a:cxn>
              <a:cxn ang="0">
                <a:pos x="101" y="220"/>
              </a:cxn>
              <a:cxn ang="0">
                <a:pos x="106" y="261"/>
              </a:cxn>
              <a:cxn ang="0">
                <a:pos x="71" y="304"/>
              </a:cxn>
              <a:cxn ang="0">
                <a:pos x="35" y="339"/>
              </a:cxn>
              <a:cxn ang="0">
                <a:pos x="24" y="406"/>
              </a:cxn>
              <a:cxn ang="0">
                <a:pos x="19" y="436"/>
              </a:cxn>
              <a:cxn ang="0">
                <a:pos x="2" y="499"/>
              </a:cxn>
              <a:cxn ang="0">
                <a:pos x="24" y="528"/>
              </a:cxn>
              <a:cxn ang="0">
                <a:pos x="0" y="567"/>
              </a:cxn>
              <a:cxn ang="0">
                <a:pos x="35" y="609"/>
              </a:cxn>
              <a:cxn ang="0">
                <a:pos x="100" y="618"/>
              </a:cxn>
              <a:cxn ang="0">
                <a:pos x="111" y="648"/>
              </a:cxn>
              <a:cxn ang="0">
                <a:pos x="81" y="688"/>
              </a:cxn>
              <a:cxn ang="0">
                <a:pos x="55" y="756"/>
              </a:cxn>
              <a:cxn ang="0">
                <a:pos x="90" y="797"/>
              </a:cxn>
              <a:cxn ang="0">
                <a:pos x="122" y="781"/>
              </a:cxn>
              <a:cxn ang="0">
                <a:pos x="154" y="794"/>
              </a:cxn>
              <a:cxn ang="0">
                <a:pos x="184" y="821"/>
              </a:cxn>
              <a:cxn ang="0">
                <a:pos x="244" y="830"/>
              </a:cxn>
              <a:cxn ang="0">
                <a:pos x="284" y="837"/>
              </a:cxn>
              <a:cxn ang="0">
                <a:pos x="344" y="837"/>
              </a:cxn>
              <a:cxn ang="0">
                <a:pos x="382" y="832"/>
              </a:cxn>
              <a:cxn ang="0">
                <a:pos x="425" y="832"/>
              </a:cxn>
              <a:cxn ang="0">
                <a:pos x="474" y="844"/>
              </a:cxn>
              <a:cxn ang="0">
                <a:pos x="463" y="807"/>
              </a:cxn>
              <a:cxn ang="0">
                <a:pos x="537" y="738"/>
              </a:cxn>
              <a:cxn ang="0">
                <a:pos x="501" y="705"/>
              </a:cxn>
              <a:cxn ang="0">
                <a:pos x="431" y="637"/>
              </a:cxn>
              <a:cxn ang="0">
                <a:pos x="413" y="575"/>
              </a:cxn>
              <a:cxn ang="0">
                <a:pos x="437" y="560"/>
              </a:cxn>
              <a:cxn ang="0">
                <a:pos x="575" y="499"/>
              </a:cxn>
              <a:cxn ang="0">
                <a:pos x="625" y="495"/>
              </a:cxn>
              <a:cxn ang="0">
                <a:pos x="636" y="452"/>
              </a:cxn>
              <a:cxn ang="0">
                <a:pos x="623" y="374"/>
              </a:cxn>
              <a:cxn ang="0">
                <a:pos x="611" y="319"/>
              </a:cxn>
              <a:cxn ang="0">
                <a:pos x="595" y="258"/>
              </a:cxn>
              <a:cxn ang="0">
                <a:pos x="569" y="162"/>
              </a:cxn>
              <a:cxn ang="0">
                <a:pos x="514" y="106"/>
              </a:cxn>
              <a:cxn ang="0">
                <a:pos x="471" y="104"/>
              </a:cxn>
              <a:cxn ang="0">
                <a:pos x="396" y="132"/>
              </a:cxn>
              <a:cxn ang="0">
                <a:pos x="390" y="109"/>
              </a:cxn>
              <a:cxn ang="0">
                <a:pos x="352" y="74"/>
              </a:cxn>
              <a:cxn ang="0">
                <a:pos x="322" y="19"/>
              </a:cxn>
              <a:cxn ang="0">
                <a:pos x="279" y="3"/>
              </a:cxn>
            </a:cxnLst>
            <a:rect l="0" t="0" r="r" b="b"/>
            <a:pathLst>
              <a:path w="636" h="851">
                <a:moveTo>
                  <a:pt x="263" y="0"/>
                </a:moveTo>
                <a:lnTo>
                  <a:pt x="249" y="9"/>
                </a:lnTo>
                <a:lnTo>
                  <a:pt x="249" y="19"/>
                </a:lnTo>
                <a:lnTo>
                  <a:pt x="251" y="28"/>
                </a:lnTo>
                <a:lnTo>
                  <a:pt x="254" y="41"/>
                </a:lnTo>
                <a:lnTo>
                  <a:pt x="256" y="60"/>
                </a:lnTo>
                <a:lnTo>
                  <a:pt x="249" y="68"/>
                </a:lnTo>
                <a:lnTo>
                  <a:pt x="249" y="79"/>
                </a:lnTo>
                <a:lnTo>
                  <a:pt x="251" y="90"/>
                </a:lnTo>
                <a:lnTo>
                  <a:pt x="270" y="106"/>
                </a:lnTo>
                <a:lnTo>
                  <a:pt x="281" y="109"/>
                </a:lnTo>
                <a:lnTo>
                  <a:pt x="286" y="134"/>
                </a:lnTo>
                <a:lnTo>
                  <a:pt x="260" y="127"/>
                </a:lnTo>
                <a:lnTo>
                  <a:pt x="247" y="114"/>
                </a:lnTo>
                <a:lnTo>
                  <a:pt x="235" y="120"/>
                </a:lnTo>
                <a:lnTo>
                  <a:pt x="214" y="146"/>
                </a:lnTo>
                <a:lnTo>
                  <a:pt x="205" y="155"/>
                </a:lnTo>
                <a:lnTo>
                  <a:pt x="195" y="152"/>
                </a:lnTo>
                <a:lnTo>
                  <a:pt x="194" y="141"/>
                </a:lnTo>
                <a:lnTo>
                  <a:pt x="187" y="132"/>
                </a:lnTo>
                <a:lnTo>
                  <a:pt x="168" y="125"/>
                </a:lnTo>
                <a:lnTo>
                  <a:pt x="141" y="125"/>
                </a:lnTo>
                <a:lnTo>
                  <a:pt x="132" y="136"/>
                </a:lnTo>
                <a:lnTo>
                  <a:pt x="117" y="152"/>
                </a:lnTo>
                <a:lnTo>
                  <a:pt x="129" y="164"/>
                </a:lnTo>
                <a:lnTo>
                  <a:pt x="129" y="185"/>
                </a:lnTo>
                <a:lnTo>
                  <a:pt x="127" y="196"/>
                </a:lnTo>
                <a:lnTo>
                  <a:pt x="122" y="206"/>
                </a:lnTo>
                <a:lnTo>
                  <a:pt x="106" y="217"/>
                </a:lnTo>
                <a:lnTo>
                  <a:pt x="101" y="220"/>
                </a:lnTo>
                <a:lnTo>
                  <a:pt x="103" y="236"/>
                </a:lnTo>
                <a:lnTo>
                  <a:pt x="111" y="247"/>
                </a:lnTo>
                <a:lnTo>
                  <a:pt x="106" y="261"/>
                </a:lnTo>
                <a:lnTo>
                  <a:pt x="95" y="277"/>
                </a:lnTo>
                <a:lnTo>
                  <a:pt x="81" y="293"/>
                </a:lnTo>
                <a:lnTo>
                  <a:pt x="71" y="304"/>
                </a:lnTo>
                <a:lnTo>
                  <a:pt x="55" y="317"/>
                </a:lnTo>
                <a:lnTo>
                  <a:pt x="43" y="320"/>
                </a:lnTo>
                <a:lnTo>
                  <a:pt x="35" y="339"/>
                </a:lnTo>
                <a:lnTo>
                  <a:pt x="32" y="367"/>
                </a:lnTo>
                <a:lnTo>
                  <a:pt x="24" y="383"/>
                </a:lnTo>
                <a:lnTo>
                  <a:pt x="24" y="406"/>
                </a:lnTo>
                <a:lnTo>
                  <a:pt x="14" y="418"/>
                </a:lnTo>
                <a:lnTo>
                  <a:pt x="11" y="425"/>
                </a:lnTo>
                <a:lnTo>
                  <a:pt x="19" y="436"/>
                </a:lnTo>
                <a:lnTo>
                  <a:pt x="24" y="455"/>
                </a:lnTo>
                <a:lnTo>
                  <a:pt x="35" y="471"/>
                </a:lnTo>
                <a:lnTo>
                  <a:pt x="2" y="499"/>
                </a:lnTo>
                <a:lnTo>
                  <a:pt x="9" y="515"/>
                </a:lnTo>
                <a:lnTo>
                  <a:pt x="21" y="526"/>
                </a:lnTo>
                <a:lnTo>
                  <a:pt x="24" y="528"/>
                </a:lnTo>
                <a:lnTo>
                  <a:pt x="24" y="540"/>
                </a:lnTo>
                <a:lnTo>
                  <a:pt x="7" y="551"/>
                </a:lnTo>
                <a:lnTo>
                  <a:pt x="0" y="567"/>
                </a:lnTo>
                <a:lnTo>
                  <a:pt x="7" y="588"/>
                </a:lnTo>
                <a:lnTo>
                  <a:pt x="16" y="602"/>
                </a:lnTo>
                <a:lnTo>
                  <a:pt x="35" y="609"/>
                </a:lnTo>
                <a:lnTo>
                  <a:pt x="57" y="613"/>
                </a:lnTo>
                <a:lnTo>
                  <a:pt x="81" y="616"/>
                </a:lnTo>
                <a:lnTo>
                  <a:pt x="100" y="618"/>
                </a:lnTo>
                <a:lnTo>
                  <a:pt x="113" y="628"/>
                </a:lnTo>
                <a:lnTo>
                  <a:pt x="127" y="639"/>
                </a:lnTo>
                <a:lnTo>
                  <a:pt x="111" y="648"/>
                </a:lnTo>
                <a:lnTo>
                  <a:pt x="97" y="662"/>
                </a:lnTo>
                <a:lnTo>
                  <a:pt x="83" y="673"/>
                </a:lnTo>
                <a:lnTo>
                  <a:pt x="81" y="688"/>
                </a:lnTo>
                <a:lnTo>
                  <a:pt x="73" y="722"/>
                </a:lnTo>
                <a:lnTo>
                  <a:pt x="62" y="743"/>
                </a:lnTo>
                <a:lnTo>
                  <a:pt x="55" y="756"/>
                </a:lnTo>
                <a:lnTo>
                  <a:pt x="73" y="781"/>
                </a:lnTo>
                <a:lnTo>
                  <a:pt x="78" y="789"/>
                </a:lnTo>
                <a:lnTo>
                  <a:pt x="90" y="797"/>
                </a:lnTo>
                <a:lnTo>
                  <a:pt x="101" y="796"/>
                </a:lnTo>
                <a:lnTo>
                  <a:pt x="116" y="789"/>
                </a:lnTo>
                <a:lnTo>
                  <a:pt x="122" y="781"/>
                </a:lnTo>
                <a:lnTo>
                  <a:pt x="124" y="778"/>
                </a:lnTo>
                <a:lnTo>
                  <a:pt x="146" y="781"/>
                </a:lnTo>
                <a:lnTo>
                  <a:pt x="154" y="794"/>
                </a:lnTo>
                <a:lnTo>
                  <a:pt x="162" y="807"/>
                </a:lnTo>
                <a:lnTo>
                  <a:pt x="171" y="819"/>
                </a:lnTo>
                <a:lnTo>
                  <a:pt x="184" y="821"/>
                </a:lnTo>
                <a:lnTo>
                  <a:pt x="212" y="819"/>
                </a:lnTo>
                <a:lnTo>
                  <a:pt x="225" y="816"/>
                </a:lnTo>
                <a:lnTo>
                  <a:pt x="244" y="830"/>
                </a:lnTo>
                <a:lnTo>
                  <a:pt x="258" y="824"/>
                </a:lnTo>
                <a:lnTo>
                  <a:pt x="271" y="827"/>
                </a:lnTo>
                <a:lnTo>
                  <a:pt x="284" y="837"/>
                </a:lnTo>
                <a:lnTo>
                  <a:pt x="306" y="827"/>
                </a:lnTo>
                <a:lnTo>
                  <a:pt x="327" y="827"/>
                </a:lnTo>
                <a:lnTo>
                  <a:pt x="344" y="837"/>
                </a:lnTo>
                <a:lnTo>
                  <a:pt x="355" y="842"/>
                </a:lnTo>
                <a:lnTo>
                  <a:pt x="369" y="832"/>
                </a:lnTo>
                <a:lnTo>
                  <a:pt x="382" y="832"/>
                </a:lnTo>
                <a:lnTo>
                  <a:pt x="406" y="827"/>
                </a:lnTo>
                <a:lnTo>
                  <a:pt x="422" y="837"/>
                </a:lnTo>
                <a:lnTo>
                  <a:pt x="425" y="832"/>
                </a:lnTo>
                <a:lnTo>
                  <a:pt x="442" y="844"/>
                </a:lnTo>
                <a:lnTo>
                  <a:pt x="457" y="851"/>
                </a:lnTo>
                <a:lnTo>
                  <a:pt x="474" y="844"/>
                </a:lnTo>
                <a:lnTo>
                  <a:pt x="477" y="832"/>
                </a:lnTo>
                <a:lnTo>
                  <a:pt x="466" y="816"/>
                </a:lnTo>
                <a:lnTo>
                  <a:pt x="463" y="807"/>
                </a:lnTo>
                <a:lnTo>
                  <a:pt x="457" y="780"/>
                </a:lnTo>
                <a:lnTo>
                  <a:pt x="521" y="738"/>
                </a:lnTo>
                <a:lnTo>
                  <a:pt x="537" y="738"/>
                </a:lnTo>
                <a:lnTo>
                  <a:pt x="539" y="731"/>
                </a:lnTo>
                <a:lnTo>
                  <a:pt x="517" y="723"/>
                </a:lnTo>
                <a:lnTo>
                  <a:pt x="501" y="705"/>
                </a:lnTo>
                <a:lnTo>
                  <a:pt x="460" y="669"/>
                </a:lnTo>
                <a:lnTo>
                  <a:pt x="455" y="642"/>
                </a:lnTo>
                <a:lnTo>
                  <a:pt x="431" y="637"/>
                </a:lnTo>
                <a:lnTo>
                  <a:pt x="428" y="609"/>
                </a:lnTo>
                <a:lnTo>
                  <a:pt x="423" y="586"/>
                </a:lnTo>
                <a:lnTo>
                  <a:pt x="413" y="575"/>
                </a:lnTo>
                <a:lnTo>
                  <a:pt x="420" y="563"/>
                </a:lnTo>
                <a:lnTo>
                  <a:pt x="425" y="558"/>
                </a:lnTo>
                <a:lnTo>
                  <a:pt x="437" y="560"/>
                </a:lnTo>
                <a:lnTo>
                  <a:pt x="476" y="548"/>
                </a:lnTo>
                <a:lnTo>
                  <a:pt x="558" y="506"/>
                </a:lnTo>
                <a:lnTo>
                  <a:pt x="575" y="499"/>
                </a:lnTo>
                <a:lnTo>
                  <a:pt x="593" y="487"/>
                </a:lnTo>
                <a:lnTo>
                  <a:pt x="607" y="502"/>
                </a:lnTo>
                <a:lnTo>
                  <a:pt x="625" y="495"/>
                </a:lnTo>
                <a:lnTo>
                  <a:pt x="630" y="476"/>
                </a:lnTo>
                <a:lnTo>
                  <a:pt x="629" y="465"/>
                </a:lnTo>
                <a:lnTo>
                  <a:pt x="636" y="452"/>
                </a:lnTo>
                <a:lnTo>
                  <a:pt x="626" y="438"/>
                </a:lnTo>
                <a:lnTo>
                  <a:pt x="615" y="411"/>
                </a:lnTo>
                <a:lnTo>
                  <a:pt x="623" y="374"/>
                </a:lnTo>
                <a:lnTo>
                  <a:pt x="610" y="355"/>
                </a:lnTo>
                <a:lnTo>
                  <a:pt x="605" y="337"/>
                </a:lnTo>
                <a:lnTo>
                  <a:pt x="611" y="319"/>
                </a:lnTo>
                <a:lnTo>
                  <a:pt x="608" y="304"/>
                </a:lnTo>
                <a:lnTo>
                  <a:pt x="582" y="276"/>
                </a:lnTo>
                <a:lnTo>
                  <a:pt x="595" y="258"/>
                </a:lnTo>
                <a:lnTo>
                  <a:pt x="595" y="228"/>
                </a:lnTo>
                <a:lnTo>
                  <a:pt x="598" y="193"/>
                </a:lnTo>
                <a:lnTo>
                  <a:pt x="569" y="162"/>
                </a:lnTo>
                <a:lnTo>
                  <a:pt x="555" y="144"/>
                </a:lnTo>
                <a:lnTo>
                  <a:pt x="539" y="127"/>
                </a:lnTo>
                <a:lnTo>
                  <a:pt x="514" y="106"/>
                </a:lnTo>
                <a:lnTo>
                  <a:pt x="498" y="95"/>
                </a:lnTo>
                <a:lnTo>
                  <a:pt x="487" y="93"/>
                </a:lnTo>
                <a:lnTo>
                  <a:pt x="471" y="104"/>
                </a:lnTo>
                <a:lnTo>
                  <a:pt x="458" y="111"/>
                </a:lnTo>
                <a:lnTo>
                  <a:pt x="422" y="139"/>
                </a:lnTo>
                <a:lnTo>
                  <a:pt x="396" y="132"/>
                </a:lnTo>
                <a:lnTo>
                  <a:pt x="385" y="132"/>
                </a:lnTo>
                <a:lnTo>
                  <a:pt x="385" y="122"/>
                </a:lnTo>
                <a:lnTo>
                  <a:pt x="390" y="109"/>
                </a:lnTo>
                <a:lnTo>
                  <a:pt x="396" y="98"/>
                </a:lnTo>
                <a:lnTo>
                  <a:pt x="362" y="76"/>
                </a:lnTo>
                <a:lnTo>
                  <a:pt x="352" y="74"/>
                </a:lnTo>
                <a:lnTo>
                  <a:pt x="336" y="60"/>
                </a:lnTo>
                <a:lnTo>
                  <a:pt x="330" y="35"/>
                </a:lnTo>
                <a:lnTo>
                  <a:pt x="322" y="19"/>
                </a:lnTo>
                <a:lnTo>
                  <a:pt x="311" y="22"/>
                </a:lnTo>
                <a:lnTo>
                  <a:pt x="298" y="5"/>
                </a:lnTo>
                <a:lnTo>
                  <a:pt x="279" y="3"/>
                </a:lnTo>
                <a:lnTo>
                  <a:pt x="263" y="0"/>
                </a:lnTo>
                <a:close/>
              </a:path>
            </a:pathLst>
          </a:custGeom>
          <a:solidFill>
            <a:srgbClr val="92D050"/>
          </a:solidFill>
          <a:ln w="19050" cmpd="sng">
            <a:solidFill>
              <a:sysClr val="windowText" lastClr="000000"/>
            </a:solidFill>
            <a:prstDash val="solid"/>
            <a:round/>
            <a:headEnd/>
            <a:tailEnd/>
          </a:ln>
          <a:scene3d>
            <a:camera prst="orthographicFront"/>
            <a:lightRig rig="threePt" dir="t"/>
          </a:scene3d>
          <a:sp3d>
            <a:bevelT w="165100" prst="coolSlant"/>
          </a:sp3d>
        </p:spPr>
        <p:txBody>
          <a:bodyPr/>
          <a:lstStyle/>
          <a:p>
            <a:pPr>
              <a:buFontTx/>
              <a:buChar char="•"/>
              <a:defRPr/>
            </a:pPr>
            <a:endParaRPr lang="en-US" b="1" i="1" kern="0" dirty="0">
              <a:solidFill>
                <a:srgbClr val="000000"/>
              </a:solidFill>
            </a:endParaRPr>
          </a:p>
        </p:txBody>
      </p:sp>
      <p:sp>
        <p:nvSpPr>
          <p:cNvPr id="7" name="Freeform 35">
            <a:extLst>
              <a:ext uri="{FF2B5EF4-FFF2-40B4-BE49-F238E27FC236}">
                <a16:creationId xmlns="" xmlns:a16="http://schemas.microsoft.com/office/drawing/2014/main" id="{BAD1E5C2-0BE2-4494-A468-7763BB9FB4D9}"/>
              </a:ext>
            </a:extLst>
          </p:cNvPr>
          <p:cNvSpPr>
            <a:spLocks noChangeAspect="1"/>
          </p:cNvSpPr>
          <p:nvPr/>
        </p:nvSpPr>
        <p:spPr bwMode="auto">
          <a:xfrm>
            <a:off x="1822222" y="2693003"/>
            <a:ext cx="1111602" cy="1250518"/>
          </a:xfrm>
          <a:custGeom>
            <a:avLst/>
            <a:gdLst/>
            <a:ahLst/>
            <a:cxnLst>
              <a:cxn ang="0">
                <a:pos x="13" y="162"/>
              </a:cxn>
              <a:cxn ang="0">
                <a:pos x="0" y="205"/>
              </a:cxn>
              <a:cxn ang="0">
                <a:pos x="29" y="246"/>
              </a:cxn>
              <a:cxn ang="0">
                <a:pos x="25" y="281"/>
              </a:cxn>
              <a:cxn ang="0">
                <a:pos x="37" y="311"/>
              </a:cxn>
              <a:cxn ang="0">
                <a:pos x="46" y="370"/>
              </a:cxn>
              <a:cxn ang="0">
                <a:pos x="48" y="392"/>
              </a:cxn>
              <a:cxn ang="0">
                <a:pos x="41" y="413"/>
              </a:cxn>
              <a:cxn ang="0">
                <a:pos x="59" y="425"/>
              </a:cxn>
              <a:cxn ang="0">
                <a:pos x="78" y="438"/>
              </a:cxn>
              <a:cxn ang="0">
                <a:pos x="97" y="473"/>
              </a:cxn>
              <a:cxn ang="0">
                <a:pos x="117" y="497"/>
              </a:cxn>
              <a:cxn ang="0">
                <a:pos x="157" y="508"/>
              </a:cxn>
              <a:cxn ang="0">
                <a:pos x="184" y="506"/>
              </a:cxn>
              <a:cxn ang="0">
                <a:pos x="224" y="543"/>
              </a:cxn>
              <a:cxn ang="0">
                <a:pos x="271" y="563"/>
              </a:cxn>
              <a:cxn ang="0">
                <a:pos x="306" y="557"/>
              </a:cxn>
              <a:cxn ang="0">
                <a:pos x="343" y="582"/>
              </a:cxn>
              <a:cxn ang="0">
                <a:pos x="362" y="584"/>
              </a:cxn>
              <a:cxn ang="0">
                <a:pos x="389" y="595"/>
              </a:cxn>
              <a:cxn ang="0">
                <a:pos x="422" y="619"/>
              </a:cxn>
              <a:cxn ang="0">
                <a:pos x="449" y="623"/>
              </a:cxn>
              <a:cxn ang="0">
                <a:pos x="470" y="609"/>
              </a:cxn>
              <a:cxn ang="0">
                <a:pos x="599" y="644"/>
              </a:cxn>
              <a:cxn ang="0">
                <a:pos x="604" y="609"/>
              </a:cxn>
              <a:cxn ang="0">
                <a:pos x="666" y="508"/>
              </a:cxn>
              <a:cxn ang="0">
                <a:pos x="685" y="466"/>
              </a:cxn>
              <a:cxn ang="0">
                <a:pos x="661" y="403"/>
              </a:cxn>
              <a:cxn ang="0">
                <a:pos x="627" y="357"/>
              </a:cxn>
              <a:cxn ang="0">
                <a:pos x="627" y="316"/>
              </a:cxn>
              <a:cxn ang="0">
                <a:pos x="625" y="281"/>
              </a:cxn>
              <a:cxn ang="0">
                <a:pos x="625" y="259"/>
              </a:cxn>
              <a:cxn ang="0">
                <a:pos x="650" y="227"/>
              </a:cxn>
              <a:cxn ang="0">
                <a:pos x="639" y="159"/>
              </a:cxn>
              <a:cxn ang="0">
                <a:pos x="631" y="113"/>
              </a:cxn>
              <a:cxn ang="0">
                <a:pos x="599" y="73"/>
              </a:cxn>
              <a:cxn ang="0">
                <a:pos x="519" y="70"/>
              </a:cxn>
              <a:cxn ang="0">
                <a:pos x="427" y="62"/>
              </a:cxn>
              <a:cxn ang="0">
                <a:pos x="378" y="48"/>
              </a:cxn>
              <a:cxn ang="0">
                <a:pos x="348" y="65"/>
              </a:cxn>
              <a:cxn ang="0">
                <a:pos x="320" y="46"/>
              </a:cxn>
              <a:cxn ang="0">
                <a:pos x="297" y="40"/>
              </a:cxn>
              <a:cxn ang="0">
                <a:pos x="271" y="2"/>
              </a:cxn>
              <a:cxn ang="0">
                <a:pos x="228" y="7"/>
              </a:cxn>
              <a:cxn ang="0">
                <a:pos x="186" y="25"/>
              </a:cxn>
              <a:cxn ang="0">
                <a:pos x="122" y="53"/>
              </a:cxn>
              <a:cxn ang="0">
                <a:pos x="64" y="78"/>
              </a:cxn>
              <a:cxn ang="0">
                <a:pos x="29" y="113"/>
              </a:cxn>
            </a:cxnLst>
            <a:rect l="0" t="0" r="r" b="b"/>
            <a:pathLst>
              <a:path w="685" h="644">
                <a:moveTo>
                  <a:pt x="16" y="122"/>
                </a:moveTo>
                <a:lnTo>
                  <a:pt x="13" y="162"/>
                </a:lnTo>
                <a:lnTo>
                  <a:pt x="13" y="187"/>
                </a:lnTo>
                <a:lnTo>
                  <a:pt x="0" y="205"/>
                </a:lnTo>
                <a:lnTo>
                  <a:pt x="27" y="238"/>
                </a:lnTo>
                <a:lnTo>
                  <a:pt x="29" y="246"/>
                </a:lnTo>
                <a:lnTo>
                  <a:pt x="23" y="268"/>
                </a:lnTo>
                <a:lnTo>
                  <a:pt x="25" y="281"/>
                </a:lnTo>
                <a:lnTo>
                  <a:pt x="38" y="300"/>
                </a:lnTo>
                <a:lnTo>
                  <a:pt x="37" y="311"/>
                </a:lnTo>
                <a:lnTo>
                  <a:pt x="34" y="346"/>
                </a:lnTo>
                <a:lnTo>
                  <a:pt x="46" y="370"/>
                </a:lnTo>
                <a:lnTo>
                  <a:pt x="54" y="383"/>
                </a:lnTo>
                <a:lnTo>
                  <a:pt x="48" y="392"/>
                </a:lnTo>
                <a:lnTo>
                  <a:pt x="48" y="406"/>
                </a:lnTo>
                <a:lnTo>
                  <a:pt x="41" y="413"/>
                </a:lnTo>
                <a:lnTo>
                  <a:pt x="41" y="422"/>
                </a:lnTo>
                <a:lnTo>
                  <a:pt x="59" y="425"/>
                </a:lnTo>
                <a:lnTo>
                  <a:pt x="73" y="430"/>
                </a:lnTo>
                <a:lnTo>
                  <a:pt x="78" y="438"/>
                </a:lnTo>
                <a:lnTo>
                  <a:pt x="78" y="454"/>
                </a:lnTo>
                <a:lnTo>
                  <a:pt x="97" y="473"/>
                </a:lnTo>
                <a:lnTo>
                  <a:pt x="113" y="481"/>
                </a:lnTo>
                <a:lnTo>
                  <a:pt x="117" y="497"/>
                </a:lnTo>
                <a:lnTo>
                  <a:pt x="138" y="524"/>
                </a:lnTo>
                <a:lnTo>
                  <a:pt x="157" y="508"/>
                </a:lnTo>
                <a:lnTo>
                  <a:pt x="173" y="503"/>
                </a:lnTo>
                <a:lnTo>
                  <a:pt x="184" y="506"/>
                </a:lnTo>
                <a:lnTo>
                  <a:pt x="216" y="540"/>
                </a:lnTo>
                <a:lnTo>
                  <a:pt x="224" y="543"/>
                </a:lnTo>
                <a:lnTo>
                  <a:pt x="262" y="560"/>
                </a:lnTo>
                <a:lnTo>
                  <a:pt x="271" y="563"/>
                </a:lnTo>
                <a:lnTo>
                  <a:pt x="287" y="559"/>
                </a:lnTo>
                <a:lnTo>
                  <a:pt x="306" y="557"/>
                </a:lnTo>
                <a:lnTo>
                  <a:pt x="322" y="563"/>
                </a:lnTo>
                <a:lnTo>
                  <a:pt x="343" y="582"/>
                </a:lnTo>
                <a:lnTo>
                  <a:pt x="352" y="591"/>
                </a:lnTo>
                <a:lnTo>
                  <a:pt x="362" y="584"/>
                </a:lnTo>
                <a:lnTo>
                  <a:pt x="373" y="582"/>
                </a:lnTo>
                <a:lnTo>
                  <a:pt x="389" y="595"/>
                </a:lnTo>
                <a:lnTo>
                  <a:pt x="408" y="609"/>
                </a:lnTo>
                <a:lnTo>
                  <a:pt x="422" y="619"/>
                </a:lnTo>
                <a:lnTo>
                  <a:pt x="441" y="625"/>
                </a:lnTo>
                <a:lnTo>
                  <a:pt x="449" y="623"/>
                </a:lnTo>
                <a:lnTo>
                  <a:pt x="458" y="614"/>
                </a:lnTo>
                <a:lnTo>
                  <a:pt x="470" y="609"/>
                </a:lnTo>
                <a:lnTo>
                  <a:pt x="493" y="616"/>
                </a:lnTo>
                <a:lnTo>
                  <a:pt x="599" y="644"/>
                </a:lnTo>
                <a:lnTo>
                  <a:pt x="615" y="630"/>
                </a:lnTo>
                <a:lnTo>
                  <a:pt x="604" y="609"/>
                </a:lnTo>
                <a:lnTo>
                  <a:pt x="593" y="575"/>
                </a:lnTo>
                <a:lnTo>
                  <a:pt x="666" y="508"/>
                </a:lnTo>
                <a:lnTo>
                  <a:pt x="680" y="492"/>
                </a:lnTo>
                <a:lnTo>
                  <a:pt x="685" y="466"/>
                </a:lnTo>
                <a:lnTo>
                  <a:pt x="674" y="432"/>
                </a:lnTo>
                <a:lnTo>
                  <a:pt x="661" y="403"/>
                </a:lnTo>
                <a:lnTo>
                  <a:pt x="641" y="371"/>
                </a:lnTo>
                <a:lnTo>
                  <a:pt x="627" y="357"/>
                </a:lnTo>
                <a:lnTo>
                  <a:pt x="625" y="337"/>
                </a:lnTo>
                <a:lnTo>
                  <a:pt x="627" y="316"/>
                </a:lnTo>
                <a:lnTo>
                  <a:pt x="634" y="295"/>
                </a:lnTo>
                <a:lnTo>
                  <a:pt x="625" y="281"/>
                </a:lnTo>
                <a:lnTo>
                  <a:pt x="614" y="273"/>
                </a:lnTo>
                <a:lnTo>
                  <a:pt x="625" y="259"/>
                </a:lnTo>
                <a:lnTo>
                  <a:pt x="644" y="233"/>
                </a:lnTo>
                <a:lnTo>
                  <a:pt x="650" y="227"/>
                </a:lnTo>
                <a:lnTo>
                  <a:pt x="646" y="182"/>
                </a:lnTo>
                <a:lnTo>
                  <a:pt x="639" y="159"/>
                </a:lnTo>
                <a:lnTo>
                  <a:pt x="631" y="136"/>
                </a:lnTo>
                <a:lnTo>
                  <a:pt x="631" y="113"/>
                </a:lnTo>
                <a:lnTo>
                  <a:pt x="617" y="92"/>
                </a:lnTo>
                <a:lnTo>
                  <a:pt x="599" y="73"/>
                </a:lnTo>
                <a:lnTo>
                  <a:pt x="579" y="71"/>
                </a:lnTo>
                <a:lnTo>
                  <a:pt x="519" y="70"/>
                </a:lnTo>
                <a:lnTo>
                  <a:pt x="487" y="67"/>
                </a:lnTo>
                <a:lnTo>
                  <a:pt x="427" y="62"/>
                </a:lnTo>
                <a:lnTo>
                  <a:pt x="403" y="51"/>
                </a:lnTo>
                <a:lnTo>
                  <a:pt x="378" y="48"/>
                </a:lnTo>
                <a:lnTo>
                  <a:pt x="365" y="53"/>
                </a:lnTo>
                <a:lnTo>
                  <a:pt x="348" y="65"/>
                </a:lnTo>
                <a:lnTo>
                  <a:pt x="333" y="60"/>
                </a:lnTo>
                <a:lnTo>
                  <a:pt x="320" y="46"/>
                </a:lnTo>
                <a:lnTo>
                  <a:pt x="304" y="46"/>
                </a:lnTo>
                <a:lnTo>
                  <a:pt x="297" y="40"/>
                </a:lnTo>
                <a:lnTo>
                  <a:pt x="292" y="19"/>
                </a:lnTo>
                <a:lnTo>
                  <a:pt x="271" y="2"/>
                </a:lnTo>
                <a:lnTo>
                  <a:pt x="256" y="0"/>
                </a:lnTo>
                <a:lnTo>
                  <a:pt x="228" y="7"/>
                </a:lnTo>
                <a:lnTo>
                  <a:pt x="205" y="14"/>
                </a:lnTo>
                <a:lnTo>
                  <a:pt x="186" y="25"/>
                </a:lnTo>
                <a:lnTo>
                  <a:pt x="154" y="43"/>
                </a:lnTo>
                <a:lnTo>
                  <a:pt x="122" y="53"/>
                </a:lnTo>
                <a:lnTo>
                  <a:pt x="94" y="65"/>
                </a:lnTo>
                <a:lnTo>
                  <a:pt x="64" y="78"/>
                </a:lnTo>
                <a:lnTo>
                  <a:pt x="48" y="97"/>
                </a:lnTo>
                <a:lnTo>
                  <a:pt x="29" y="113"/>
                </a:lnTo>
                <a:lnTo>
                  <a:pt x="16" y="122"/>
                </a:lnTo>
                <a:close/>
              </a:path>
            </a:pathLst>
          </a:custGeom>
          <a:solidFill>
            <a:srgbClr val="0070C0">
              <a:alpha val="60000"/>
            </a:srgbClr>
          </a:solidFill>
          <a:ln w="19050" cmpd="sng">
            <a:solidFill>
              <a:sysClr val="windowText" lastClr="000000"/>
            </a:solidFill>
            <a:prstDash val="solid"/>
            <a:round/>
            <a:headEnd/>
            <a:tailEnd/>
          </a:ln>
          <a:scene3d>
            <a:camera prst="orthographicFront"/>
            <a:lightRig rig="threePt" dir="t"/>
          </a:scene3d>
          <a:sp3d>
            <a:bevelT w="165100" prst="coolSlant"/>
          </a:sp3d>
        </p:spPr>
        <p:txBody>
          <a:bodyPr/>
          <a:lstStyle/>
          <a:p>
            <a:pPr>
              <a:buFontTx/>
              <a:buChar char="•"/>
              <a:defRPr/>
            </a:pPr>
            <a:endParaRPr lang="en-US" b="1" i="1" kern="0" dirty="0">
              <a:solidFill>
                <a:srgbClr val="000000"/>
              </a:solidFill>
            </a:endParaRPr>
          </a:p>
        </p:txBody>
      </p:sp>
      <p:sp>
        <p:nvSpPr>
          <p:cNvPr id="8" name="Freeform 36">
            <a:extLst>
              <a:ext uri="{FF2B5EF4-FFF2-40B4-BE49-F238E27FC236}">
                <a16:creationId xmlns="" xmlns:a16="http://schemas.microsoft.com/office/drawing/2014/main" id="{DB8E8981-2A2F-49B6-ADC5-9AABEFE037FA}"/>
              </a:ext>
            </a:extLst>
          </p:cNvPr>
          <p:cNvSpPr>
            <a:spLocks noChangeAspect="1"/>
          </p:cNvSpPr>
          <p:nvPr/>
        </p:nvSpPr>
        <p:spPr bwMode="auto">
          <a:xfrm>
            <a:off x="2574078" y="2391823"/>
            <a:ext cx="583058" cy="531535"/>
          </a:xfrm>
          <a:custGeom>
            <a:avLst/>
            <a:gdLst/>
            <a:ahLst/>
            <a:cxnLst>
              <a:cxn ang="0">
                <a:pos x="2" y="24"/>
              </a:cxn>
              <a:cxn ang="0">
                <a:pos x="0" y="31"/>
              </a:cxn>
              <a:cxn ang="0">
                <a:pos x="4" y="57"/>
              </a:cxn>
              <a:cxn ang="0">
                <a:pos x="15" y="96"/>
              </a:cxn>
              <a:cxn ang="0">
                <a:pos x="25" y="107"/>
              </a:cxn>
              <a:cxn ang="0">
                <a:pos x="41" y="116"/>
              </a:cxn>
              <a:cxn ang="0">
                <a:pos x="50" y="125"/>
              </a:cxn>
              <a:cxn ang="0">
                <a:pos x="68" y="134"/>
              </a:cxn>
              <a:cxn ang="0">
                <a:pos x="83" y="149"/>
              </a:cxn>
              <a:cxn ang="0">
                <a:pos x="82" y="181"/>
              </a:cxn>
              <a:cxn ang="0">
                <a:pos x="96" y="189"/>
              </a:cxn>
              <a:cxn ang="0">
                <a:pos x="104" y="193"/>
              </a:cxn>
              <a:cxn ang="0">
                <a:pos x="123" y="220"/>
              </a:cxn>
              <a:cxn ang="0">
                <a:pos x="129" y="215"/>
              </a:cxn>
              <a:cxn ang="0">
                <a:pos x="143" y="213"/>
              </a:cxn>
              <a:cxn ang="0">
                <a:pos x="158" y="224"/>
              </a:cxn>
              <a:cxn ang="0">
                <a:pos x="169" y="217"/>
              </a:cxn>
              <a:cxn ang="0">
                <a:pos x="185" y="196"/>
              </a:cxn>
              <a:cxn ang="0">
                <a:pos x="197" y="189"/>
              </a:cxn>
              <a:cxn ang="0">
                <a:pos x="208" y="194"/>
              </a:cxn>
              <a:cxn ang="0">
                <a:pos x="215" y="191"/>
              </a:cxn>
              <a:cxn ang="0">
                <a:pos x="216" y="183"/>
              </a:cxn>
              <a:cxn ang="0">
                <a:pos x="218" y="141"/>
              </a:cxn>
              <a:cxn ang="0">
                <a:pos x="225" y="128"/>
              </a:cxn>
              <a:cxn ang="0">
                <a:pos x="225" y="109"/>
              </a:cxn>
              <a:cxn ang="0">
                <a:pos x="227" y="102"/>
              </a:cxn>
              <a:cxn ang="0">
                <a:pos x="241" y="92"/>
              </a:cxn>
              <a:cxn ang="0">
                <a:pos x="254" y="89"/>
              </a:cxn>
              <a:cxn ang="0">
                <a:pos x="254" y="68"/>
              </a:cxn>
              <a:cxn ang="0">
                <a:pos x="250" y="52"/>
              </a:cxn>
              <a:cxn ang="0">
                <a:pos x="241" y="46"/>
              </a:cxn>
              <a:cxn ang="0">
                <a:pos x="236" y="48"/>
              </a:cxn>
              <a:cxn ang="0">
                <a:pos x="219" y="31"/>
              </a:cxn>
              <a:cxn ang="0">
                <a:pos x="209" y="19"/>
              </a:cxn>
              <a:cxn ang="0">
                <a:pos x="198" y="19"/>
              </a:cxn>
              <a:cxn ang="0">
                <a:pos x="175" y="19"/>
              </a:cxn>
              <a:cxn ang="0">
                <a:pos x="171" y="15"/>
              </a:cxn>
              <a:cxn ang="0">
                <a:pos x="165" y="2"/>
              </a:cxn>
              <a:cxn ang="0">
                <a:pos x="159" y="0"/>
              </a:cxn>
              <a:cxn ang="0">
                <a:pos x="139" y="0"/>
              </a:cxn>
              <a:cxn ang="0">
                <a:pos x="131" y="11"/>
              </a:cxn>
              <a:cxn ang="0">
                <a:pos x="123" y="9"/>
              </a:cxn>
              <a:cxn ang="0">
                <a:pos x="110" y="6"/>
              </a:cxn>
              <a:cxn ang="0">
                <a:pos x="104" y="4"/>
              </a:cxn>
              <a:cxn ang="0">
                <a:pos x="94" y="7"/>
              </a:cxn>
              <a:cxn ang="0">
                <a:pos x="87" y="13"/>
              </a:cxn>
              <a:cxn ang="0">
                <a:pos x="74" y="7"/>
              </a:cxn>
              <a:cxn ang="0">
                <a:pos x="46" y="2"/>
              </a:cxn>
              <a:cxn ang="0">
                <a:pos x="39" y="0"/>
              </a:cxn>
              <a:cxn ang="0">
                <a:pos x="31" y="7"/>
              </a:cxn>
              <a:cxn ang="0">
                <a:pos x="18" y="17"/>
              </a:cxn>
              <a:cxn ang="0">
                <a:pos x="2" y="24"/>
              </a:cxn>
            </a:cxnLst>
            <a:rect l="0" t="0" r="r" b="b"/>
            <a:pathLst>
              <a:path w="254" h="224">
                <a:moveTo>
                  <a:pt x="2" y="24"/>
                </a:moveTo>
                <a:lnTo>
                  <a:pt x="0" y="31"/>
                </a:lnTo>
                <a:lnTo>
                  <a:pt x="4" y="57"/>
                </a:lnTo>
                <a:lnTo>
                  <a:pt x="15" y="96"/>
                </a:lnTo>
                <a:lnTo>
                  <a:pt x="25" y="107"/>
                </a:lnTo>
                <a:lnTo>
                  <a:pt x="41" y="116"/>
                </a:lnTo>
                <a:lnTo>
                  <a:pt x="50" y="125"/>
                </a:lnTo>
                <a:lnTo>
                  <a:pt x="68" y="134"/>
                </a:lnTo>
                <a:lnTo>
                  <a:pt x="83" y="149"/>
                </a:lnTo>
                <a:lnTo>
                  <a:pt x="82" y="181"/>
                </a:lnTo>
                <a:lnTo>
                  <a:pt x="96" y="189"/>
                </a:lnTo>
                <a:lnTo>
                  <a:pt x="104" y="193"/>
                </a:lnTo>
                <a:lnTo>
                  <a:pt x="123" y="220"/>
                </a:lnTo>
                <a:lnTo>
                  <a:pt x="129" y="215"/>
                </a:lnTo>
                <a:lnTo>
                  <a:pt x="143" y="213"/>
                </a:lnTo>
                <a:lnTo>
                  <a:pt x="158" y="224"/>
                </a:lnTo>
                <a:lnTo>
                  <a:pt x="169" y="217"/>
                </a:lnTo>
                <a:lnTo>
                  <a:pt x="185" y="196"/>
                </a:lnTo>
                <a:lnTo>
                  <a:pt x="197" y="189"/>
                </a:lnTo>
                <a:lnTo>
                  <a:pt x="208" y="194"/>
                </a:lnTo>
                <a:lnTo>
                  <a:pt x="215" y="191"/>
                </a:lnTo>
                <a:lnTo>
                  <a:pt x="216" y="183"/>
                </a:lnTo>
                <a:lnTo>
                  <a:pt x="218" y="141"/>
                </a:lnTo>
                <a:lnTo>
                  <a:pt x="225" y="128"/>
                </a:lnTo>
                <a:lnTo>
                  <a:pt x="225" y="109"/>
                </a:lnTo>
                <a:lnTo>
                  <a:pt x="227" y="102"/>
                </a:lnTo>
                <a:lnTo>
                  <a:pt x="241" y="92"/>
                </a:lnTo>
                <a:lnTo>
                  <a:pt x="254" y="89"/>
                </a:lnTo>
                <a:lnTo>
                  <a:pt x="254" y="68"/>
                </a:lnTo>
                <a:lnTo>
                  <a:pt x="250" y="52"/>
                </a:lnTo>
                <a:lnTo>
                  <a:pt x="241" y="46"/>
                </a:lnTo>
                <a:lnTo>
                  <a:pt x="236" y="48"/>
                </a:lnTo>
                <a:lnTo>
                  <a:pt x="219" y="31"/>
                </a:lnTo>
                <a:lnTo>
                  <a:pt x="209" y="19"/>
                </a:lnTo>
                <a:lnTo>
                  <a:pt x="198" y="19"/>
                </a:lnTo>
                <a:lnTo>
                  <a:pt x="175" y="19"/>
                </a:lnTo>
                <a:lnTo>
                  <a:pt x="171" y="15"/>
                </a:lnTo>
                <a:lnTo>
                  <a:pt x="165" y="2"/>
                </a:lnTo>
                <a:lnTo>
                  <a:pt x="159" y="0"/>
                </a:lnTo>
                <a:lnTo>
                  <a:pt x="139" y="0"/>
                </a:lnTo>
                <a:lnTo>
                  <a:pt x="131" y="11"/>
                </a:lnTo>
                <a:lnTo>
                  <a:pt x="123" y="9"/>
                </a:lnTo>
                <a:lnTo>
                  <a:pt x="110" y="6"/>
                </a:lnTo>
                <a:lnTo>
                  <a:pt x="104" y="4"/>
                </a:lnTo>
                <a:lnTo>
                  <a:pt x="94" y="7"/>
                </a:lnTo>
                <a:lnTo>
                  <a:pt x="87" y="13"/>
                </a:lnTo>
                <a:lnTo>
                  <a:pt x="74" y="7"/>
                </a:lnTo>
                <a:lnTo>
                  <a:pt x="46" y="2"/>
                </a:lnTo>
                <a:lnTo>
                  <a:pt x="39" y="0"/>
                </a:lnTo>
                <a:lnTo>
                  <a:pt x="31" y="7"/>
                </a:lnTo>
                <a:lnTo>
                  <a:pt x="18" y="17"/>
                </a:lnTo>
                <a:lnTo>
                  <a:pt x="2" y="24"/>
                </a:lnTo>
                <a:close/>
              </a:path>
            </a:pathLst>
          </a:custGeom>
          <a:solidFill>
            <a:srgbClr val="0070C0">
              <a:alpha val="60000"/>
            </a:srgbClr>
          </a:solidFill>
          <a:ln w="19050" cmpd="sng">
            <a:solidFill>
              <a:srgbClr val="000000"/>
            </a:solidFill>
            <a:prstDash val="solid"/>
            <a:round/>
            <a:headEnd/>
            <a:tailEnd/>
          </a:ln>
          <a:scene3d>
            <a:camera prst="orthographicFront"/>
            <a:lightRig rig="threePt" dir="t"/>
          </a:scene3d>
          <a:sp3d>
            <a:bevelT w="165100" prst="coolSlant"/>
          </a:sp3d>
        </p:spPr>
        <p:txBody>
          <a:bodyPr/>
          <a:lstStyle/>
          <a:p>
            <a:pPr>
              <a:buFontTx/>
              <a:buChar char="•"/>
              <a:defRPr/>
            </a:pPr>
            <a:endParaRPr lang="en-US" b="1" i="1" kern="0" dirty="0">
              <a:solidFill>
                <a:srgbClr val="000000"/>
              </a:solidFill>
            </a:endParaRPr>
          </a:p>
        </p:txBody>
      </p:sp>
      <p:sp>
        <p:nvSpPr>
          <p:cNvPr id="9" name="Freeform 59">
            <a:extLst>
              <a:ext uri="{FF2B5EF4-FFF2-40B4-BE49-F238E27FC236}">
                <a16:creationId xmlns="" xmlns:a16="http://schemas.microsoft.com/office/drawing/2014/main" id="{8EBCE77F-7A3A-4BB8-8EE7-E9D1530E5B12}"/>
              </a:ext>
            </a:extLst>
          </p:cNvPr>
          <p:cNvSpPr>
            <a:spLocks noChangeAspect="1"/>
          </p:cNvSpPr>
          <p:nvPr/>
        </p:nvSpPr>
        <p:spPr bwMode="auto">
          <a:xfrm>
            <a:off x="2557486" y="2040036"/>
            <a:ext cx="737118" cy="454499"/>
          </a:xfrm>
          <a:custGeom>
            <a:avLst/>
            <a:gdLst/>
            <a:ahLst/>
            <a:cxnLst>
              <a:cxn ang="0">
                <a:pos x="113" y="81"/>
              </a:cxn>
              <a:cxn ang="0">
                <a:pos x="103" y="48"/>
              </a:cxn>
              <a:cxn ang="0">
                <a:pos x="73" y="32"/>
              </a:cxn>
              <a:cxn ang="0">
                <a:pos x="41" y="57"/>
              </a:cxn>
              <a:cxn ang="0">
                <a:pos x="21" y="110"/>
              </a:cxn>
              <a:cxn ang="0">
                <a:pos x="16" y="129"/>
              </a:cxn>
              <a:cxn ang="0">
                <a:pos x="0" y="148"/>
              </a:cxn>
              <a:cxn ang="0">
                <a:pos x="5" y="185"/>
              </a:cxn>
              <a:cxn ang="0">
                <a:pos x="18" y="210"/>
              </a:cxn>
              <a:cxn ang="0">
                <a:pos x="59" y="189"/>
              </a:cxn>
              <a:cxn ang="0">
                <a:pos x="87" y="185"/>
              </a:cxn>
              <a:cxn ang="0">
                <a:pos x="122" y="194"/>
              </a:cxn>
              <a:cxn ang="0">
                <a:pos x="157" y="185"/>
              </a:cxn>
              <a:cxn ang="0">
                <a:pos x="179" y="191"/>
              </a:cxn>
              <a:cxn ang="0">
                <a:pos x="209" y="185"/>
              </a:cxn>
              <a:cxn ang="0">
                <a:pos x="244" y="183"/>
              </a:cxn>
              <a:cxn ang="0">
                <a:pos x="279" y="205"/>
              </a:cxn>
              <a:cxn ang="0">
                <a:pos x="325" y="225"/>
              </a:cxn>
              <a:cxn ang="0">
                <a:pos x="352" y="240"/>
              </a:cxn>
              <a:cxn ang="0">
                <a:pos x="393" y="229"/>
              </a:cxn>
              <a:cxn ang="0">
                <a:pos x="414" y="208"/>
              </a:cxn>
              <a:cxn ang="0">
                <a:pos x="453" y="167"/>
              </a:cxn>
              <a:cxn ang="0">
                <a:pos x="455" y="113"/>
              </a:cxn>
              <a:cxn ang="0">
                <a:pos x="423" y="86"/>
              </a:cxn>
              <a:cxn ang="0">
                <a:pos x="406" y="41"/>
              </a:cxn>
              <a:cxn ang="0">
                <a:pos x="376" y="23"/>
              </a:cxn>
              <a:cxn ang="0">
                <a:pos x="322" y="37"/>
              </a:cxn>
              <a:cxn ang="0">
                <a:pos x="292" y="23"/>
              </a:cxn>
              <a:cxn ang="0">
                <a:pos x="265" y="5"/>
              </a:cxn>
              <a:cxn ang="0">
                <a:pos x="237" y="0"/>
              </a:cxn>
              <a:cxn ang="0">
                <a:pos x="208" y="5"/>
              </a:cxn>
              <a:cxn ang="0">
                <a:pos x="193" y="23"/>
              </a:cxn>
              <a:cxn ang="0">
                <a:pos x="198" y="76"/>
              </a:cxn>
              <a:cxn ang="0">
                <a:pos x="179" y="105"/>
              </a:cxn>
              <a:cxn ang="0">
                <a:pos x="159" y="104"/>
              </a:cxn>
            </a:cxnLst>
            <a:rect l="0" t="0" r="r" b="b"/>
            <a:pathLst>
              <a:path w="460" h="240">
                <a:moveTo>
                  <a:pt x="135" y="94"/>
                </a:moveTo>
                <a:lnTo>
                  <a:pt x="113" y="81"/>
                </a:lnTo>
                <a:lnTo>
                  <a:pt x="108" y="64"/>
                </a:lnTo>
                <a:lnTo>
                  <a:pt x="103" y="48"/>
                </a:lnTo>
                <a:lnTo>
                  <a:pt x="92" y="32"/>
                </a:lnTo>
                <a:lnTo>
                  <a:pt x="73" y="32"/>
                </a:lnTo>
                <a:lnTo>
                  <a:pt x="59" y="39"/>
                </a:lnTo>
                <a:lnTo>
                  <a:pt x="41" y="57"/>
                </a:lnTo>
                <a:lnTo>
                  <a:pt x="18" y="99"/>
                </a:lnTo>
                <a:lnTo>
                  <a:pt x="21" y="110"/>
                </a:lnTo>
                <a:lnTo>
                  <a:pt x="21" y="122"/>
                </a:lnTo>
                <a:lnTo>
                  <a:pt x="16" y="129"/>
                </a:lnTo>
                <a:lnTo>
                  <a:pt x="7" y="138"/>
                </a:lnTo>
                <a:lnTo>
                  <a:pt x="0" y="148"/>
                </a:lnTo>
                <a:lnTo>
                  <a:pt x="5" y="159"/>
                </a:lnTo>
                <a:lnTo>
                  <a:pt x="5" y="185"/>
                </a:lnTo>
                <a:lnTo>
                  <a:pt x="8" y="205"/>
                </a:lnTo>
                <a:lnTo>
                  <a:pt x="18" y="210"/>
                </a:lnTo>
                <a:lnTo>
                  <a:pt x="37" y="203"/>
                </a:lnTo>
                <a:lnTo>
                  <a:pt x="59" y="189"/>
                </a:lnTo>
                <a:lnTo>
                  <a:pt x="69" y="180"/>
                </a:lnTo>
                <a:lnTo>
                  <a:pt x="87" y="185"/>
                </a:lnTo>
                <a:lnTo>
                  <a:pt x="105" y="189"/>
                </a:lnTo>
                <a:lnTo>
                  <a:pt x="122" y="194"/>
                </a:lnTo>
                <a:lnTo>
                  <a:pt x="133" y="199"/>
                </a:lnTo>
                <a:lnTo>
                  <a:pt x="157" y="185"/>
                </a:lnTo>
                <a:lnTo>
                  <a:pt x="168" y="185"/>
                </a:lnTo>
                <a:lnTo>
                  <a:pt x="179" y="191"/>
                </a:lnTo>
                <a:lnTo>
                  <a:pt x="195" y="196"/>
                </a:lnTo>
                <a:lnTo>
                  <a:pt x="209" y="185"/>
                </a:lnTo>
                <a:lnTo>
                  <a:pt x="230" y="180"/>
                </a:lnTo>
                <a:lnTo>
                  <a:pt x="244" y="183"/>
                </a:lnTo>
                <a:lnTo>
                  <a:pt x="255" y="203"/>
                </a:lnTo>
                <a:lnTo>
                  <a:pt x="279" y="205"/>
                </a:lnTo>
                <a:lnTo>
                  <a:pt x="306" y="203"/>
                </a:lnTo>
                <a:lnTo>
                  <a:pt x="325" y="225"/>
                </a:lnTo>
                <a:lnTo>
                  <a:pt x="338" y="237"/>
                </a:lnTo>
                <a:lnTo>
                  <a:pt x="352" y="240"/>
                </a:lnTo>
                <a:lnTo>
                  <a:pt x="373" y="231"/>
                </a:lnTo>
                <a:lnTo>
                  <a:pt x="393" y="229"/>
                </a:lnTo>
                <a:lnTo>
                  <a:pt x="407" y="219"/>
                </a:lnTo>
                <a:lnTo>
                  <a:pt x="414" y="208"/>
                </a:lnTo>
                <a:lnTo>
                  <a:pt x="439" y="180"/>
                </a:lnTo>
                <a:lnTo>
                  <a:pt x="453" y="167"/>
                </a:lnTo>
                <a:lnTo>
                  <a:pt x="460" y="145"/>
                </a:lnTo>
                <a:lnTo>
                  <a:pt x="455" y="113"/>
                </a:lnTo>
                <a:lnTo>
                  <a:pt x="444" y="105"/>
                </a:lnTo>
                <a:lnTo>
                  <a:pt x="423" y="86"/>
                </a:lnTo>
                <a:lnTo>
                  <a:pt x="414" y="64"/>
                </a:lnTo>
                <a:lnTo>
                  <a:pt x="406" y="41"/>
                </a:lnTo>
                <a:lnTo>
                  <a:pt x="387" y="25"/>
                </a:lnTo>
                <a:lnTo>
                  <a:pt x="376" y="23"/>
                </a:lnTo>
                <a:lnTo>
                  <a:pt x="338" y="25"/>
                </a:lnTo>
                <a:lnTo>
                  <a:pt x="322" y="37"/>
                </a:lnTo>
                <a:lnTo>
                  <a:pt x="311" y="41"/>
                </a:lnTo>
                <a:lnTo>
                  <a:pt x="292" y="23"/>
                </a:lnTo>
                <a:lnTo>
                  <a:pt x="276" y="16"/>
                </a:lnTo>
                <a:lnTo>
                  <a:pt x="265" y="5"/>
                </a:lnTo>
                <a:lnTo>
                  <a:pt x="257" y="2"/>
                </a:lnTo>
                <a:lnTo>
                  <a:pt x="237" y="0"/>
                </a:lnTo>
                <a:lnTo>
                  <a:pt x="221" y="5"/>
                </a:lnTo>
                <a:lnTo>
                  <a:pt x="208" y="5"/>
                </a:lnTo>
                <a:lnTo>
                  <a:pt x="200" y="11"/>
                </a:lnTo>
                <a:lnTo>
                  <a:pt x="193" y="23"/>
                </a:lnTo>
                <a:lnTo>
                  <a:pt x="193" y="48"/>
                </a:lnTo>
                <a:lnTo>
                  <a:pt x="198" y="76"/>
                </a:lnTo>
                <a:lnTo>
                  <a:pt x="198" y="88"/>
                </a:lnTo>
                <a:lnTo>
                  <a:pt x="179" y="105"/>
                </a:lnTo>
                <a:lnTo>
                  <a:pt x="168" y="115"/>
                </a:lnTo>
                <a:lnTo>
                  <a:pt x="159" y="104"/>
                </a:lnTo>
                <a:lnTo>
                  <a:pt x="135" y="94"/>
                </a:lnTo>
                <a:close/>
              </a:path>
            </a:pathLst>
          </a:custGeom>
          <a:solidFill>
            <a:srgbClr val="0070C0">
              <a:alpha val="60000"/>
            </a:srgbClr>
          </a:solidFill>
          <a:ln w="19050" cmpd="sng">
            <a:solidFill>
              <a:srgbClr val="000000"/>
            </a:solidFill>
            <a:prstDash val="solid"/>
            <a:round/>
            <a:headEnd/>
            <a:tailEnd/>
          </a:ln>
          <a:scene3d>
            <a:camera prst="orthographicFront"/>
            <a:lightRig rig="threePt" dir="t"/>
          </a:scene3d>
          <a:sp3d>
            <a:bevelT w="165100" prst="coolSlant"/>
          </a:sp3d>
        </p:spPr>
        <p:txBody>
          <a:bodyPr/>
          <a:lstStyle/>
          <a:p>
            <a:pPr>
              <a:buFontTx/>
              <a:buChar char="•"/>
              <a:defRPr/>
            </a:pPr>
            <a:endParaRPr lang="en-US" b="1" i="1" kern="0" dirty="0">
              <a:solidFill>
                <a:srgbClr val="000000"/>
              </a:solidFill>
            </a:endParaRPr>
          </a:p>
        </p:txBody>
      </p:sp>
      <p:sp>
        <p:nvSpPr>
          <p:cNvPr id="10" name="Freeform 89">
            <a:extLst>
              <a:ext uri="{FF2B5EF4-FFF2-40B4-BE49-F238E27FC236}">
                <a16:creationId xmlns="" xmlns:a16="http://schemas.microsoft.com/office/drawing/2014/main" id="{47D256B3-D9F8-4E1E-BA66-ABE74D8AAA31}"/>
              </a:ext>
            </a:extLst>
          </p:cNvPr>
          <p:cNvSpPr>
            <a:spLocks noChangeAspect="1"/>
          </p:cNvSpPr>
          <p:nvPr/>
        </p:nvSpPr>
        <p:spPr bwMode="auto">
          <a:xfrm>
            <a:off x="2023387" y="3826144"/>
            <a:ext cx="713418" cy="374898"/>
          </a:xfrm>
          <a:custGeom>
            <a:avLst/>
            <a:gdLst/>
            <a:ahLst/>
            <a:cxnLst>
              <a:cxn ang="0">
                <a:pos x="150" y="10"/>
              </a:cxn>
              <a:cxn ang="0">
                <a:pos x="165" y="0"/>
              </a:cxn>
              <a:cxn ang="0">
                <a:pos x="182" y="0"/>
              </a:cxn>
              <a:cxn ang="0">
                <a:pos x="190" y="13"/>
              </a:cxn>
              <a:cxn ang="0">
                <a:pos x="206" y="2"/>
              </a:cxn>
              <a:cxn ang="0">
                <a:pos x="222" y="7"/>
              </a:cxn>
              <a:cxn ang="0">
                <a:pos x="247" y="32"/>
              </a:cxn>
              <a:cxn ang="0">
                <a:pos x="274" y="43"/>
              </a:cxn>
              <a:cxn ang="0">
                <a:pos x="284" y="46"/>
              </a:cxn>
              <a:cxn ang="0">
                <a:pos x="298" y="35"/>
              </a:cxn>
              <a:cxn ang="0">
                <a:pos x="312" y="30"/>
              </a:cxn>
              <a:cxn ang="0">
                <a:pos x="349" y="40"/>
              </a:cxn>
              <a:cxn ang="0">
                <a:pos x="399" y="51"/>
              </a:cxn>
              <a:cxn ang="0">
                <a:pos x="439" y="62"/>
              </a:cxn>
              <a:cxn ang="0">
                <a:pos x="425" y="78"/>
              </a:cxn>
              <a:cxn ang="0">
                <a:pos x="399" y="104"/>
              </a:cxn>
              <a:cxn ang="0">
                <a:pos x="393" y="113"/>
              </a:cxn>
              <a:cxn ang="0">
                <a:pos x="395" y="132"/>
              </a:cxn>
              <a:cxn ang="0">
                <a:pos x="376" y="132"/>
              </a:cxn>
              <a:cxn ang="0">
                <a:pos x="358" y="118"/>
              </a:cxn>
              <a:cxn ang="0">
                <a:pos x="339" y="113"/>
              </a:cxn>
              <a:cxn ang="0">
                <a:pos x="291" y="124"/>
              </a:cxn>
              <a:cxn ang="0">
                <a:pos x="278" y="136"/>
              </a:cxn>
              <a:cxn ang="0">
                <a:pos x="264" y="153"/>
              </a:cxn>
              <a:cxn ang="0">
                <a:pos x="238" y="169"/>
              </a:cxn>
              <a:cxn ang="0">
                <a:pos x="223" y="169"/>
              </a:cxn>
              <a:cxn ang="0">
                <a:pos x="207" y="155"/>
              </a:cxn>
              <a:cxn ang="0">
                <a:pos x="193" y="155"/>
              </a:cxn>
              <a:cxn ang="0">
                <a:pos x="144" y="179"/>
              </a:cxn>
              <a:cxn ang="0">
                <a:pos x="120" y="192"/>
              </a:cxn>
              <a:cxn ang="0">
                <a:pos x="102" y="194"/>
              </a:cxn>
              <a:cxn ang="0">
                <a:pos x="63" y="192"/>
              </a:cxn>
              <a:cxn ang="0">
                <a:pos x="46" y="192"/>
              </a:cxn>
              <a:cxn ang="0">
                <a:pos x="34" y="173"/>
              </a:cxn>
              <a:cxn ang="0">
                <a:pos x="28" y="167"/>
              </a:cxn>
              <a:cxn ang="0">
                <a:pos x="14" y="159"/>
              </a:cxn>
              <a:cxn ang="0">
                <a:pos x="7" y="150"/>
              </a:cxn>
              <a:cxn ang="0">
                <a:pos x="0" y="132"/>
              </a:cxn>
              <a:cxn ang="0">
                <a:pos x="0" y="111"/>
              </a:cxn>
              <a:cxn ang="0">
                <a:pos x="43" y="93"/>
              </a:cxn>
              <a:cxn ang="0">
                <a:pos x="90" y="93"/>
              </a:cxn>
              <a:cxn ang="0">
                <a:pos x="119" y="67"/>
              </a:cxn>
              <a:cxn ang="0">
                <a:pos x="122" y="22"/>
              </a:cxn>
              <a:cxn ang="0">
                <a:pos x="150" y="10"/>
              </a:cxn>
            </a:cxnLst>
            <a:rect l="0" t="0" r="r" b="b"/>
            <a:pathLst>
              <a:path w="439" h="194">
                <a:moveTo>
                  <a:pt x="150" y="10"/>
                </a:moveTo>
                <a:lnTo>
                  <a:pt x="165" y="0"/>
                </a:lnTo>
                <a:lnTo>
                  <a:pt x="182" y="0"/>
                </a:lnTo>
                <a:lnTo>
                  <a:pt x="190" y="13"/>
                </a:lnTo>
                <a:lnTo>
                  <a:pt x="206" y="2"/>
                </a:lnTo>
                <a:lnTo>
                  <a:pt x="222" y="7"/>
                </a:lnTo>
                <a:lnTo>
                  <a:pt x="247" y="32"/>
                </a:lnTo>
                <a:lnTo>
                  <a:pt x="274" y="43"/>
                </a:lnTo>
                <a:lnTo>
                  <a:pt x="284" y="46"/>
                </a:lnTo>
                <a:lnTo>
                  <a:pt x="298" y="35"/>
                </a:lnTo>
                <a:lnTo>
                  <a:pt x="312" y="30"/>
                </a:lnTo>
                <a:lnTo>
                  <a:pt x="349" y="40"/>
                </a:lnTo>
                <a:lnTo>
                  <a:pt x="399" y="51"/>
                </a:lnTo>
                <a:lnTo>
                  <a:pt x="439" y="62"/>
                </a:lnTo>
                <a:lnTo>
                  <a:pt x="425" y="78"/>
                </a:lnTo>
                <a:lnTo>
                  <a:pt x="399" y="104"/>
                </a:lnTo>
                <a:lnTo>
                  <a:pt x="393" y="113"/>
                </a:lnTo>
                <a:lnTo>
                  <a:pt x="395" y="132"/>
                </a:lnTo>
                <a:lnTo>
                  <a:pt x="376" y="132"/>
                </a:lnTo>
                <a:lnTo>
                  <a:pt x="358" y="118"/>
                </a:lnTo>
                <a:lnTo>
                  <a:pt x="339" y="113"/>
                </a:lnTo>
                <a:lnTo>
                  <a:pt x="291" y="124"/>
                </a:lnTo>
                <a:lnTo>
                  <a:pt x="278" y="136"/>
                </a:lnTo>
                <a:lnTo>
                  <a:pt x="264" y="153"/>
                </a:lnTo>
                <a:lnTo>
                  <a:pt x="238" y="169"/>
                </a:lnTo>
                <a:lnTo>
                  <a:pt x="223" y="169"/>
                </a:lnTo>
                <a:lnTo>
                  <a:pt x="207" y="155"/>
                </a:lnTo>
                <a:lnTo>
                  <a:pt x="193" y="155"/>
                </a:lnTo>
                <a:lnTo>
                  <a:pt x="144" y="179"/>
                </a:lnTo>
                <a:lnTo>
                  <a:pt x="120" y="192"/>
                </a:lnTo>
                <a:lnTo>
                  <a:pt x="102" y="194"/>
                </a:lnTo>
                <a:lnTo>
                  <a:pt x="63" y="192"/>
                </a:lnTo>
                <a:lnTo>
                  <a:pt x="46" y="192"/>
                </a:lnTo>
                <a:lnTo>
                  <a:pt x="34" y="173"/>
                </a:lnTo>
                <a:lnTo>
                  <a:pt x="28" y="167"/>
                </a:lnTo>
                <a:lnTo>
                  <a:pt x="14" y="159"/>
                </a:lnTo>
                <a:lnTo>
                  <a:pt x="7" y="150"/>
                </a:lnTo>
                <a:lnTo>
                  <a:pt x="0" y="132"/>
                </a:lnTo>
                <a:lnTo>
                  <a:pt x="0" y="111"/>
                </a:lnTo>
                <a:lnTo>
                  <a:pt x="43" y="93"/>
                </a:lnTo>
                <a:lnTo>
                  <a:pt x="90" y="93"/>
                </a:lnTo>
                <a:lnTo>
                  <a:pt x="119" y="67"/>
                </a:lnTo>
                <a:lnTo>
                  <a:pt x="122" y="22"/>
                </a:lnTo>
                <a:lnTo>
                  <a:pt x="150" y="10"/>
                </a:lnTo>
                <a:close/>
              </a:path>
            </a:pathLst>
          </a:custGeom>
          <a:solidFill>
            <a:srgbClr val="FFC000">
              <a:alpha val="60000"/>
            </a:srgbClr>
          </a:solidFill>
          <a:ln w="19050" cmpd="sng">
            <a:solidFill>
              <a:srgbClr val="000000"/>
            </a:solidFill>
            <a:prstDash val="solid"/>
            <a:round/>
            <a:headEnd/>
            <a:tailEnd/>
          </a:ln>
          <a:scene3d>
            <a:camera prst="orthographicFront"/>
            <a:lightRig rig="threePt" dir="t"/>
          </a:scene3d>
          <a:sp3d>
            <a:bevelT w="165100" prst="coolSlant"/>
          </a:sp3d>
        </p:spPr>
        <p:txBody>
          <a:bodyPr/>
          <a:lstStyle/>
          <a:p>
            <a:pPr>
              <a:buFontTx/>
              <a:buChar char="•"/>
              <a:defRPr/>
            </a:pPr>
            <a:endParaRPr lang="en-US" b="1" i="1" kern="0" dirty="0">
              <a:solidFill>
                <a:prstClr val="black"/>
              </a:solidFill>
            </a:endParaRPr>
          </a:p>
        </p:txBody>
      </p:sp>
      <p:sp>
        <p:nvSpPr>
          <p:cNvPr id="11" name="Text Box 100">
            <a:extLst>
              <a:ext uri="{FF2B5EF4-FFF2-40B4-BE49-F238E27FC236}">
                <a16:creationId xmlns="" xmlns:a16="http://schemas.microsoft.com/office/drawing/2014/main" id="{A5AEA8A8-2C9A-4905-8AF9-05100A59F921}"/>
              </a:ext>
            </a:extLst>
          </p:cNvPr>
          <p:cNvSpPr txBox="1">
            <a:spLocks noChangeArrowheads="1"/>
          </p:cNvSpPr>
          <p:nvPr/>
        </p:nvSpPr>
        <p:spPr bwMode="auto">
          <a:xfrm>
            <a:off x="462642" y="2372248"/>
            <a:ext cx="769763" cy="276999"/>
          </a:xfrm>
          <a:prstGeom prst="rect">
            <a:avLst/>
          </a:prstGeom>
          <a:noFill/>
          <a:ln w="19050">
            <a:noFill/>
            <a:miter lim="800000"/>
            <a:headEnd/>
            <a:tailEnd/>
          </a:ln>
          <a:effectLst/>
          <a:scene3d>
            <a:camera prst="orthographicFront"/>
            <a:lightRig rig="threePt" dir="t"/>
          </a:scene3d>
          <a:sp3d>
            <a:bevelT w="165100" prst="coolSlant"/>
          </a:sp3d>
        </p:spPr>
        <p:txBody>
          <a:bodyPr wrap="none">
            <a:spAutoFit/>
          </a:bodyPr>
          <a:lstStyle/>
          <a:p>
            <a:pPr algn="ctr">
              <a:defRPr/>
            </a:pPr>
            <a:r>
              <a:rPr lang="en-US" sz="1200" b="1" kern="0" dirty="0">
                <a:solidFill>
                  <a:srgbClr val="000000"/>
                </a:solidFill>
              </a:rPr>
              <a:t>Germany</a:t>
            </a:r>
          </a:p>
        </p:txBody>
      </p:sp>
      <p:sp>
        <p:nvSpPr>
          <p:cNvPr id="12" name="Text Box 102">
            <a:extLst>
              <a:ext uri="{FF2B5EF4-FFF2-40B4-BE49-F238E27FC236}">
                <a16:creationId xmlns="" xmlns:a16="http://schemas.microsoft.com/office/drawing/2014/main" id="{5F27564C-C14A-4DAE-8A2E-83307DE02B58}"/>
              </a:ext>
            </a:extLst>
          </p:cNvPr>
          <p:cNvSpPr txBox="1">
            <a:spLocks noChangeArrowheads="1"/>
          </p:cNvSpPr>
          <p:nvPr/>
        </p:nvSpPr>
        <p:spPr bwMode="auto">
          <a:xfrm>
            <a:off x="2825494" y="3123166"/>
            <a:ext cx="630301" cy="276999"/>
          </a:xfrm>
          <a:prstGeom prst="rect">
            <a:avLst/>
          </a:prstGeom>
          <a:noFill/>
          <a:ln w="19050">
            <a:noFill/>
            <a:miter lim="800000"/>
            <a:headEnd/>
            <a:tailEnd/>
          </a:ln>
          <a:effectLst/>
          <a:scene3d>
            <a:camera prst="orthographicFront"/>
            <a:lightRig rig="threePt" dir="t"/>
          </a:scene3d>
          <a:sp3d>
            <a:bevelT w="165100" prst="coolSlant"/>
          </a:sp3d>
        </p:spPr>
        <p:txBody>
          <a:bodyPr wrap="none">
            <a:spAutoFit/>
          </a:bodyPr>
          <a:lstStyle/>
          <a:p>
            <a:pPr algn="ctr">
              <a:defRPr/>
            </a:pPr>
            <a:r>
              <a:rPr lang="en-US" sz="1200" b="1" kern="0" dirty="0">
                <a:solidFill>
                  <a:prstClr val="black"/>
                </a:solidFill>
              </a:rPr>
              <a:t>Poland</a:t>
            </a:r>
          </a:p>
        </p:txBody>
      </p:sp>
      <p:sp>
        <p:nvSpPr>
          <p:cNvPr id="13" name="Text Box 108">
            <a:extLst>
              <a:ext uri="{FF2B5EF4-FFF2-40B4-BE49-F238E27FC236}">
                <a16:creationId xmlns="" xmlns:a16="http://schemas.microsoft.com/office/drawing/2014/main" id="{E09383A8-9E39-42BB-8B31-D2823B7E3C18}"/>
              </a:ext>
            </a:extLst>
          </p:cNvPr>
          <p:cNvSpPr txBox="1">
            <a:spLocks noChangeArrowheads="1"/>
          </p:cNvSpPr>
          <p:nvPr/>
        </p:nvSpPr>
        <p:spPr bwMode="auto">
          <a:xfrm>
            <a:off x="2640131" y="3876628"/>
            <a:ext cx="713658" cy="276999"/>
          </a:xfrm>
          <a:prstGeom prst="rect">
            <a:avLst/>
          </a:prstGeom>
          <a:noFill/>
          <a:ln w="19050">
            <a:noFill/>
            <a:miter lim="800000"/>
            <a:headEnd/>
            <a:tailEnd/>
          </a:ln>
          <a:effectLst/>
          <a:scene3d>
            <a:camera prst="orthographicFront"/>
            <a:lightRig rig="threePt" dir="t"/>
          </a:scene3d>
          <a:sp3d>
            <a:bevelT w="165100" prst="coolSlant"/>
          </a:sp3d>
        </p:spPr>
        <p:txBody>
          <a:bodyPr wrap="none">
            <a:spAutoFit/>
          </a:bodyPr>
          <a:lstStyle/>
          <a:p>
            <a:pPr algn="ctr">
              <a:defRPr/>
            </a:pPr>
            <a:r>
              <a:rPr lang="en-US" sz="1200" b="1" kern="0" dirty="0">
                <a:solidFill>
                  <a:prstClr val="black"/>
                </a:solidFill>
              </a:rPr>
              <a:t>Slovakia</a:t>
            </a:r>
          </a:p>
        </p:txBody>
      </p:sp>
      <p:sp>
        <p:nvSpPr>
          <p:cNvPr id="14" name="Text Box 112">
            <a:extLst>
              <a:ext uri="{FF2B5EF4-FFF2-40B4-BE49-F238E27FC236}">
                <a16:creationId xmlns="" xmlns:a16="http://schemas.microsoft.com/office/drawing/2014/main" id="{9E6A2865-FA1A-4312-AE45-5622C0466BB1}"/>
              </a:ext>
            </a:extLst>
          </p:cNvPr>
          <p:cNvSpPr txBox="1">
            <a:spLocks noChangeArrowheads="1"/>
          </p:cNvSpPr>
          <p:nvPr/>
        </p:nvSpPr>
        <p:spPr bwMode="auto">
          <a:xfrm>
            <a:off x="1683566" y="4606274"/>
            <a:ext cx="724878" cy="276999"/>
          </a:xfrm>
          <a:prstGeom prst="rect">
            <a:avLst/>
          </a:prstGeom>
          <a:noFill/>
          <a:ln w="19050">
            <a:noFill/>
            <a:miter lim="800000"/>
            <a:headEnd/>
            <a:tailEnd/>
          </a:ln>
          <a:effectLst/>
          <a:scene3d>
            <a:camera prst="orthographicFront"/>
            <a:lightRig rig="threePt" dir="t"/>
          </a:scene3d>
          <a:sp3d>
            <a:bevelT w="165100" prst="coolSlant"/>
          </a:sp3d>
        </p:spPr>
        <p:txBody>
          <a:bodyPr wrap="none">
            <a:spAutoFit/>
          </a:bodyPr>
          <a:lstStyle/>
          <a:p>
            <a:pPr algn="ctr">
              <a:defRPr/>
            </a:pPr>
            <a:r>
              <a:rPr lang="en-US" sz="1200" b="1" kern="0" dirty="0">
                <a:solidFill>
                  <a:prstClr val="black"/>
                </a:solidFill>
              </a:rPr>
              <a:t>Hungary</a:t>
            </a:r>
          </a:p>
        </p:txBody>
      </p:sp>
      <p:sp>
        <p:nvSpPr>
          <p:cNvPr id="15" name="Text Box 123">
            <a:extLst>
              <a:ext uri="{FF2B5EF4-FFF2-40B4-BE49-F238E27FC236}">
                <a16:creationId xmlns="" xmlns:a16="http://schemas.microsoft.com/office/drawing/2014/main" id="{2512AC4F-2D5B-4CAF-A6AA-44F76CFE82E6}"/>
              </a:ext>
            </a:extLst>
          </p:cNvPr>
          <p:cNvSpPr txBox="1">
            <a:spLocks noChangeArrowheads="1"/>
          </p:cNvSpPr>
          <p:nvPr/>
        </p:nvSpPr>
        <p:spPr bwMode="auto">
          <a:xfrm>
            <a:off x="3343300" y="2143482"/>
            <a:ext cx="564578" cy="276999"/>
          </a:xfrm>
          <a:prstGeom prst="rect">
            <a:avLst/>
          </a:prstGeom>
          <a:noFill/>
          <a:ln w="19050">
            <a:noFill/>
            <a:miter lim="800000"/>
            <a:headEnd/>
            <a:tailEnd/>
          </a:ln>
          <a:effectLst/>
          <a:scene3d>
            <a:camera prst="orthographicFront"/>
            <a:lightRig rig="threePt" dir="t"/>
          </a:scene3d>
          <a:sp3d>
            <a:bevelT w="165100" prst="coolSlant"/>
          </a:sp3d>
        </p:spPr>
        <p:txBody>
          <a:bodyPr wrap="none">
            <a:spAutoFit/>
          </a:bodyPr>
          <a:lstStyle/>
          <a:p>
            <a:pPr>
              <a:defRPr/>
            </a:pPr>
            <a:r>
              <a:rPr lang="en-US" sz="1200" b="1" kern="0" dirty="0">
                <a:solidFill>
                  <a:srgbClr val="000000"/>
                </a:solidFill>
              </a:rPr>
              <a:t>Latvia</a:t>
            </a:r>
          </a:p>
        </p:txBody>
      </p:sp>
      <p:sp>
        <p:nvSpPr>
          <p:cNvPr id="16" name="Text Box 127">
            <a:extLst>
              <a:ext uri="{FF2B5EF4-FFF2-40B4-BE49-F238E27FC236}">
                <a16:creationId xmlns="" xmlns:a16="http://schemas.microsoft.com/office/drawing/2014/main" id="{6F437F9C-9020-42A6-8989-4F25D435508D}"/>
              </a:ext>
            </a:extLst>
          </p:cNvPr>
          <p:cNvSpPr txBox="1">
            <a:spLocks noChangeArrowheads="1"/>
          </p:cNvSpPr>
          <p:nvPr/>
        </p:nvSpPr>
        <p:spPr bwMode="auto">
          <a:xfrm>
            <a:off x="3127847" y="2547532"/>
            <a:ext cx="803045" cy="276999"/>
          </a:xfrm>
          <a:prstGeom prst="rect">
            <a:avLst/>
          </a:prstGeom>
          <a:noFill/>
          <a:ln w="19050">
            <a:noFill/>
            <a:miter lim="800000"/>
            <a:headEnd/>
            <a:tailEnd/>
          </a:ln>
          <a:effectLst/>
          <a:scene3d>
            <a:camera prst="orthographicFront"/>
            <a:lightRig rig="threePt" dir="t"/>
          </a:scene3d>
          <a:sp3d>
            <a:bevelT w="165100" prst="coolSlant"/>
          </a:sp3d>
        </p:spPr>
        <p:txBody>
          <a:bodyPr wrap="square">
            <a:spAutoFit/>
          </a:bodyPr>
          <a:lstStyle/>
          <a:p>
            <a:pPr>
              <a:defRPr/>
            </a:pPr>
            <a:r>
              <a:rPr lang="en-US" sz="1200" b="1" kern="0" dirty="0">
                <a:solidFill>
                  <a:prstClr val="black"/>
                </a:solidFill>
              </a:rPr>
              <a:t>Lithuania</a:t>
            </a:r>
          </a:p>
        </p:txBody>
      </p:sp>
      <p:sp>
        <p:nvSpPr>
          <p:cNvPr id="17" name="Freeform 40">
            <a:extLst>
              <a:ext uri="{FF2B5EF4-FFF2-40B4-BE49-F238E27FC236}">
                <a16:creationId xmlns="" xmlns:a16="http://schemas.microsoft.com/office/drawing/2014/main" id="{F43E3A26-DD60-490B-9E18-6233076FC97D}"/>
              </a:ext>
            </a:extLst>
          </p:cNvPr>
          <p:cNvSpPr>
            <a:spLocks noChangeAspect="1"/>
          </p:cNvSpPr>
          <p:nvPr/>
        </p:nvSpPr>
        <p:spPr bwMode="auto">
          <a:xfrm>
            <a:off x="2775514" y="1647583"/>
            <a:ext cx="428920" cy="457068"/>
          </a:xfrm>
          <a:custGeom>
            <a:avLst/>
            <a:gdLst/>
            <a:ahLst/>
            <a:cxnLst>
              <a:cxn ang="0">
                <a:pos x="258" y="224"/>
              </a:cxn>
              <a:cxn ang="0">
                <a:pos x="255" y="210"/>
              </a:cxn>
              <a:cxn ang="0">
                <a:pos x="264" y="198"/>
              </a:cxn>
              <a:cxn ang="0">
                <a:pos x="264" y="180"/>
              </a:cxn>
              <a:cxn ang="0">
                <a:pos x="245" y="166"/>
              </a:cxn>
              <a:cxn ang="0">
                <a:pos x="239" y="159"/>
              </a:cxn>
              <a:cxn ang="0">
                <a:pos x="234" y="135"/>
              </a:cxn>
              <a:cxn ang="0">
                <a:pos x="223" y="115"/>
              </a:cxn>
              <a:cxn ang="0">
                <a:pos x="211" y="99"/>
              </a:cxn>
              <a:cxn ang="0">
                <a:pos x="211" y="86"/>
              </a:cxn>
              <a:cxn ang="0">
                <a:pos x="218" y="76"/>
              </a:cxn>
              <a:cxn ang="0">
                <a:pos x="248" y="78"/>
              </a:cxn>
              <a:cxn ang="0">
                <a:pos x="259" y="64"/>
              </a:cxn>
              <a:cxn ang="0">
                <a:pos x="267" y="29"/>
              </a:cxn>
              <a:cxn ang="0">
                <a:pos x="264" y="18"/>
              </a:cxn>
              <a:cxn ang="0">
                <a:pos x="250" y="16"/>
              </a:cxn>
              <a:cxn ang="0">
                <a:pos x="226" y="18"/>
              </a:cxn>
              <a:cxn ang="0">
                <a:pos x="191" y="18"/>
              </a:cxn>
              <a:cxn ang="0">
                <a:pos x="165" y="7"/>
              </a:cxn>
              <a:cxn ang="0">
                <a:pos x="146" y="2"/>
              </a:cxn>
              <a:cxn ang="0">
                <a:pos x="130" y="0"/>
              </a:cxn>
              <a:cxn ang="0">
                <a:pos x="113" y="21"/>
              </a:cxn>
              <a:cxn ang="0">
                <a:pos x="95" y="34"/>
              </a:cxn>
              <a:cxn ang="0">
                <a:pos x="67" y="32"/>
              </a:cxn>
              <a:cxn ang="0">
                <a:pos x="51" y="43"/>
              </a:cxn>
              <a:cxn ang="0">
                <a:pos x="25" y="69"/>
              </a:cxn>
              <a:cxn ang="0">
                <a:pos x="5" y="86"/>
              </a:cxn>
              <a:cxn ang="0">
                <a:pos x="0" y="97"/>
              </a:cxn>
              <a:cxn ang="0">
                <a:pos x="11" y="118"/>
              </a:cxn>
              <a:cxn ang="0">
                <a:pos x="24" y="145"/>
              </a:cxn>
              <a:cxn ang="0">
                <a:pos x="37" y="161"/>
              </a:cxn>
              <a:cxn ang="0">
                <a:pos x="51" y="157"/>
              </a:cxn>
              <a:cxn ang="0">
                <a:pos x="75" y="148"/>
              </a:cxn>
              <a:cxn ang="0">
                <a:pos x="72" y="170"/>
              </a:cxn>
              <a:cxn ang="0">
                <a:pos x="65" y="198"/>
              </a:cxn>
              <a:cxn ang="0">
                <a:pos x="67" y="203"/>
              </a:cxn>
              <a:cxn ang="0">
                <a:pos x="79" y="203"/>
              </a:cxn>
              <a:cxn ang="0">
                <a:pos x="95" y="198"/>
              </a:cxn>
              <a:cxn ang="0">
                <a:pos x="130" y="201"/>
              </a:cxn>
              <a:cxn ang="0">
                <a:pos x="140" y="214"/>
              </a:cxn>
              <a:cxn ang="0">
                <a:pos x="160" y="221"/>
              </a:cxn>
              <a:cxn ang="0">
                <a:pos x="176" y="237"/>
              </a:cxn>
              <a:cxn ang="0">
                <a:pos x="187" y="235"/>
              </a:cxn>
              <a:cxn ang="0">
                <a:pos x="208" y="224"/>
              </a:cxn>
              <a:cxn ang="0">
                <a:pos x="229" y="221"/>
              </a:cxn>
              <a:cxn ang="0">
                <a:pos x="258" y="224"/>
              </a:cxn>
            </a:cxnLst>
            <a:rect l="0" t="0" r="r" b="b"/>
            <a:pathLst>
              <a:path w="267" h="237">
                <a:moveTo>
                  <a:pt x="258" y="224"/>
                </a:moveTo>
                <a:lnTo>
                  <a:pt x="255" y="210"/>
                </a:lnTo>
                <a:lnTo>
                  <a:pt x="264" y="198"/>
                </a:lnTo>
                <a:lnTo>
                  <a:pt x="264" y="180"/>
                </a:lnTo>
                <a:lnTo>
                  <a:pt x="245" y="166"/>
                </a:lnTo>
                <a:lnTo>
                  <a:pt x="239" y="159"/>
                </a:lnTo>
                <a:lnTo>
                  <a:pt x="234" y="135"/>
                </a:lnTo>
                <a:lnTo>
                  <a:pt x="223" y="115"/>
                </a:lnTo>
                <a:lnTo>
                  <a:pt x="211" y="99"/>
                </a:lnTo>
                <a:lnTo>
                  <a:pt x="211" y="86"/>
                </a:lnTo>
                <a:lnTo>
                  <a:pt x="218" y="76"/>
                </a:lnTo>
                <a:lnTo>
                  <a:pt x="248" y="78"/>
                </a:lnTo>
                <a:lnTo>
                  <a:pt x="259" y="64"/>
                </a:lnTo>
                <a:lnTo>
                  <a:pt x="267" y="29"/>
                </a:lnTo>
                <a:lnTo>
                  <a:pt x="264" y="18"/>
                </a:lnTo>
                <a:lnTo>
                  <a:pt x="250" y="16"/>
                </a:lnTo>
                <a:lnTo>
                  <a:pt x="226" y="18"/>
                </a:lnTo>
                <a:lnTo>
                  <a:pt x="191" y="18"/>
                </a:lnTo>
                <a:lnTo>
                  <a:pt x="165" y="7"/>
                </a:lnTo>
                <a:lnTo>
                  <a:pt x="146" y="2"/>
                </a:lnTo>
                <a:lnTo>
                  <a:pt x="130" y="0"/>
                </a:lnTo>
                <a:lnTo>
                  <a:pt x="113" y="21"/>
                </a:lnTo>
                <a:lnTo>
                  <a:pt x="95" y="34"/>
                </a:lnTo>
                <a:lnTo>
                  <a:pt x="67" y="32"/>
                </a:lnTo>
                <a:lnTo>
                  <a:pt x="51" y="43"/>
                </a:lnTo>
                <a:lnTo>
                  <a:pt x="25" y="69"/>
                </a:lnTo>
                <a:lnTo>
                  <a:pt x="5" y="86"/>
                </a:lnTo>
                <a:lnTo>
                  <a:pt x="0" y="97"/>
                </a:lnTo>
                <a:lnTo>
                  <a:pt x="11" y="118"/>
                </a:lnTo>
                <a:lnTo>
                  <a:pt x="24" y="145"/>
                </a:lnTo>
                <a:lnTo>
                  <a:pt x="37" y="161"/>
                </a:lnTo>
                <a:lnTo>
                  <a:pt x="51" y="157"/>
                </a:lnTo>
                <a:lnTo>
                  <a:pt x="75" y="148"/>
                </a:lnTo>
                <a:lnTo>
                  <a:pt x="72" y="170"/>
                </a:lnTo>
                <a:lnTo>
                  <a:pt x="65" y="198"/>
                </a:lnTo>
                <a:lnTo>
                  <a:pt x="67" y="203"/>
                </a:lnTo>
                <a:lnTo>
                  <a:pt x="79" y="203"/>
                </a:lnTo>
                <a:lnTo>
                  <a:pt x="95" y="198"/>
                </a:lnTo>
                <a:lnTo>
                  <a:pt x="130" y="201"/>
                </a:lnTo>
                <a:lnTo>
                  <a:pt x="140" y="214"/>
                </a:lnTo>
                <a:lnTo>
                  <a:pt x="160" y="221"/>
                </a:lnTo>
                <a:lnTo>
                  <a:pt x="176" y="237"/>
                </a:lnTo>
                <a:lnTo>
                  <a:pt x="187" y="235"/>
                </a:lnTo>
                <a:lnTo>
                  <a:pt x="208" y="224"/>
                </a:lnTo>
                <a:lnTo>
                  <a:pt x="229" y="221"/>
                </a:lnTo>
                <a:lnTo>
                  <a:pt x="258" y="224"/>
                </a:lnTo>
                <a:close/>
              </a:path>
            </a:pathLst>
          </a:custGeom>
          <a:solidFill>
            <a:srgbClr val="0070C0">
              <a:alpha val="60000"/>
            </a:srgbClr>
          </a:solidFill>
          <a:ln w="19050" cmpd="sng">
            <a:solidFill>
              <a:srgbClr val="000000"/>
            </a:solidFill>
            <a:prstDash val="solid"/>
            <a:round/>
            <a:headEnd/>
            <a:tailEnd/>
          </a:ln>
          <a:scene3d>
            <a:camera prst="orthographicFront"/>
            <a:lightRig rig="threePt" dir="t"/>
          </a:scene3d>
          <a:sp3d>
            <a:bevelT w="165100" prst="coolSlant"/>
          </a:sp3d>
        </p:spPr>
        <p:txBody>
          <a:bodyPr/>
          <a:lstStyle/>
          <a:p>
            <a:pPr>
              <a:defRPr/>
            </a:pPr>
            <a:endParaRPr lang="en-US" b="1" i="1" kern="0" dirty="0">
              <a:solidFill>
                <a:srgbClr val="000000"/>
              </a:solidFill>
            </a:endParaRPr>
          </a:p>
        </p:txBody>
      </p:sp>
      <p:sp>
        <p:nvSpPr>
          <p:cNvPr id="18" name="Text Box 124">
            <a:extLst>
              <a:ext uri="{FF2B5EF4-FFF2-40B4-BE49-F238E27FC236}">
                <a16:creationId xmlns="" xmlns:a16="http://schemas.microsoft.com/office/drawing/2014/main" id="{BEF2B613-8CDA-44B1-AF47-CE5003FE229A}"/>
              </a:ext>
            </a:extLst>
          </p:cNvPr>
          <p:cNvSpPr txBox="1">
            <a:spLocks noChangeArrowheads="1"/>
          </p:cNvSpPr>
          <p:nvPr/>
        </p:nvSpPr>
        <p:spPr bwMode="auto">
          <a:xfrm>
            <a:off x="3273349" y="1737756"/>
            <a:ext cx="708370" cy="276999"/>
          </a:xfrm>
          <a:prstGeom prst="rect">
            <a:avLst/>
          </a:prstGeom>
          <a:noFill/>
          <a:ln w="19050">
            <a:noFill/>
            <a:miter lim="800000"/>
            <a:headEnd/>
            <a:tailEnd/>
          </a:ln>
          <a:effectLst/>
          <a:scene3d>
            <a:camera prst="orthographicFront"/>
            <a:lightRig rig="threePt" dir="t"/>
          </a:scene3d>
          <a:sp3d>
            <a:bevelT w="165100" prst="coolSlant"/>
          </a:sp3d>
        </p:spPr>
        <p:txBody>
          <a:bodyPr wrap="square">
            <a:spAutoFit/>
          </a:bodyPr>
          <a:lstStyle/>
          <a:p>
            <a:pPr>
              <a:defRPr/>
            </a:pPr>
            <a:r>
              <a:rPr lang="en-US" sz="1200" b="1" kern="0" dirty="0">
                <a:solidFill>
                  <a:prstClr val="black"/>
                </a:solidFill>
              </a:rPr>
              <a:t>Estonia</a:t>
            </a:r>
          </a:p>
        </p:txBody>
      </p:sp>
      <p:cxnSp>
        <p:nvCxnSpPr>
          <p:cNvPr id="19" name="Straight Connector 18">
            <a:extLst>
              <a:ext uri="{FF2B5EF4-FFF2-40B4-BE49-F238E27FC236}">
                <a16:creationId xmlns="" xmlns:a16="http://schemas.microsoft.com/office/drawing/2014/main" id="{D2A7DD2C-041F-45A4-A93C-2ECD371115D7}"/>
              </a:ext>
            </a:extLst>
          </p:cNvPr>
          <p:cNvCxnSpPr/>
          <p:nvPr/>
        </p:nvCxnSpPr>
        <p:spPr>
          <a:xfrm>
            <a:off x="2762663" y="2663688"/>
            <a:ext cx="122615" cy="40208"/>
          </a:xfrm>
          <a:prstGeom prst="line">
            <a:avLst/>
          </a:prstGeom>
          <a:noFill/>
          <a:ln w="22225" cap="flat" cmpd="sng" algn="ctr">
            <a:solidFill>
              <a:srgbClr val="70AD47"/>
            </a:solidFill>
            <a:prstDash val="dash"/>
            <a:miter lim="800000"/>
          </a:ln>
          <a:effectLst/>
        </p:spPr>
      </p:cxnSp>
      <p:pic>
        <p:nvPicPr>
          <p:cNvPr id="20" name="Picture 19" descr="C:\Users\1005203127.MIL\Desktop\MCE\Flags-Logos\estonia-flag.gif">
            <a:extLst>
              <a:ext uri="{FF2B5EF4-FFF2-40B4-BE49-F238E27FC236}">
                <a16:creationId xmlns="" xmlns:a16="http://schemas.microsoft.com/office/drawing/2014/main" id="{13D87C8B-E15C-49A2-B7FE-8944EA3CD7BC}"/>
              </a:ext>
            </a:extLst>
          </p:cNvPr>
          <p:cNvPicPr>
            <a:picLocks noChangeAspect="1" noChangeArrowheads="1"/>
          </p:cNvPicPr>
          <p:nvPr/>
        </p:nvPicPr>
        <p:blipFill>
          <a:blip r:embed="rId3" cstate="print"/>
          <a:srcRect/>
          <a:stretch>
            <a:fillRect/>
          </a:stretch>
        </p:blipFill>
        <p:spPr bwMode="auto">
          <a:xfrm>
            <a:off x="2898817" y="1739638"/>
            <a:ext cx="228600" cy="152400"/>
          </a:xfrm>
          <a:prstGeom prst="rect">
            <a:avLst/>
          </a:prstGeom>
          <a:noFill/>
          <a:ln>
            <a:solidFill>
              <a:schemeClr val="tx1"/>
            </a:solidFill>
          </a:ln>
        </p:spPr>
      </p:pic>
      <p:pic>
        <p:nvPicPr>
          <p:cNvPr id="21" name="Picture 20" descr="C:\Users\1005203127.MIL\Desktop\MCE\Flags-Logos\latvia-flag.gif">
            <a:extLst>
              <a:ext uri="{FF2B5EF4-FFF2-40B4-BE49-F238E27FC236}">
                <a16:creationId xmlns="" xmlns:a16="http://schemas.microsoft.com/office/drawing/2014/main" id="{6434BB91-D832-4CBE-B872-CAC9055A9A63}"/>
              </a:ext>
            </a:extLst>
          </p:cNvPr>
          <p:cNvPicPr>
            <a:picLocks noChangeAspect="1" noChangeArrowheads="1"/>
          </p:cNvPicPr>
          <p:nvPr/>
        </p:nvPicPr>
        <p:blipFill>
          <a:blip r:embed="rId4" cstate="print"/>
          <a:srcRect/>
          <a:stretch>
            <a:fillRect/>
          </a:stretch>
        </p:blipFill>
        <p:spPr bwMode="auto">
          <a:xfrm>
            <a:off x="2957404" y="2159339"/>
            <a:ext cx="228600" cy="152400"/>
          </a:xfrm>
          <a:prstGeom prst="rect">
            <a:avLst/>
          </a:prstGeom>
          <a:noFill/>
          <a:ln>
            <a:solidFill>
              <a:schemeClr val="tx1"/>
            </a:solidFill>
          </a:ln>
        </p:spPr>
      </p:pic>
      <p:pic>
        <p:nvPicPr>
          <p:cNvPr id="22" name="Picture 21" descr="C:\Users\1005203127.MIL\Desktop\MCE\Flags-Logos\2000px-Flag_of_Lithuania_svg.png">
            <a:extLst>
              <a:ext uri="{FF2B5EF4-FFF2-40B4-BE49-F238E27FC236}">
                <a16:creationId xmlns="" xmlns:a16="http://schemas.microsoft.com/office/drawing/2014/main" id="{8BCF26DB-26D0-487B-9525-40BE68BB881E}"/>
              </a:ext>
            </a:extLst>
          </p:cNvPr>
          <p:cNvPicPr>
            <a:picLocks noChangeAspect="1" noChangeArrowheads="1"/>
          </p:cNvPicPr>
          <p:nvPr/>
        </p:nvPicPr>
        <p:blipFill>
          <a:blip r:embed="rId5" cstate="print"/>
          <a:srcRect/>
          <a:stretch>
            <a:fillRect/>
          </a:stretch>
        </p:blipFill>
        <p:spPr bwMode="auto">
          <a:xfrm>
            <a:off x="2829966" y="2515190"/>
            <a:ext cx="228600" cy="152400"/>
          </a:xfrm>
          <a:prstGeom prst="rect">
            <a:avLst/>
          </a:prstGeom>
          <a:noFill/>
          <a:ln>
            <a:solidFill>
              <a:schemeClr val="tx1"/>
            </a:solidFill>
          </a:ln>
        </p:spPr>
      </p:pic>
      <p:pic>
        <p:nvPicPr>
          <p:cNvPr id="23" name="Picture 22" descr="C:\Users\1005203127.MIL\Desktop\MCE\Flags-Logos\POL flag.png">
            <a:extLst>
              <a:ext uri="{FF2B5EF4-FFF2-40B4-BE49-F238E27FC236}">
                <a16:creationId xmlns="" xmlns:a16="http://schemas.microsoft.com/office/drawing/2014/main" id="{B11E0CBE-EEBF-4343-9F3B-3ABBF39E5BAF}"/>
              </a:ext>
            </a:extLst>
          </p:cNvPr>
          <p:cNvPicPr>
            <a:picLocks noChangeAspect="1" noChangeArrowheads="1"/>
          </p:cNvPicPr>
          <p:nvPr/>
        </p:nvPicPr>
        <p:blipFill>
          <a:blip r:embed="rId6" cstate="print"/>
          <a:srcRect/>
          <a:stretch>
            <a:fillRect/>
          </a:stretch>
        </p:blipFill>
        <p:spPr bwMode="auto">
          <a:xfrm>
            <a:off x="2243245" y="3117726"/>
            <a:ext cx="228600" cy="152400"/>
          </a:xfrm>
          <a:prstGeom prst="rect">
            <a:avLst/>
          </a:prstGeom>
          <a:noFill/>
          <a:ln>
            <a:solidFill>
              <a:schemeClr val="tx1"/>
            </a:solidFill>
          </a:ln>
        </p:spPr>
      </p:pic>
      <p:pic>
        <p:nvPicPr>
          <p:cNvPr id="24" name="Picture 23" descr="C:\Users\1005203127.MIL\Desktop\MCE\Flags-Logos\Flag_of_Slovakia_svg.png">
            <a:extLst>
              <a:ext uri="{FF2B5EF4-FFF2-40B4-BE49-F238E27FC236}">
                <a16:creationId xmlns="" xmlns:a16="http://schemas.microsoft.com/office/drawing/2014/main" id="{B37C69A4-0588-4C44-9E32-555AAD75047B}"/>
              </a:ext>
            </a:extLst>
          </p:cNvPr>
          <p:cNvPicPr>
            <a:picLocks noChangeAspect="1" noChangeArrowheads="1"/>
          </p:cNvPicPr>
          <p:nvPr/>
        </p:nvPicPr>
        <p:blipFill>
          <a:blip r:embed="rId7" cstate="print"/>
          <a:srcRect/>
          <a:stretch>
            <a:fillRect/>
          </a:stretch>
        </p:blipFill>
        <p:spPr bwMode="auto">
          <a:xfrm>
            <a:off x="2243245" y="3906653"/>
            <a:ext cx="228600" cy="152400"/>
          </a:xfrm>
          <a:prstGeom prst="rect">
            <a:avLst/>
          </a:prstGeom>
          <a:noFill/>
          <a:ln>
            <a:solidFill>
              <a:schemeClr val="tx1"/>
            </a:solidFill>
          </a:ln>
        </p:spPr>
      </p:pic>
      <p:pic>
        <p:nvPicPr>
          <p:cNvPr id="25" name="Picture 24" descr="C:\Users\1005203127.MIL\Desktop\MCE\Flags-Logos\hungary-flag.gif">
            <a:extLst>
              <a:ext uri="{FF2B5EF4-FFF2-40B4-BE49-F238E27FC236}">
                <a16:creationId xmlns="" xmlns:a16="http://schemas.microsoft.com/office/drawing/2014/main" id="{1DDE815E-8234-4535-9792-0A700CB3A5A8}"/>
              </a:ext>
            </a:extLst>
          </p:cNvPr>
          <p:cNvPicPr>
            <a:picLocks noChangeAspect="1" noChangeArrowheads="1"/>
          </p:cNvPicPr>
          <p:nvPr/>
        </p:nvPicPr>
        <p:blipFill>
          <a:blip r:embed="rId8" cstate="print"/>
          <a:srcRect/>
          <a:stretch>
            <a:fillRect/>
          </a:stretch>
        </p:blipFill>
        <p:spPr bwMode="auto">
          <a:xfrm>
            <a:off x="2264955" y="4247753"/>
            <a:ext cx="228600" cy="152400"/>
          </a:xfrm>
          <a:prstGeom prst="rect">
            <a:avLst/>
          </a:prstGeom>
          <a:noFill/>
          <a:ln>
            <a:solidFill>
              <a:schemeClr val="tx1"/>
            </a:solidFill>
          </a:ln>
        </p:spPr>
      </p:pic>
      <p:pic>
        <p:nvPicPr>
          <p:cNvPr id="26" name="Picture 25" descr="C:\Users\1005203127.MIL\Desktop\MCE\Flags-Logos\2000px-Flag_of_Romania_svg.png">
            <a:extLst>
              <a:ext uri="{FF2B5EF4-FFF2-40B4-BE49-F238E27FC236}">
                <a16:creationId xmlns="" xmlns:a16="http://schemas.microsoft.com/office/drawing/2014/main" id="{2487C78D-5C8F-4B40-ACDE-EAE6A9F5E37D}"/>
              </a:ext>
            </a:extLst>
          </p:cNvPr>
          <p:cNvPicPr>
            <a:picLocks noChangeAspect="1" noChangeArrowheads="1"/>
          </p:cNvPicPr>
          <p:nvPr/>
        </p:nvPicPr>
        <p:blipFill>
          <a:blip r:embed="rId9" cstate="print"/>
          <a:srcRect/>
          <a:stretch>
            <a:fillRect/>
          </a:stretch>
        </p:blipFill>
        <p:spPr bwMode="auto">
          <a:xfrm>
            <a:off x="2988237" y="4475704"/>
            <a:ext cx="228600" cy="152400"/>
          </a:xfrm>
          <a:prstGeom prst="rect">
            <a:avLst/>
          </a:prstGeom>
          <a:noFill/>
          <a:ln>
            <a:solidFill>
              <a:schemeClr val="tx1"/>
            </a:solidFill>
          </a:ln>
        </p:spPr>
      </p:pic>
      <p:pic>
        <p:nvPicPr>
          <p:cNvPr id="27" name="Picture 26" descr="C:\Users\1005203127.MIL\Desktop\MCE\Flags-Logos\Flag_of_Bulgaria_svg.png">
            <a:extLst>
              <a:ext uri="{FF2B5EF4-FFF2-40B4-BE49-F238E27FC236}">
                <a16:creationId xmlns="" xmlns:a16="http://schemas.microsoft.com/office/drawing/2014/main" id="{ED1F3BE0-CA8B-4975-BA61-FA8C66910642}"/>
              </a:ext>
            </a:extLst>
          </p:cNvPr>
          <p:cNvPicPr>
            <a:picLocks noChangeAspect="1" noChangeArrowheads="1"/>
          </p:cNvPicPr>
          <p:nvPr/>
        </p:nvPicPr>
        <p:blipFill>
          <a:blip r:embed="rId10" cstate="print"/>
          <a:srcRect/>
          <a:stretch>
            <a:fillRect/>
          </a:stretch>
        </p:blipFill>
        <p:spPr bwMode="auto">
          <a:xfrm>
            <a:off x="3030379" y="5166367"/>
            <a:ext cx="228600" cy="152400"/>
          </a:xfrm>
          <a:prstGeom prst="rect">
            <a:avLst/>
          </a:prstGeom>
          <a:noFill/>
          <a:ln>
            <a:solidFill>
              <a:schemeClr val="tx1"/>
            </a:solidFill>
          </a:ln>
        </p:spPr>
      </p:pic>
      <p:cxnSp>
        <p:nvCxnSpPr>
          <p:cNvPr id="31" name="Straight Arrow Connector 30">
            <a:extLst>
              <a:ext uri="{FF2B5EF4-FFF2-40B4-BE49-F238E27FC236}">
                <a16:creationId xmlns="" xmlns:a16="http://schemas.microsoft.com/office/drawing/2014/main" id="{5985D27F-2946-45A9-9294-E22ADCB018BE}"/>
              </a:ext>
            </a:extLst>
          </p:cNvPr>
          <p:cNvCxnSpPr>
            <a:cxnSpLocks/>
            <a:stCxn id="24" idx="3"/>
            <a:endCxn id="35" idx="1"/>
          </p:cNvCxnSpPr>
          <p:nvPr/>
        </p:nvCxnSpPr>
        <p:spPr>
          <a:xfrm flipV="1">
            <a:off x="2471845" y="3220764"/>
            <a:ext cx="3541767" cy="7620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3" name="Picture 32">
            <a:extLst>
              <a:ext uri="{FF2B5EF4-FFF2-40B4-BE49-F238E27FC236}">
                <a16:creationId xmlns="" xmlns:a16="http://schemas.microsoft.com/office/drawing/2014/main" id="{DAEFCA3B-0A70-403B-9E3C-A57F1A51892C}"/>
              </a:ext>
            </a:extLst>
          </p:cNvPr>
          <p:cNvPicPr>
            <a:picLocks noChangeAspect="1"/>
          </p:cNvPicPr>
          <p:nvPr/>
        </p:nvPicPr>
        <p:blipFill rotWithShape="1">
          <a:blip r:embed="rId11">
            <a:extLst>
              <a:ext uri="{28A0092B-C50C-407E-A947-70E740481C1C}">
                <a14:useLocalDpi xmlns:a14="http://schemas.microsoft.com/office/drawing/2010/main" val="0"/>
              </a:ext>
            </a:extLst>
          </a:blip>
          <a:srcRect l="15133" t="8865" r="16514" b="8893"/>
          <a:stretch/>
        </p:blipFill>
        <p:spPr>
          <a:xfrm>
            <a:off x="8480396" y="2235178"/>
            <a:ext cx="211846" cy="448614"/>
          </a:xfrm>
          <a:prstGeom prst="rect">
            <a:avLst/>
          </a:prstGeom>
          <a:ln w="19050">
            <a:solidFill>
              <a:schemeClr val="tx1"/>
            </a:solidFill>
          </a:ln>
        </p:spPr>
      </p:pic>
      <p:grpSp>
        <p:nvGrpSpPr>
          <p:cNvPr id="34" name="Group 33">
            <a:extLst>
              <a:ext uri="{FF2B5EF4-FFF2-40B4-BE49-F238E27FC236}">
                <a16:creationId xmlns="" xmlns:a16="http://schemas.microsoft.com/office/drawing/2014/main" id="{D711A680-916E-47F4-87E2-E3112F0A6094}"/>
              </a:ext>
            </a:extLst>
          </p:cNvPr>
          <p:cNvGrpSpPr/>
          <p:nvPr/>
        </p:nvGrpSpPr>
        <p:grpSpPr>
          <a:xfrm>
            <a:off x="6013612" y="2971196"/>
            <a:ext cx="754859" cy="415858"/>
            <a:chOff x="4448175" y="1778198"/>
            <a:chExt cx="702252" cy="377944"/>
          </a:xfrm>
        </p:grpSpPr>
        <p:sp>
          <p:nvSpPr>
            <p:cNvPr id="35" name="Rectangle 34">
              <a:extLst>
                <a:ext uri="{FF2B5EF4-FFF2-40B4-BE49-F238E27FC236}">
                  <a16:creationId xmlns="" xmlns:a16="http://schemas.microsoft.com/office/drawing/2014/main" id="{73DE7BAA-84D9-4DC9-A6B8-4EBF016114F5}"/>
                </a:ext>
              </a:extLst>
            </p:cNvPr>
            <p:cNvSpPr/>
            <p:nvPr/>
          </p:nvSpPr>
          <p:spPr>
            <a:xfrm>
              <a:off x="4448175" y="1876425"/>
              <a:ext cx="333375" cy="25717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 xmlns:a16="http://schemas.microsoft.com/office/drawing/2014/main" id="{E32B0463-49AF-4374-AFC9-7277585EBE92}"/>
                </a:ext>
              </a:extLst>
            </p:cNvPr>
            <p:cNvSpPr txBox="1"/>
            <p:nvPr/>
          </p:nvSpPr>
          <p:spPr>
            <a:xfrm>
              <a:off x="4714875" y="1876425"/>
              <a:ext cx="435552" cy="279717"/>
            </a:xfrm>
            <a:prstGeom prst="rect">
              <a:avLst/>
            </a:prstGeom>
            <a:noFill/>
          </p:spPr>
          <p:txBody>
            <a:bodyPr wrap="square" rtlCol="0">
              <a:spAutoFit/>
            </a:bodyPr>
            <a:lstStyle/>
            <a:p>
              <a:r>
                <a:rPr lang="en-US" sz="700" dirty="0"/>
                <a:t>0721</a:t>
              </a:r>
            </a:p>
            <a:p>
              <a:r>
                <a:rPr lang="en-US" sz="700" dirty="0"/>
                <a:t>B/407</a:t>
              </a:r>
            </a:p>
          </p:txBody>
        </p:sp>
        <p:grpSp>
          <p:nvGrpSpPr>
            <p:cNvPr id="37" name="Group 36">
              <a:extLst>
                <a:ext uri="{FF2B5EF4-FFF2-40B4-BE49-F238E27FC236}">
                  <a16:creationId xmlns="" xmlns:a16="http://schemas.microsoft.com/office/drawing/2014/main" id="{2FAE0C8E-ABDF-4FC4-8254-D338BD26229B}"/>
                </a:ext>
              </a:extLst>
            </p:cNvPr>
            <p:cNvGrpSpPr/>
            <p:nvPr/>
          </p:nvGrpSpPr>
          <p:grpSpPr>
            <a:xfrm>
              <a:off x="4564855" y="1778198"/>
              <a:ext cx="100013" cy="95250"/>
              <a:chOff x="5877589" y="1290083"/>
              <a:chExt cx="100013" cy="95250"/>
            </a:xfrm>
          </p:grpSpPr>
          <p:sp>
            <p:nvSpPr>
              <p:cNvPr id="39" name="Oval 38">
                <a:extLst>
                  <a:ext uri="{FF2B5EF4-FFF2-40B4-BE49-F238E27FC236}">
                    <a16:creationId xmlns="" xmlns:a16="http://schemas.microsoft.com/office/drawing/2014/main" id="{E592DE07-FB5B-4226-ABF9-D78A7B8DAE1E}"/>
                  </a:ext>
                </a:extLst>
              </p:cNvPr>
              <p:cNvSpPr/>
              <p:nvPr/>
            </p:nvSpPr>
            <p:spPr>
              <a:xfrm>
                <a:off x="5877589" y="1290083"/>
                <a:ext cx="100013" cy="952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 xmlns:a16="http://schemas.microsoft.com/office/drawing/2014/main" id="{038349C6-9AE0-4816-8150-10A90B1E8F3C}"/>
                  </a:ext>
                </a:extLst>
              </p:cNvPr>
              <p:cNvCxnSpPr>
                <a:cxnSpLocks/>
              </p:cNvCxnSpPr>
              <p:nvPr/>
            </p:nvCxnSpPr>
            <p:spPr>
              <a:xfrm flipH="1">
                <a:off x="5877589" y="1290083"/>
                <a:ext cx="100013" cy="95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 xmlns:a16="http://schemas.microsoft.com/office/drawing/2014/main" id="{8114CD1F-9E8F-4E1E-9D60-C557F53FB52C}"/>
                </a:ext>
              </a:extLst>
            </p:cNvPr>
            <p:cNvSpPr txBox="1"/>
            <p:nvPr/>
          </p:nvSpPr>
          <p:spPr>
            <a:xfrm>
              <a:off x="4471769" y="1909421"/>
              <a:ext cx="286184" cy="200055"/>
            </a:xfrm>
            <a:prstGeom prst="rect">
              <a:avLst/>
            </a:prstGeom>
            <a:noFill/>
          </p:spPr>
          <p:txBody>
            <a:bodyPr wrap="square" rtlCol="0">
              <a:spAutoFit/>
            </a:bodyPr>
            <a:lstStyle/>
            <a:p>
              <a:r>
                <a:rPr lang="en-US" sz="700" dirty="0"/>
                <a:t>CA</a:t>
              </a:r>
            </a:p>
          </p:txBody>
        </p:sp>
      </p:grpSp>
    </p:spTree>
    <p:extLst>
      <p:ext uri="{BB962C8B-B14F-4D97-AF65-F5344CB8AC3E}">
        <p14:creationId xmlns:p14="http://schemas.microsoft.com/office/powerpoint/2010/main" val="465285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B692A76-1347-4634-87C4-9A7686EA60BD}"/>
              </a:ext>
            </a:extLst>
          </p:cNvPr>
          <p:cNvSpPr>
            <a:spLocks noGrp="1"/>
          </p:cNvSpPr>
          <p:nvPr>
            <p:ph idx="1"/>
          </p:nvPr>
        </p:nvSpPr>
        <p:spPr/>
        <p:txBody>
          <a:bodyPr/>
          <a:lstStyle/>
          <a:p>
            <a:r>
              <a:rPr lang="en-US" dirty="0"/>
              <a:t>Civil Affairs Team 0721 </a:t>
            </a:r>
            <a:r>
              <a:rPr lang="en-US" dirty="0" smtClean="0"/>
              <a:t>cooperates </a:t>
            </a:r>
            <a:r>
              <a:rPr lang="en-US" dirty="0"/>
              <a:t>with </a:t>
            </a:r>
            <a:r>
              <a:rPr lang="en-US" dirty="0" smtClean="0"/>
              <a:t>Slovak </a:t>
            </a:r>
            <a:r>
              <a:rPr lang="en-US" dirty="0"/>
              <a:t>Civil Military </a:t>
            </a:r>
            <a:r>
              <a:rPr lang="en-US" dirty="0" smtClean="0"/>
              <a:t>Cooperation (CIMIC) to establish partnerships with civilian and military organizations across Slovakia, support NATO exercises </a:t>
            </a:r>
            <a:r>
              <a:rPr lang="en-US" dirty="0"/>
              <a:t>through mitigating military and civilian friction points, and </a:t>
            </a:r>
            <a:r>
              <a:rPr lang="en-US" dirty="0" smtClean="0"/>
              <a:t>conduct </a:t>
            </a:r>
            <a:r>
              <a:rPr lang="en-US" smtClean="0"/>
              <a:t>planning </a:t>
            </a:r>
            <a:r>
              <a:rPr lang="en-US" smtClean="0"/>
              <a:t>for </a:t>
            </a:r>
            <a:r>
              <a:rPr lang="en-US" dirty="0" smtClean="0"/>
              <a:t>future SVK-US opportunities.</a:t>
            </a:r>
            <a:endParaRPr lang="en-US" dirty="0"/>
          </a:p>
        </p:txBody>
      </p:sp>
      <p:sp>
        <p:nvSpPr>
          <p:cNvPr id="3" name="Title 2">
            <a:extLst>
              <a:ext uri="{FF2B5EF4-FFF2-40B4-BE49-F238E27FC236}">
                <a16:creationId xmlns="" xmlns:a16="http://schemas.microsoft.com/office/drawing/2014/main" id="{78849D48-EDC8-4633-89CA-D1355625D317}"/>
              </a:ext>
            </a:extLst>
          </p:cNvPr>
          <p:cNvSpPr>
            <a:spLocks noGrp="1"/>
          </p:cNvSpPr>
          <p:nvPr>
            <p:ph type="title"/>
          </p:nvPr>
        </p:nvSpPr>
        <p:spPr/>
        <p:txBody>
          <a:bodyPr/>
          <a:lstStyle/>
          <a:p>
            <a:r>
              <a:rPr lang="en-US" dirty="0"/>
              <a:t>Mission Statement</a:t>
            </a:r>
          </a:p>
        </p:txBody>
      </p:sp>
    </p:spTree>
    <p:extLst>
      <p:ext uri="{BB962C8B-B14F-4D97-AF65-F5344CB8AC3E}">
        <p14:creationId xmlns:p14="http://schemas.microsoft.com/office/powerpoint/2010/main" val="45440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01B41A4C-D344-4CC4-B787-28B2CB5B6A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5855" y="1176222"/>
            <a:ext cx="7332290" cy="4505556"/>
          </a:xfrm>
        </p:spPr>
      </p:pic>
      <p:sp>
        <p:nvSpPr>
          <p:cNvPr id="3" name="Title 2">
            <a:extLst>
              <a:ext uri="{FF2B5EF4-FFF2-40B4-BE49-F238E27FC236}">
                <a16:creationId xmlns="" xmlns:a16="http://schemas.microsoft.com/office/drawing/2014/main" id="{3B0DB046-6555-4EE7-A90B-8A6959B1543C}"/>
              </a:ext>
            </a:extLst>
          </p:cNvPr>
          <p:cNvSpPr>
            <a:spLocks noGrp="1"/>
          </p:cNvSpPr>
          <p:nvPr>
            <p:ph type="title"/>
          </p:nvPr>
        </p:nvSpPr>
        <p:spPr/>
        <p:txBody>
          <a:bodyPr/>
          <a:lstStyle/>
          <a:p>
            <a:r>
              <a:rPr lang="en-US" dirty="0"/>
              <a:t>What is U.S. Civil Affairs?</a:t>
            </a:r>
          </a:p>
        </p:txBody>
      </p:sp>
    </p:spTree>
    <p:extLst>
      <p:ext uri="{BB962C8B-B14F-4D97-AF65-F5344CB8AC3E}">
        <p14:creationId xmlns:p14="http://schemas.microsoft.com/office/powerpoint/2010/main" val="4215303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33AC9EF-1550-4836-85B0-6D5C3521A748}"/>
              </a:ext>
            </a:extLst>
          </p:cNvPr>
          <p:cNvSpPr>
            <a:spLocks noGrp="1"/>
          </p:cNvSpPr>
          <p:nvPr>
            <p:ph idx="1"/>
          </p:nvPr>
        </p:nvSpPr>
        <p:spPr/>
        <p:txBody>
          <a:bodyPr/>
          <a:lstStyle/>
          <a:p>
            <a:r>
              <a:rPr lang="en-US" dirty="0"/>
              <a:t>Combined training events</a:t>
            </a:r>
          </a:p>
          <a:p>
            <a:pPr lvl="1"/>
            <a:r>
              <a:rPr lang="en-US" dirty="0"/>
              <a:t>First Aid</a:t>
            </a:r>
          </a:p>
          <a:p>
            <a:pPr lvl="1"/>
            <a:r>
              <a:rPr lang="en-US" dirty="0"/>
              <a:t>Joint Humanitarian Operations</a:t>
            </a:r>
          </a:p>
          <a:p>
            <a:pPr lvl="1"/>
            <a:r>
              <a:rPr lang="en-US" dirty="0"/>
              <a:t>Use of an interpreter</a:t>
            </a:r>
          </a:p>
          <a:p>
            <a:pPr lvl="1"/>
            <a:r>
              <a:rPr lang="en-US" dirty="0"/>
              <a:t>Land Navigation</a:t>
            </a:r>
          </a:p>
          <a:p>
            <a:pPr lvl="1"/>
            <a:r>
              <a:rPr lang="en-US" dirty="0"/>
              <a:t>Weapons Training</a:t>
            </a:r>
          </a:p>
          <a:p>
            <a:pPr lvl="1"/>
            <a:r>
              <a:rPr lang="en-US" dirty="0"/>
              <a:t>Community Outreach</a:t>
            </a:r>
          </a:p>
          <a:p>
            <a:pPr lvl="1"/>
            <a:r>
              <a:rPr lang="en-US" dirty="0"/>
              <a:t>Peacekeeping Support Operations</a:t>
            </a:r>
          </a:p>
          <a:p>
            <a:pPr lvl="1"/>
            <a:r>
              <a:rPr lang="en-US" dirty="0"/>
              <a:t>Noncommissioned Officer Professional Development Program </a:t>
            </a:r>
          </a:p>
          <a:p>
            <a:pPr lvl="1"/>
            <a:endParaRPr lang="en-US" dirty="0"/>
          </a:p>
        </p:txBody>
      </p:sp>
      <p:sp>
        <p:nvSpPr>
          <p:cNvPr id="3" name="Title 2">
            <a:extLst>
              <a:ext uri="{FF2B5EF4-FFF2-40B4-BE49-F238E27FC236}">
                <a16:creationId xmlns="" xmlns:a16="http://schemas.microsoft.com/office/drawing/2014/main" id="{16EB028C-CC0C-4464-B427-6B26DFD77BF5}"/>
              </a:ext>
            </a:extLst>
          </p:cNvPr>
          <p:cNvSpPr>
            <a:spLocks noGrp="1"/>
          </p:cNvSpPr>
          <p:nvPr>
            <p:ph type="title"/>
          </p:nvPr>
        </p:nvSpPr>
        <p:spPr/>
        <p:txBody>
          <a:bodyPr/>
          <a:lstStyle/>
          <a:p>
            <a:r>
              <a:rPr lang="en-US" dirty="0"/>
              <a:t>SVK-US Activities</a:t>
            </a:r>
          </a:p>
        </p:txBody>
      </p:sp>
      <p:pic>
        <p:nvPicPr>
          <p:cNvPr id="4" name="Picture 3">
            <a:extLst>
              <a:ext uri="{FF2B5EF4-FFF2-40B4-BE49-F238E27FC236}">
                <a16:creationId xmlns="" xmlns:a16="http://schemas.microsoft.com/office/drawing/2014/main" id="{F62A2A92-C0C1-437E-9EE5-6F296E7B90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 t="8849" b="8954"/>
          <a:stretch/>
        </p:blipFill>
        <p:spPr>
          <a:xfrm>
            <a:off x="6078639" y="1129553"/>
            <a:ext cx="3054724" cy="1879644"/>
          </a:xfrm>
          <a:prstGeom prst="rect">
            <a:avLst/>
          </a:prstGeom>
          <a:ln w="12700">
            <a:solidFill>
              <a:schemeClr val="tx1"/>
            </a:solidFill>
          </a:ln>
        </p:spPr>
      </p:pic>
      <p:pic>
        <p:nvPicPr>
          <p:cNvPr id="5" name="Picture 4">
            <a:extLst>
              <a:ext uri="{FF2B5EF4-FFF2-40B4-BE49-F238E27FC236}">
                <a16:creationId xmlns="" xmlns:a16="http://schemas.microsoft.com/office/drawing/2014/main" id="{538A98ED-9F71-4DE7-85CC-7C751E3348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22" r="483"/>
          <a:stretch/>
        </p:blipFill>
        <p:spPr>
          <a:xfrm>
            <a:off x="6078639" y="3132975"/>
            <a:ext cx="3048635" cy="1874255"/>
          </a:xfrm>
          <a:prstGeom prst="rect">
            <a:avLst/>
          </a:prstGeom>
          <a:ln w="12700">
            <a:solidFill>
              <a:schemeClr val="tx1"/>
            </a:solidFill>
          </a:ln>
        </p:spPr>
      </p:pic>
    </p:spTree>
    <p:extLst>
      <p:ext uri="{BB962C8B-B14F-4D97-AF65-F5344CB8AC3E}">
        <p14:creationId xmlns:p14="http://schemas.microsoft.com/office/powerpoint/2010/main" val="3554019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851C2C0-9214-4EAE-9618-9DB726C9FF70}"/>
              </a:ext>
            </a:extLst>
          </p:cNvPr>
          <p:cNvSpPr>
            <a:spLocks noGrp="1"/>
          </p:cNvSpPr>
          <p:nvPr>
            <p:ph idx="1"/>
          </p:nvPr>
        </p:nvSpPr>
        <p:spPr>
          <a:xfrm>
            <a:off x="628650" y="1132545"/>
            <a:ext cx="7886700" cy="4351338"/>
          </a:xfrm>
        </p:spPr>
        <p:txBody>
          <a:bodyPr/>
          <a:lstStyle/>
          <a:p>
            <a:endParaRPr lang="en-US" dirty="0"/>
          </a:p>
        </p:txBody>
      </p:sp>
      <p:sp>
        <p:nvSpPr>
          <p:cNvPr id="3" name="Title 2">
            <a:extLst>
              <a:ext uri="{FF2B5EF4-FFF2-40B4-BE49-F238E27FC236}">
                <a16:creationId xmlns="" xmlns:a16="http://schemas.microsoft.com/office/drawing/2014/main" id="{184C12C6-A986-4379-8B48-2687A3D5756D}"/>
              </a:ext>
            </a:extLst>
          </p:cNvPr>
          <p:cNvSpPr>
            <a:spLocks noGrp="1"/>
          </p:cNvSpPr>
          <p:nvPr>
            <p:ph type="title"/>
          </p:nvPr>
        </p:nvSpPr>
        <p:spPr/>
        <p:txBody>
          <a:bodyPr/>
          <a:lstStyle/>
          <a:p>
            <a:r>
              <a:rPr lang="en-US" dirty="0"/>
              <a:t>SVK-US Activities</a:t>
            </a:r>
          </a:p>
        </p:txBody>
      </p:sp>
      <p:pic>
        <p:nvPicPr>
          <p:cNvPr id="4" name="Picture 3">
            <a:extLst>
              <a:ext uri="{FF2B5EF4-FFF2-40B4-BE49-F238E27FC236}">
                <a16:creationId xmlns="" xmlns:a16="http://schemas.microsoft.com/office/drawing/2014/main" id="{EBDEF125-3583-414C-995E-9978205EAF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2"/>
          <a:stretch/>
        </p:blipFill>
        <p:spPr>
          <a:xfrm>
            <a:off x="369921" y="1131947"/>
            <a:ext cx="2774107" cy="2719010"/>
          </a:xfrm>
          <a:prstGeom prst="rect">
            <a:avLst/>
          </a:prstGeom>
          <a:ln w="19050">
            <a:solidFill>
              <a:srgbClr val="000000"/>
            </a:solidFill>
          </a:ln>
        </p:spPr>
      </p:pic>
      <p:pic>
        <p:nvPicPr>
          <p:cNvPr id="5" name="Picture 4">
            <a:extLst>
              <a:ext uri="{FF2B5EF4-FFF2-40B4-BE49-F238E27FC236}">
                <a16:creationId xmlns="" xmlns:a16="http://schemas.microsoft.com/office/drawing/2014/main" id="{8C1143B2-D1B5-4477-8EC4-B3390C57A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386" y="3849761"/>
            <a:ext cx="3608614" cy="2673878"/>
          </a:xfrm>
          <a:prstGeom prst="rect">
            <a:avLst/>
          </a:prstGeom>
        </p:spPr>
      </p:pic>
      <p:pic>
        <p:nvPicPr>
          <p:cNvPr id="6" name="Picture 5">
            <a:extLst>
              <a:ext uri="{FF2B5EF4-FFF2-40B4-BE49-F238E27FC236}">
                <a16:creationId xmlns="" xmlns:a16="http://schemas.microsoft.com/office/drawing/2014/main" id="{2B83A5BE-BC05-449D-B08D-96B2838B97EA}"/>
              </a:ext>
            </a:extLst>
          </p:cNvPr>
          <p:cNvPicPr>
            <a:picLocks noChangeAspect="1"/>
          </p:cNvPicPr>
          <p:nvPr/>
        </p:nvPicPr>
        <p:blipFill rotWithShape="1">
          <a:blip r:embed="rId4">
            <a:extLst>
              <a:ext uri="{28A0092B-C50C-407E-A947-70E740481C1C}">
                <a14:useLocalDpi xmlns:a14="http://schemas.microsoft.com/office/drawing/2010/main" val="0"/>
              </a:ext>
            </a:extLst>
          </a:blip>
          <a:srcRect r="13965"/>
          <a:stretch/>
        </p:blipFill>
        <p:spPr>
          <a:xfrm>
            <a:off x="3144028" y="1129555"/>
            <a:ext cx="2774107" cy="2723794"/>
          </a:xfrm>
          <a:prstGeom prst="rect">
            <a:avLst/>
          </a:prstGeom>
          <a:ln w="19050">
            <a:solidFill>
              <a:schemeClr val="accent4"/>
            </a:solidFill>
          </a:ln>
        </p:spPr>
      </p:pic>
      <p:pic>
        <p:nvPicPr>
          <p:cNvPr id="7" name="Picture 6">
            <a:extLst>
              <a:ext uri="{FF2B5EF4-FFF2-40B4-BE49-F238E27FC236}">
                <a16:creationId xmlns="" xmlns:a16="http://schemas.microsoft.com/office/drawing/2014/main" id="{F902CF3E-9989-4578-8AAF-0FDBCAA079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827080"/>
            <a:ext cx="3608614" cy="2706461"/>
          </a:xfrm>
          <a:prstGeom prst="rect">
            <a:avLst/>
          </a:prstGeom>
        </p:spPr>
      </p:pic>
      <p:pic>
        <p:nvPicPr>
          <p:cNvPr id="8" name="Picture 7">
            <a:extLst>
              <a:ext uri="{FF2B5EF4-FFF2-40B4-BE49-F238E27FC236}">
                <a16:creationId xmlns="" xmlns:a16="http://schemas.microsoft.com/office/drawing/2014/main" id="{4D91560A-0C5C-4073-94C1-BC2DBC5D86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06" t="18215"/>
          <a:stretch/>
        </p:blipFill>
        <p:spPr>
          <a:xfrm>
            <a:off x="5930963" y="1128359"/>
            <a:ext cx="2761279" cy="2698721"/>
          </a:xfrm>
          <a:prstGeom prst="rect">
            <a:avLst/>
          </a:prstGeom>
          <a:ln w="12700">
            <a:solidFill>
              <a:schemeClr val="tx1"/>
            </a:solidFill>
          </a:ln>
        </p:spPr>
      </p:pic>
    </p:spTree>
    <p:extLst>
      <p:ext uri="{BB962C8B-B14F-4D97-AF65-F5344CB8AC3E}">
        <p14:creationId xmlns:p14="http://schemas.microsoft.com/office/powerpoint/2010/main" val="408549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F023A88-C6BC-4F04-8326-30A97FAA6834}"/>
              </a:ext>
            </a:extLst>
          </p:cNvPr>
          <p:cNvSpPr>
            <a:spLocks noGrp="1"/>
          </p:cNvSpPr>
          <p:nvPr>
            <p:ph idx="1"/>
          </p:nvPr>
        </p:nvSpPr>
        <p:spPr/>
        <p:txBody>
          <a:bodyPr/>
          <a:lstStyle/>
          <a:p>
            <a:r>
              <a:rPr lang="en-US" dirty="0"/>
              <a:t>CPT Jordan Simpson, Team Chief </a:t>
            </a:r>
          </a:p>
          <a:p>
            <a:pPr lvl="1"/>
            <a:r>
              <a:rPr lang="en-US" dirty="0"/>
              <a:t>+421 919 045 447</a:t>
            </a:r>
          </a:p>
          <a:p>
            <a:pPr lvl="1"/>
            <a:r>
              <a:rPr lang="en-US" dirty="0">
                <a:hlinkClick r:id="rId2"/>
              </a:rPr>
              <a:t>thomas.j.simpson4.mil@mail.mil</a:t>
            </a:r>
            <a:endParaRPr lang="en-US" dirty="0"/>
          </a:p>
          <a:p>
            <a:r>
              <a:rPr lang="en-US" dirty="0"/>
              <a:t>SSG Nate Mitcavish, Team Sergeant</a:t>
            </a:r>
          </a:p>
          <a:p>
            <a:pPr lvl="1"/>
            <a:r>
              <a:rPr lang="en-US" dirty="0"/>
              <a:t>+1.269.719.7290</a:t>
            </a:r>
          </a:p>
          <a:p>
            <a:pPr lvl="1"/>
            <a:r>
              <a:rPr lang="en-US" dirty="0">
                <a:hlinkClick r:id="rId3"/>
              </a:rPr>
              <a:t>Nathaniel.e.Mitcavish.mil@mail.mil</a:t>
            </a:r>
            <a:endParaRPr lang="en-US" dirty="0"/>
          </a:p>
        </p:txBody>
      </p:sp>
      <p:sp>
        <p:nvSpPr>
          <p:cNvPr id="3" name="Title 2">
            <a:extLst>
              <a:ext uri="{FF2B5EF4-FFF2-40B4-BE49-F238E27FC236}">
                <a16:creationId xmlns="" xmlns:a16="http://schemas.microsoft.com/office/drawing/2014/main" id="{733FFB7A-EFE4-441E-9920-787646D5AD22}"/>
              </a:ext>
            </a:extLst>
          </p:cNvPr>
          <p:cNvSpPr>
            <a:spLocks noGrp="1"/>
          </p:cNvSpPr>
          <p:nvPr>
            <p:ph type="title"/>
          </p:nvPr>
        </p:nvSpPr>
        <p:spPr/>
        <p:txBody>
          <a:bodyPr/>
          <a:lstStyle/>
          <a:p>
            <a:r>
              <a:rPr lang="en-US" dirty="0"/>
              <a:t>Civil Affairs Team 0721</a:t>
            </a:r>
          </a:p>
        </p:txBody>
      </p:sp>
    </p:spTree>
    <p:extLst>
      <p:ext uri="{BB962C8B-B14F-4D97-AF65-F5344CB8AC3E}">
        <p14:creationId xmlns:p14="http://schemas.microsoft.com/office/powerpoint/2010/main" val="37060924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TotalTime>
  <Words>320</Words>
  <Application>Microsoft Office PowerPoint</Application>
  <PresentationFormat>On-screen Show (4:3)</PresentationFormat>
  <Paragraphs>57</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Custom Design</vt:lpstr>
      <vt:lpstr>1_Office Theme</vt:lpstr>
      <vt:lpstr>U.S. Civil Affairs in Slovakia</vt:lpstr>
      <vt:lpstr>Who is Civil Affairs Team 0721</vt:lpstr>
      <vt:lpstr>Operating Environment</vt:lpstr>
      <vt:lpstr>Mission Statement</vt:lpstr>
      <vt:lpstr>What is U.S. Civil Affairs?</vt:lpstr>
      <vt:lpstr>SVK-US Activities</vt:lpstr>
      <vt:lpstr>SVK-US Activities</vt:lpstr>
      <vt:lpstr>Civil Affairs Team 0721</vt:lpstr>
    </vt:vector>
  </TitlesOfParts>
  <Company>USAFRICOM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415TH CA BN HQ (-)</dc:title>
  <dc:creator>Nathaniel.Mitcavish</dc:creator>
  <cp:lastModifiedBy>Simpson</cp:lastModifiedBy>
  <cp:revision>33</cp:revision>
  <dcterms:created xsi:type="dcterms:W3CDTF">2016-01-20T11:55:45Z</dcterms:created>
  <dcterms:modified xsi:type="dcterms:W3CDTF">2019-09-02T10:45:28Z</dcterms:modified>
</cp:coreProperties>
</file>